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64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77"/>
      <p:regular r:id="rId28"/>
      <p:bold r:id="rId29"/>
      <p:italic r:id="rId30"/>
      <p:boldItalic r:id="rId31"/>
    </p:embeddedFont>
    <p:embeddedFont>
      <p:font typeface="Raleway" panose="020B0503030101060003" pitchFamily="34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5CBB87-9F06-4CEB-A446-FF883ADB78C9}">
  <a:tblStyle styleId="{415CBB87-9F06-4CEB-A446-FF883ADB78C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640"/>
  </p:normalViewPr>
  <p:slideViewPr>
    <p:cSldViewPr snapToGrid="0">
      <p:cViewPr varScale="1">
        <p:scale>
          <a:sx n="136" d="100"/>
          <a:sy n="136" d="100"/>
        </p:scale>
        <p:origin x="39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43e19340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e43e19340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e43e19340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e43e19340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43e1934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e43e1934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43e19340_0_84:notes"/>
          <p:cNvSpPr txBox="1">
            <a:spLocks noGrp="1"/>
          </p:cNvSpPr>
          <p:nvPr>
            <p:ph type="body" idx="1"/>
          </p:nvPr>
        </p:nvSpPr>
        <p:spPr>
          <a:xfrm>
            <a:off x="685180" y="4342777"/>
            <a:ext cx="54876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e43e1934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85488"/>
            <a:ext cx="619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43e19340_0_148:notes"/>
          <p:cNvSpPr txBox="1">
            <a:spLocks noGrp="1"/>
          </p:cNvSpPr>
          <p:nvPr>
            <p:ph type="body" idx="1"/>
          </p:nvPr>
        </p:nvSpPr>
        <p:spPr>
          <a:xfrm>
            <a:off x="685180" y="4342777"/>
            <a:ext cx="54876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e43e1934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85488"/>
            <a:ext cx="619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e43e1934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85488"/>
            <a:ext cx="619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3e43e19340_0_211:notes"/>
          <p:cNvSpPr txBox="1">
            <a:spLocks noGrp="1"/>
          </p:cNvSpPr>
          <p:nvPr>
            <p:ph type="body" idx="1"/>
          </p:nvPr>
        </p:nvSpPr>
        <p:spPr>
          <a:xfrm>
            <a:off x="685180" y="4342777"/>
            <a:ext cx="54876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  <p:sp>
        <p:nvSpPr>
          <p:cNvPr id="236" name="Google Shape;236;g3e43e19340_0_211:notes"/>
          <p:cNvSpPr txBox="1">
            <a:spLocks noGrp="1"/>
          </p:cNvSpPr>
          <p:nvPr>
            <p:ph type="sldNum" idx="12"/>
          </p:nvPr>
        </p:nvSpPr>
        <p:spPr>
          <a:xfrm>
            <a:off x="3884754" y="8685553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e43e1934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85488"/>
            <a:ext cx="6197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3e43e19340_0_412:notes"/>
          <p:cNvSpPr txBox="1">
            <a:spLocks noGrp="1"/>
          </p:cNvSpPr>
          <p:nvPr>
            <p:ph type="body" idx="1"/>
          </p:nvPr>
        </p:nvSpPr>
        <p:spPr>
          <a:xfrm>
            <a:off x="685180" y="4342777"/>
            <a:ext cx="54876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Tamara will gather sticky notes with the phrases about what they want teaching and learning with technology to look like in three years and group them.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e43e19340_0_412:notes"/>
          <p:cNvSpPr txBox="1">
            <a:spLocks noGrp="1"/>
          </p:cNvSpPr>
          <p:nvPr>
            <p:ph type="sldNum" idx="12"/>
          </p:nvPr>
        </p:nvSpPr>
        <p:spPr>
          <a:xfrm>
            <a:off x="3884754" y="8685553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43e19340_0_349:notes"/>
          <p:cNvSpPr txBox="1">
            <a:spLocks noGrp="1"/>
          </p:cNvSpPr>
          <p:nvPr>
            <p:ph type="body" idx="1"/>
          </p:nvPr>
        </p:nvSpPr>
        <p:spPr>
          <a:xfrm>
            <a:off x="685180" y="4342777"/>
            <a:ext cx="54876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through the components of the worksheet and how to use it</a:t>
            </a:r>
            <a:endParaRPr dirty="0"/>
          </a:p>
        </p:txBody>
      </p:sp>
      <p:sp>
        <p:nvSpPr>
          <p:cNvPr id="276" name="Google Shape;276;g3e43e19340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43e1934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e43e19340_0_284:notes"/>
          <p:cNvSpPr txBox="1">
            <a:spLocks noGrp="1"/>
          </p:cNvSpPr>
          <p:nvPr>
            <p:ph type="body" idx="1"/>
          </p:nvPr>
        </p:nvSpPr>
        <p:spPr>
          <a:xfrm>
            <a:off x="685180" y="4342777"/>
            <a:ext cx="54876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3e43e19340_0_284:notes"/>
          <p:cNvSpPr txBox="1">
            <a:spLocks noGrp="1"/>
          </p:cNvSpPr>
          <p:nvPr>
            <p:ph type="sldNum" idx="12"/>
          </p:nvPr>
        </p:nvSpPr>
        <p:spPr>
          <a:xfrm>
            <a:off x="3884754" y="8685553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e43e19340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e43e19340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43e193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e43e193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e43e1934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e43e1934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43e19340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e43e19340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43e1934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43e1934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the line is folded, provide prompts of ‘Would you Rather’ with rotations between each prompt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43e193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43e1934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Stations, with the five prompts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the staff up to make a word cloud for each station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43e193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43e193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43e193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43e193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43e1934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e43e1934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43e193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e43e193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e43e1934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e43e1934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7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"/>
            <a:ext cx="9144000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9450" y="15510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9627" y="34015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7376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8000"/>
              <a:buNone/>
              <a:defRPr sz="8000">
                <a:solidFill>
                  <a:srgbClr val="C9DA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7376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9450" y="1703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9325" y="18502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3604" y="18502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t="8717" r="50000"/>
          <a:stretch/>
        </p:blipFill>
        <p:spPr>
          <a:xfrm>
            <a:off x="0" y="448425"/>
            <a:ext cx="4572000" cy="46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 r="19665"/>
          <a:stretch/>
        </p:blipFill>
        <p:spPr>
          <a:xfrm>
            <a:off x="0" y="0"/>
            <a:ext cx="457200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  <a:defRPr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○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■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ctrTitle"/>
          </p:nvPr>
        </p:nvSpPr>
        <p:spPr>
          <a:xfrm>
            <a:off x="729450" y="15510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Technology Visioning</a:t>
            </a:r>
            <a:endParaRPr dirty="0"/>
          </a:p>
        </p:txBody>
      </p:sp>
      <p:sp>
        <p:nvSpPr>
          <p:cNvPr id="120" name="Google Shape;120;p26"/>
          <p:cNvSpPr txBox="1">
            <a:spLocks noGrp="1"/>
          </p:cNvSpPr>
          <p:nvPr>
            <p:ph type="subTitle" idx="1"/>
          </p:nvPr>
        </p:nvSpPr>
        <p:spPr>
          <a:xfrm>
            <a:off x="729627" y="34015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 Name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Talk</a:t>
            </a:r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729325" y="18502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What </a:t>
            </a:r>
            <a:r>
              <a:rPr lang="en" sz="1800" b="1">
                <a:solidFill>
                  <a:srgbClr val="000000"/>
                </a:solidFill>
              </a:rPr>
              <a:t>can</a:t>
            </a:r>
            <a:r>
              <a:rPr lang="en" sz="1800">
                <a:solidFill>
                  <a:srgbClr val="000000"/>
                </a:solidFill>
              </a:rPr>
              <a:t> be lost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Breadth versus depth of content via student choice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Local citizenship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Equity and diversity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2"/>
          </p:nvPr>
        </p:nvSpPr>
        <p:spPr>
          <a:xfrm>
            <a:off x="4643604" y="18502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What </a:t>
            </a:r>
            <a:r>
              <a:rPr lang="en" sz="1800" b="1">
                <a:solidFill>
                  <a:srgbClr val="000000"/>
                </a:solidFill>
              </a:rPr>
              <a:t>can</a:t>
            </a:r>
            <a:r>
              <a:rPr lang="en" sz="1800">
                <a:solidFill>
                  <a:srgbClr val="000000"/>
                </a:solidFill>
              </a:rPr>
              <a:t> be gained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Higher individual engagement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More student responses with deeper thought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True differentiation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More student and parent responsibility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Decrease in peer culture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Google Shape;213;p40"/>
          <p:cNvPicPr preferRelativeResize="0"/>
          <p:nvPr/>
        </p:nvPicPr>
        <p:blipFill rotWithShape="1">
          <a:blip r:embed="rId3">
            <a:alphaModFix/>
          </a:blip>
          <a:srcRect l="18922" t="951" r="18915" b="951"/>
          <a:stretch/>
        </p:blipFill>
        <p:spPr>
          <a:xfrm>
            <a:off x="2230950" y="669700"/>
            <a:ext cx="3780150" cy="44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727800" y="861006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0" u="none" strike="noStrike" cap="none">
                <a:solidFill>
                  <a:srgbClr val="000000"/>
                </a:solidFill>
              </a:rPr>
              <a:t>Vision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4294967295"/>
          </p:nvPr>
        </p:nvSpPr>
        <p:spPr>
          <a:xfrm>
            <a:off x="495300" y="1480550"/>
            <a:ext cx="8153400" cy="15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" sz="3000" i="0" u="none" strike="noStrike" cap="none">
                <a:solidFill>
                  <a:srgbClr val="1C4587"/>
                </a:solidFill>
                <a:latin typeface="Raleway"/>
                <a:ea typeface="Raleway"/>
                <a:cs typeface="Raleway"/>
                <a:sym typeface="Raleway"/>
              </a:rPr>
              <a:t>“A school’s vision describes what the school is expected to look like in meeting its mission at some designated point in the future.” (p.38)</a:t>
            </a:r>
            <a:endParaRPr sz="3000" i="0" u="none" strike="noStrike" cap="none">
              <a:solidFill>
                <a:srgbClr val="1C458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lang="en" sz="1400" i="0" u="none" strike="noStrike" cap="none">
                <a:solidFill>
                  <a:srgbClr val="1C4587"/>
                </a:solidFill>
                <a:latin typeface="Raleway"/>
                <a:ea typeface="Raleway"/>
                <a:cs typeface="Raleway"/>
                <a:sym typeface="Raleway"/>
              </a:rPr>
              <a:t>Kowalski, T. J. (2010). </a:t>
            </a:r>
            <a:r>
              <a:rPr lang="en" sz="1400" i="1" u="none" strike="noStrike" cap="none">
                <a:solidFill>
                  <a:srgbClr val="1C4587"/>
                </a:solidFill>
                <a:latin typeface="Raleway"/>
                <a:ea typeface="Raleway"/>
                <a:cs typeface="Raleway"/>
                <a:sym typeface="Raleway"/>
              </a:rPr>
              <a:t>The School Principal. </a:t>
            </a:r>
            <a:r>
              <a:rPr lang="en" sz="1400" i="0" u="none" strike="noStrike" cap="none">
                <a:solidFill>
                  <a:srgbClr val="1C4587"/>
                </a:solidFill>
                <a:latin typeface="Raleway"/>
                <a:ea typeface="Raleway"/>
                <a:cs typeface="Raleway"/>
                <a:sym typeface="Raleway"/>
              </a:rPr>
              <a:t>New York: Routledge.</a:t>
            </a:r>
            <a:endParaRPr sz="1400">
              <a:solidFill>
                <a:srgbClr val="1C458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00" y="3129100"/>
            <a:ext cx="4599100" cy="20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>
            <a:spLocks noGrp="1"/>
          </p:cNvSpPr>
          <p:nvPr>
            <p:ph type="title"/>
          </p:nvPr>
        </p:nvSpPr>
        <p:spPr>
          <a:xfrm>
            <a:off x="528325" y="10105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0" u="none" strike="noStrike" cap="none">
                <a:solidFill>
                  <a:srgbClr val="000000"/>
                </a:solidFill>
              </a:rPr>
              <a:t>Characteristics of a Good Vision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727650" y="1719286"/>
            <a:ext cx="7688700" cy="27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482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Realistic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9087" marR="0" lvl="0" indent="-3482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Credible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9087" marR="0" lvl="0" indent="-3482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Attractive to most stakeholders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9087" marR="0" lvl="0" indent="-3482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aleway"/>
              <a:buChar char="●"/>
            </a:pPr>
            <a:r>
              <a:rPr lang="en" sz="22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Clearly states how the intended future is better than current conditions</a:t>
            </a:r>
            <a:endParaRPr sz="2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rgbClr val="1C4587"/>
                </a:solidFill>
                <a:latin typeface="Raleway"/>
                <a:ea typeface="Raleway"/>
                <a:cs typeface="Raleway"/>
                <a:sym typeface="Raleway"/>
              </a:rPr>
              <a:t>(Bennis &amp; Nanus, 1985)</a:t>
            </a:r>
            <a:endParaRPr sz="1800" i="0" u="none" strike="noStrike" cap="none">
              <a:solidFill>
                <a:srgbClr val="1C458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409675" y="881613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0" u="none" strike="noStrike" cap="none">
                <a:solidFill>
                  <a:srgbClr val="000000"/>
                </a:solidFill>
              </a:rPr>
              <a:t>To create a shared vision...</a:t>
            </a:r>
            <a:endParaRPr sz="2000">
              <a:solidFill>
                <a:srgbClr val="000000"/>
              </a:solidFill>
            </a:endParaRPr>
          </a:p>
        </p:txBody>
      </p:sp>
      <p:grpSp>
        <p:nvGrpSpPr>
          <p:cNvPr id="239" name="Google Shape;239;p44"/>
          <p:cNvGrpSpPr/>
          <p:nvPr/>
        </p:nvGrpSpPr>
        <p:grpSpPr>
          <a:xfrm>
            <a:off x="625480" y="1416825"/>
            <a:ext cx="8145131" cy="3371850"/>
            <a:chOff x="4080" y="0"/>
            <a:chExt cx="8145131" cy="4495800"/>
          </a:xfrm>
        </p:grpSpPr>
        <p:sp>
          <p:nvSpPr>
            <p:cNvPr id="240" name="Google Shape;240;p44"/>
            <p:cNvSpPr/>
            <p:nvPr/>
          </p:nvSpPr>
          <p:spPr>
            <a:xfrm>
              <a:off x="611504" y="0"/>
              <a:ext cx="6930300" cy="4495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E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1" name="Google Shape;241;p44"/>
            <p:cNvSpPr/>
            <p:nvPr/>
          </p:nvSpPr>
          <p:spPr>
            <a:xfrm>
              <a:off x="4080" y="1348740"/>
              <a:ext cx="1962600" cy="1798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2" name="Google Shape;242;p44"/>
            <p:cNvSpPr txBox="1"/>
            <p:nvPr/>
          </p:nvSpPr>
          <p:spPr>
            <a:xfrm>
              <a:off x="91867" y="1436527"/>
              <a:ext cx="1787100" cy="16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lang="en" sz="200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Involve All Stakeholders</a:t>
              </a: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3" name="Google Shape;243;p44"/>
            <p:cNvSpPr/>
            <p:nvPr/>
          </p:nvSpPr>
          <p:spPr>
            <a:xfrm>
              <a:off x="2064924" y="1348740"/>
              <a:ext cx="1962600" cy="1798200"/>
            </a:xfrm>
            <a:prstGeom prst="roundRect">
              <a:avLst>
                <a:gd name="adj" fmla="val 16667"/>
              </a:avLst>
            </a:prstGeom>
            <a:solidFill>
              <a:srgbClr val="5F427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4" name="Google Shape;244;p44"/>
            <p:cNvSpPr txBox="1"/>
            <p:nvPr/>
          </p:nvSpPr>
          <p:spPr>
            <a:xfrm>
              <a:off x="2152711" y="1436527"/>
              <a:ext cx="1787100" cy="16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lang="en" sz="200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Examine the Data and Research</a:t>
              </a: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5" name="Google Shape;245;p44"/>
            <p:cNvSpPr/>
            <p:nvPr/>
          </p:nvSpPr>
          <p:spPr>
            <a:xfrm>
              <a:off x="4125767" y="1348740"/>
              <a:ext cx="1962600" cy="1798200"/>
            </a:xfrm>
            <a:prstGeom prst="roundRect">
              <a:avLst>
                <a:gd name="adj" fmla="val 16667"/>
              </a:avLst>
            </a:prstGeom>
            <a:solidFill>
              <a:srgbClr val="7B3E7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6" name="Google Shape;246;p44"/>
            <p:cNvSpPr txBox="1"/>
            <p:nvPr/>
          </p:nvSpPr>
          <p:spPr>
            <a:xfrm>
              <a:off x="4213554" y="1436527"/>
              <a:ext cx="1787100" cy="16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lang="en" sz="200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Determine Processes for Development</a:t>
              </a: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7" name="Google Shape;247;p44"/>
            <p:cNvSpPr/>
            <p:nvPr/>
          </p:nvSpPr>
          <p:spPr>
            <a:xfrm>
              <a:off x="6186611" y="1348740"/>
              <a:ext cx="1962600" cy="1798200"/>
            </a:xfrm>
            <a:prstGeom prst="roundRect">
              <a:avLst>
                <a:gd name="adj" fmla="val 16667"/>
              </a:avLst>
            </a:prstGeom>
            <a:solidFill>
              <a:srgbClr val="7C3B4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44"/>
            <p:cNvSpPr txBox="1"/>
            <p:nvPr/>
          </p:nvSpPr>
          <p:spPr>
            <a:xfrm>
              <a:off x="6274398" y="1436527"/>
              <a:ext cx="1787100" cy="16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Arial"/>
                <a:buNone/>
              </a:pPr>
              <a:r>
                <a:rPr lang="en" sz="200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Target Authentic Learning</a:t>
              </a:r>
              <a:endParaRPr sz="20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title"/>
          </p:nvPr>
        </p:nvSpPr>
        <p:spPr>
          <a:xfrm>
            <a:off x="463025" y="832238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>
                <a:solidFill>
                  <a:srgbClr val="000000"/>
                </a:solidFill>
              </a:rPr>
              <a:t>Determine Processes for Development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73" name="Google Shape;273;p48"/>
          <p:cNvSpPr txBox="1">
            <a:spLocks noGrp="1"/>
          </p:cNvSpPr>
          <p:nvPr>
            <p:ph type="body" idx="1"/>
          </p:nvPr>
        </p:nvSpPr>
        <p:spPr>
          <a:xfrm>
            <a:off x="548975" y="1518588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" i="1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Based on </a:t>
            </a:r>
            <a:r>
              <a:rPr lang="en" i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everything you’ve learned</a:t>
            </a:r>
            <a:r>
              <a:rPr lang="en" i="1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what are some key phrases you could use to answer these questions?</a:t>
            </a:r>
            <a:endParaRPr i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9087" marR="0" lvl="0" indent="-360997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does teaching and learning with technology look like in our school today?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9087" marR="0" lvl="0" indent="-360997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do we want teaching and learning with technology to look like in our school in three years?</a:t>
            </a:r>
            <a:endParaRPr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 Practices</a:t>
            </a:r>
            <a:endParaRPr/>
          </a:p>
        </p:txBody>
      </p:sp>
      <p:graphicFrame>
        <p:nvGraphicFramePr>
          <p:cNvPr id="279" name="Google Shape;279;p49"/>
          <p:cNvGraphicFramePr/>
          <p:nvPr/>
        </p:nvGraphicFramePr>
        <p:xfrm>
          <a:off x="497100" y="819881"/>
          <a:ext cx="8153400" cy="3971960"/>
        </p:xfrm>
        <a:graphic>
          <a:graphicData uri="http://schemas.openxmlformats.org/drawingml/2006/table">
            <a:tbl>
              <a:tblPr firstRow="1" bandRow="1">
                <a:noFill/>
                <a:tableStyleId>{415CBB87-9F06-4CEB-A446-FF883ADB78C9}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16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Practice:</a:t>
                      </a:r>
                      <a:endParaRPr sz="1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Summary:</a:t>
                      </a:r>
                      <a:endParaRPr sz="1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34300" marB="34300"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C458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does it look like now?</a:t>
                      </a: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34300" marB="34300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C458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do we want it to look like?</a:t>
                      </a: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34300" marB="34300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C458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How do we get there? (Action Plan)</a:t>
                      </a: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34300" marB="343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1C4587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Technology for what purpose? (Tech Budget and Rationale)</a:t>
                      </a: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1C4587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34300" marB="34300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>
            <a:spLocks noGrp="1"/>
          </p:cNvSpPr>
          <p:nvPr>
            <p:ph type="title"/>
          </p:nvPr>
        </p:nvSpPr>
        <p:spPr>
          <a:xfrm>
            <a:off x="428650" y="7613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>
                <a:solidFill>
                  <a:srgbClr val="000000"/>
                </a:solidFill>
              </a:rPr>
              <a:t>Technology for WHAT PURPOSE...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308325" y="1296600"/>
            <a:ext cx="8835600" cy="3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228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 sz="1800" i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Ten</a:t>
            </a:r>
            <a:r>
              <a:rPr lang="en" sz="1800" i="1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i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Practices</a:t>
            </a:r>
            <a:r>
              <a:rPr lang="en" sz="1800" i="1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of High Achieving Schools</a:t>
            </a:r>
            <a:endParaRPr sz="180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39762" marR="0" lvl="1" indent="-271780" algn="l" rtl="0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ead </a:t>
            </a: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your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Practices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assigned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39762" marR="0" lvl="1" indent="-271780" algn="l" rtl="0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Discuss the meaning of the </a:t>
            </a: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Practices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39762" marR="0" lvl="1" indent="-271780" algn="l" rtl="0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2-3 words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summarize the </a:t>
            </a: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Practices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39762" marR="0" lvl="1" indent="-271780" algn="l" rtl="0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are some examples of this </a:t>
            </a: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Practices</a:t>
            </a: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in your school?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39762" marR="0" lvl="1" indent="-271780" algn="l" rtl="0"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en" sz="1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Is this </a:t>
            </a:r>
            <a:r>
              <a:rPr lang="en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Practice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2" indent="-2333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■"/>
            </a:pPr>
            <a:r>
              <a:rPr lang="en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Not Present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2" indent="-2333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■"/>
            </a:pPr>
            <a:r>
              <a:rPr lang="en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Beginning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2" indent="-2333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■"/>
            </a:pPr>
            <a:r>
              <a:rPr lang="en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Developed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2" indent="-2333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■"/>
            </a:pPr>
            <a:r>
              <a:rPr lang="en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Well established</a:t>
            </a:r>
            <a:endParaRPr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Technology Vision</a:t>
            </a:r>
            <a:endParaRPr dirty="0"/>
          </a:p>
        </p:txBody>
      </p:sp>
      <p:sp>
        <p:nvSpPr>
          <p:cNvPr id="292" name="Google Shape;292;p51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Insert synthesis vision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Develop a culture of collaboration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Reflect on technology and instructional practices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Develop a school-wide technology integration vision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Develop a personal technology integration goal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Splash</a:t>
            </a:r>
            <a:endParaRPr/>
          </a:p>
        </p:txBody>
      </p:sp>
      <p:sp>
        <p:nvSpPr>
          <p:cNvPr id="298" name="Google Shape;298;p52"/>
          <p:cNvSpPr txBox="1">
            <a:spLocks noGrp="1"/>
          </p:cNvSpPr>
          <p:nvPr>
            <p:ph type="body" idx="1"/>
          </p:nvPr>
        </p:nvSpPr>
        <p:spPr>
          <a:xfrm>
            <a:off x="729450" y="1581725"/>
            <a:ext cx="5951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Your personal goal: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Use the words that mean the most to you today, the word clouds, the ISTE standards, etc., write a personal technology goal for yourself for the coming school year.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Write your name on your goal, and turn it into me.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9" name="Google Shape;29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0911" y="289200"/>
            <a:ext cx="1737238" cy="22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305" name="Google Shape;305;p53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150">
                <a:solidFill>
                  <a:srgbClr val="A3AAAE"/>
                </a:solidFill>
                <a:latin typeface="Arial"/>
                <a:ea typeface="Arial"/>
                <a:cs typeface="Arial"/>
                <a:sym typeface="Arial"/>
              </a:rPr>
              <a:t>Insert evaluation link here</a:t>
            </a:r>
            <a:endParaRPr sz="1150" dirty="0">
              <a:solidFill>
                <a:srgbClr val="A3AA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Fold the Line</a:t>
            </a:r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729450" y="2139475"/>
            <a:ext cx="4827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WITHOUT SPEAKING, get in a line in order of birth month and day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602" y="931050"/>
            <a:ext cx="3014856" cy="389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Clouds</a:t>
            </a:r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398125" y="1625250"/>
            <a:ext cx="8505000" cy="28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What is the number one characteristic you want your students to                               exhibit in your classroom?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In order to be successful in the future, my students need to be able to…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In order for my students to have these skills, teaching and learning needs to look like ____________.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What resources or support do I need as a teacher to make this happen?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What is the number one thing you think is most important to be as a teacher?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727650" y="16252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 dirty="0">
                <a:solidFill>
                  <a:srgbClr val="000000"/>
                </a:solidFill>
              </a:rPr>
              <a:t>What are you most excited about when thinking about more technology resources in your school and classroom?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 dirty="0">
                <a:solidFill>
                  <a:srgbClr val="000000"/>
                </a:solidFill>
              </a:rPr>
              <a:t>What are you most nervous about when thinking about more technology resources in your school and classroom?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 dirty="0">
                <a:solidFill>
                  <a:srgbClr val="000000"/>
                </a:solidFill>
              </a:rPr>
              <a:t>Turn in your responses to me</a:t>
            </a:r>
            <a:endParaRPr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675" y="2478800"/>
            <a:ext cx="4450324" cy="25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3444025" y="704975"/>
            <a:ext cx="2494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Cloud</a:t>
            </a:r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199600" y="1240175"/>
            <a:ext cx="8237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Count up the responses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most frequent word is the biggest and in the center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size of the word is based on                                                                 its frequency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Be creative in color and position                                                                as you make your word cloud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Clouds</a:t>
            </a: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Present your words clouds you made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Word Clouds</a:t>
            </a:r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U</a:t>
            </a:r>
            <a:r>
              <a:rPr lang="en" dirty="0"/>
              <a:t>se </a:t>
            </a:r>
            <a:r>
              <a:rPr lang="en" dirty="0" err="1"/>
              <a:t>wordclouds.com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ISTE Standards CUS &amp; Discuss</a:t>
            </a:r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727650" y="16252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Using a dry erase marker: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Circle exciting words you like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Underline the details that support the circled words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Star what you think is the most important standard in each category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Then, write your circled words and underlined statements on a post-it, and put it on the word cloud where you think those standards fit.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99" name="Google Shape;1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075" y="309875"/>
            <a:ext cx="1602699" cy="20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726</Words>
  <Application>Microsoft Macintosh PowerPoint</Application>
  <PresentationFormat>On-screen Show (16:9)</PresentationFormat>
  <Paragraphs>105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Raleway</vt:lpstr>
      <vt:lpstr>Lato</vt:lpstr>
      <vt:lpstr>Calibri</vt:lpstr>
      <vt:lpstr>Arial</vt:lpstr>
      <vt:lpstr>Noto Sans Symbols</vt:lpstr>
      <vt:lpstr>Streamline</vt:lpstr>
      <vt:lpstr>Technology Visioning</vt:lpstr>
      <vt:lpstr>Objectives</vt:lpstr>
      <vt:lpstr>Fold the Line</vt:lpstr>
      <vt:lpstr>Word Clouds</vt:lpstr>
      <vt:lpstr>Technology</vt:lpstr>
      <vt:lpstr>Word Cloud</vt:lpstr>
      <vt:lpstr>Word Clouds</vt:lpstr>
      <vt:lpstr>Tech Word Clouds</vt:lpstr>
      <vt:lpstr>ISTE Standards CUS &amp; Discuss</vt:lpstr>
      <vt:lpstr>Research Talk</vt:lpstr>
      <vt:lpstr>PowerPoint Presentation</vt:lpstr>
      <vt:lpstr>Break</vt:lpstr>
      <vt:lpstr>Vision</vt:lpstr>
      <vt:lpstr>Characteristics of a Good Vision</vt:lpstr>
      <vt:lpstr>To create a shared vision...</vt:lpstr>
      <vt:lpstr>Determine Processes for Development</vt:lpstr>
      <vt:lpstr>Ten Practices</vt:lpstr>
      <vt:lpstr>Technology for WHAT PURPOSE...</vt:lpstr>
      <vt:lpstr>Our Technology Vision</vt:lpstr>
      <vt:lpstr>Word Splash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Indianola</dc:title>
  <cp:lastModifiedBy>Parsons, Alexandra</cp:lastModifiedBy>
  <cp:revision>4</cp:revision>
  <dcterms:modified xsi:type="dcterms:W3CDTF">2018-12-13T17:24:54Z</dcterms:modified>
</cp:coreProperties>
</file>