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2"/>
  </p:notesMasterIdLst>
  <p:sldIdLst>
    <p:sldId id="256" r:id="rId3"/>
    <p:sldId id="257" r:id="rId4"/>
    <p:sldId id="262" r:id="rId5"/>
    <p:sldId id="263" r:id="rId6"/>
    <p:sldId id="260" r:id="rId7"/>
    <p:sldId id="272" r:id="rId8"/>
    <p:sldId id="281" r:id="rId9"/>
    <p:sldId id="273" r:id="rId10"/>
    <p:sldId id="274" r:id="rId11"/>
    <p:sldId id="275" r:id="rId12"/>
    <p:sldId id="276" r:id="rId13"/>
    <p:sldId id="277" r:id="rId14"/>
    <p:sldId id="278" r:id="rId15"/>
    <p:sldId id="282" r:id="rId16"/>
    <p:sldId id="283" r:id="rId17"/>
    <p:sldId id="286" r:id="rId18"/>
    <p:sldId id="284" r:id="rId19"/>
    <p:sldId id="285" r:id="rId20"/>
    <p:sldId id="279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Chickenonline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. (2015, March 12). Retrieved from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 https://pixabay.com/illustrations/minecraft-bridge-river-wood-669310/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09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Tao, X. (2010, October 22). Retrieved from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Unsplash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 https://unsplash.com/photos/Fo-HQUlRGkU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8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K20 Center. (n.d.). Looks Like, Sounds Like, Feels Like. Strategies. </a:t>
            </a:r>
            <a:r>
              <a:rPr lang="en-US" dirty="0">
                <a:hlinkClick r:id="rId3" tooltip="https://learn.k20center.ou.edu/strategy/88"/>
              </a:rPr>
              <a:t>https://learn.k20center.ou.edu/strategy/88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6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https://www.oett.org/grants/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0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K20 Center. (n.d.). Four Corners. Strategies. </a:t>
            </a:r>
            <a:r>
              <a:rPr lang="en-US" dirty="0">
                <a:hlinkClick r:id="rId3" tooltip="https://learn.k20center.ou.edu/strategy/138"/>
              </a:rPr>
              <a:t>https://learn.k20center.ou.edu/strategy/138</a:t>
            </a:r>
            <a:endParaRPr lang="en-US" dirty="0"/>
          </a:p>
          <a:p>
            <a:r>
              <a:rPr lang="en-US" dirty="0">
                <a:effectLst/>
              </a:rPr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5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. (n.d.). </a:t>
            </a:r>
            <a:r>
              <a:rPr lang="en-US" sz="1400" i="1" dirty="0">
                <a:latin typeface="Calibri"/>
                <a:ea typeface="Calibri"/>
                <a:cs typeface="Calibri"/>
                <a:sym typeface="Calibri"/>
              </a:rPr>
              <a:t>Pencils in Stainless Steel Bucket.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Retrieved from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 https://www.pexels.com/photo/pencils-in-stainless-steel-bucket-159644/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bridgesward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. (2017, August 4). Retrieved from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 https://pixabay.com/photos/art-craft-design-paper-hobby-2578353/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stem.T4L. (2019, September 15). Retrieved from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Unsplash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 https://unsplash.com/photos/rSdkzkfvqlY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35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56779-3C4A-87EC-A1F5-39BFFAFA0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9E8C76-DD58-B90F-B363-E9B48052E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FF4E1-A3AD-6917-9ED5-D5D758965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PC Magazine. (n.d.). </a:t>
            </a:r>
            <a:r>
              <a:rPr lang="en-US" sz="1400" i="1" dirty="0">
                <a:latin typeface="Calibri"/>
                <a:ea typeface="Calibri"/>
                <a:cs typeface="Calibri"/>
                <a:sym typeface="Calibri"/>
              </a:rPr>
              <a:t>LittleBits Code Kit Review.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Retrieved from PC Mag: https://www.pcmag.com/reviews/littlebits-code-kit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85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Lambillotte, A. (2020, November 9). </a:t>
            </a:r>
            <a:r>
              <a:rPr lang="en-US" sz="1400" i="1" dirty="0">
                <a:latin typeface="Calibri"/>
                <a:ea typeface="Calibri"/>
                <a:cs typeface="Calibri"/>
                <a:sym typeface="Calibri"/>
              </a:rPr>
              <a:t>iPads used by Students in School Classrooms.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Retrieved from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Unsplash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: https://unsplash.com/photos/1382ByZsCtU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8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-21YM7Ey7k?feature=oembed" TargetMode="External"/><Relationship Id="rId4" Type="http://schemas.openxmlformats.org/officeDocument/2006/relationships/hyperlink" Target="https://www.youtube.com/watch?v=R-21YM7Ey7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EB62B-DB42-333E-E2F1-CDBCF8F8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4630-B819-D444-0FFC-AAFA07F1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Maker Mindset	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EBD5601-980D-0061-B3C2-53D69780BC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Looks like…</a:t>
            </a:r>
          </a:p>
          <a:p>
            <a:r>
              <a:rPr lang="en-US" altLang="en-US" dirty="0"/>
              <a:t>Sounds like…</a:t>
            </a:r>
          </a:p>
          <a:p>
            <a:r>
              <a:rPr lang="en-US" altLang="en-US" dirty="0"/>
              <a:t>Feels like…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DEA8D-06A8-B019-CF79-D76410B6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38" y="1415703"/>
            <a:ext cx="4103511" cy="12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4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3E48F-7084-7154-888C-B438ACE8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84F2-4317-A0B0-CD97-D467C3E5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OETT Grants</a:t>
            </a:r>
          </a:p>
        </p:txBody>
      </p:sp>
      <p:pic>
        <p:nvPicPr>
          <p:cNvPr id="3" name="Google Shape;149;p11">
            <a:extLst>
              <a:ext uri="{FF2B5EF4-FFF2-40B4-BE49-F238E27FC236}">
                <a16:creationId xmlns:a16="http://schemas.microsoft.com/office/drawing/2014/main" id="{1E7545C6-A88D-03F4-4832-AE00C55350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592" y="503925"/>
            <a:ext cx="4560816" cy="463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38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E6963-2B0C-2C09-DE6C-988DF19BE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F99A-18AB-AF16-C879-95F54170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Four Corners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FD91FDD-9A79-5249-B2C8-65F01DB4E39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813723" cy="3262312"/>
          </a:xfrm>
        </p:spPr>
        <p:txBody>
          <a:bodyPr/>
          <a:lstStyle/>
          <a:p>
            <a:r>
              <a:rPr lang="en-US" altLang="en-US" dirty="0"/>
              <a:t>Move to the corner of the room corresponding to your comfort level concerning each of the following items.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80DFF-DAB6-A8DE-B54F-BDA4C1F16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906" y="1084491"/>
            <a:ext cx="2496638" cy="23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C3551-4DE2-C4E6-2291-C41A65914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4D57-0026-FF10-F8B4-252FEA96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Basic Art Supplies</a:t>
            </a:r>
          </a:p>
        </p:txBody>
      </p:sp>
      <p:pic>
        <p:nvPicPr>
          <p:cNvPr id="3" name="Google Shape;161;p13">
            <a:extLst>
              <a:ext uri="{FF2B5EF4-FFF2-40B4-BE49-F238E27FC236}">
                <a16:creationId xmlns:a16="http://schemas.microsoft.com/office/drawing/2014/main" id="{D935C423-DE99-1907-C38A-D1696BFDC4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313" y="1355329"/>
            <a:ext cx="5063374" cy="335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5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5A208-C427-A776-323B-6DFC1EA28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0A54-8A0B-4240-44E9-399DB63C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Unconventional Supplies </a:t>
            </a:r>
          </a:p>
        </p:txBody>
      </p:sp>
      <p:pic>
        <p:nvPicPr>
          <p:cNvPr id="3" name="Google Shape;167;p14">
            <a:extLst>
              <a:ext uri="{FF2B5EF4-FFF2-40B4-BE49-F238E27FC236}">
                <a16:creationId xmlns:a16="http://schemas.microsoft.com/office/drawing/2014/main" id="{F60E4B10-7FC5-AFF0-6526-7A139BF879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037" y="1365688"/>
            <a:ext cx="4791926" cy="319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2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C9766-C420-F3BB-9249-455A2448A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6F1D-F30B-3FD6-0D3A-ED4F2217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Robots</a:t>
            </a:r>
          </a:p>
        </p:txBody>
      </p:sp>
      <p:pic>
        <p:nvPicPr>
          <p:cNvPr id="3" name="Google Shape;173;p15">
            <a:extLst>
              <a:ext uri="{FF2B5EF4-FFF2-40B4-BE49-F238E27FC236}">
                <a16:creationId xmlns:a16="http://schemas.microsoft.com/office/drawing/2014/main" id="{0EC7F3E3-6278-85E7-AA1C-C44E5B4A37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44" y="1418370"/>
            <a:ext cx="5238712" cy="349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44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ED656-0602-6C65-6327-C5707D7A0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DD5D-F74C-A607-9E51-728B7E11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Little Bits</a:t>
            </a:r>
          </a:p>
        </p:txBody>
      </p:sp>
      <p:pic>
        <p:nvPicPr>
          <p:cNvPr id="4" name="Google Shape;179;p16">
            <a:extLst>
              <a:ext uri="{FF2B5EF4-FFF2-40B4-BE49-F238E27FC236}">
                <a16:creationId xmlns:a16="http://schemas.microsoft.com/office/drawing/2014/main" id="{9A74DD7C-4D7A-09AF-D306-E7E8CF8E76F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906" y="1380707"/>
            <a:ext cx="6028187" cy="342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67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9E02A-3902-E8CB-ECF4-61199A81A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C9D6-CA75-F9AC-997B-2977B830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iPads</a:t>
            </a:r>
          </a:p>
        </p:txBody>
      </p:sp>
      <p:pic>
        <p:nvPicPr>
          <p:cNvPr id="3" name="Google Shape;185;p17">
            <a:extLst>
              <a:ext uri="{FF2B5EF4-FFF2-40B4-BE49-F238E27FC236}">
                <a16:creationId xmlns:a16="http://schemas.microsoft.com/office/drawing/2014/main" id="{ACA5E662-D9A6-13A0-B7BA-68D0DECC076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036" y="1268413"/>
            <a:ext cx="4673927" cy="3507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83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9B8FE-386D-2547-468D-A65F41A7E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80AE-422E-6178-0D49-576AA360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Minecraft</a:t>
            </a:r>
          </a:p>
        </p:txBody>
      </p:sp>
      <p:pic>
        <p:nvPicPr>
          <p:cNvPr id="3" name="Google Shape;191;p18">
            <a:extLst>
              <a:ext uri="{FF2B5EF4-FFF2-40B4-BE49-F238E27FC236}">
                <a16:creationId xmlns:a16="http://schemas.microsoft.com/office/drawing/2014/main" id="{7181972F-550A-CD59-2D7F-3787EEA4F1A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950" y="1433773"/>
            <a:ext cx="6234099" cy="3302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09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C4F62-6D64-3B9C-942C-C0E12C08B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CE52-4631-0064-D855-C61755F3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3D Printers</a:t>
            </a:r>
          </a:p>
        </p:txBody>
      </p:sp>
      <p:pic>
        <p:nvPicPr>
          <p:cNvPr id="3" name="Google Shape;197;p19">
            <a:extLst>
              <a:ext uri="{FF2B5EF4-FFF2-40B4-BE49-F238E27FC236}">
                <a16:creationId xmlns:a16="http://schemas.microsoft.com/office/drawing/2014/main" id="{F16B446E-BA15-390C-18DD-212BC63C7E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25" y="1538925"/>
            <a:ext cx="4514951" cy="3009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2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093519"/>
            <a:ext cx="7886700" cy="2139950"/>
          </a:xfrm>
        </p:spPr>
        <p:txBody>
          <a:bodyPr/>
          <a:lstStyle/>
          <a:p>
            <a:r>
              <a:rPr lang="en-US" altLang="en-US" dirty="0"/>
              <a:t>Getting Started with Makerspaces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3341419"/>
            <a:ext cx="7885112" cy="1397000"/>
          </a:xfrm>
        </p:spPr>
        <p:txBody>
          <a:bodyPr/>
          <a:lstStyle/>
          <a:p>
            <a:r>
              <a:rPr lang="en-US" altLang="en-US" dirty="0"/>
              <a:t>K20 Center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What is the added value of Makerspaces to learning?</a:t>
            </a:r>
          </a:p>
          <a:p>
            <a:r>
              <a:rPr lang="en-US" altLang="en-US" dirty="0"/>
              <a:t>What do you need to start up a Makerspace with students?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919128" cy="139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Understand how to develop a culture of Making.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Develop a plan for using low cost/no cost Maker tools.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Explore the best tools to add to their own spaces.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Meaning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1271587"/>
          </a:xfrm>
        </p:spPr>
        <p:txBody>
          <a:bodyPr/>
          <a:lstStyle/>
          <a:p>
            <a:r>
              <a:rPr lang="en-US" altLang="en-US" dirty="0"/>
              <a:t>Using the materials on your table, create something that showcases the most important point of the last unit you taught.</a:t>
            </a:r>
          </a:p>
        </p:txBody>
      </p:sp>
      <p:pic>
        <p:nvPicPr>
          <p:cNvPr id="3" name="Online Media 2" title="K20 Center 8 minute timer">
            <a:hlinkClick r:id="" action="ppaction://media"/>
            <a:extLst>
              <a:ext uri="{FF2B5EF4-FFF2-40B4-BE49-F238E27FC236}">
                <a16:creationId xmlns:a16="http://schemas.microsoft.com/office/drawing/2014/main" id="{684CCFA3-B428-1E75-749A-E9824E6D3B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81966" y="2692825"/>
            <a:ext cx="2980067" cy="168359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1B3148-26F4-92FB-B2B0-7B1EB05E5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4427645"/>
            <a:ext cx="7886700" cy="42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hlinkClick r:id="rId4"/>
              </a:rPr>
              <a:t>8-Minute Timer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BB31B-F26B-1A19-97E4-DE4F604D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B778-9588-475D-4712-1B5EA90E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Makerspaces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49005B6-99E9-411B-DEF3-A82C0E1B910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What do you notice about Makerspaces?</a:t>
            </a:r>
          </a:p>
          <a:p>
            <a:r>
              <a:rPr lang="en-US" altLang="en-US" dirty="0"/>
              <a:t>Select a color of sticky note that is different from the others at your table to record what stands out to you. </a:t>
            </a:r>
          </a:p>
        </p:txBody>
      </p:sp>
    </p:spTree>
    <p:extLst>
      <p:ext uri="{BB962C8B-B14F-4D97-AF65-F5344CB8AC3E}">
        <p14:creationId xmlns:p14="http://schemas.microsoft.com/office/powerpoint/2010/main" val="189672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DFF5A-8A8F-B39B-1344-8AB6D12B2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C69E-51B7-A56A-0872-EABB1B78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Makerspaces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B96F27A-7D1A-B76E-3F51-D390F193765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Find someone with the same color sticky note as yours and talk about what you noticed.</a:t>
            </a:r>
          </a:p>
        </p:txBody>
      </p:sp>
    </p:spTree>
    <p:extLst>
      <p:ext uri="{BB962C8B-B14F-4D97-AF65-F5344CB8AC3E}">
        <p14:creationId xmlns:p14="http://schemas.microsoft.com/office/powerpoint/2010/main" val="175782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0D97F-6457-AFF1-BAA6-9D240F408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EE6D-3DBC-4327-5A9D-887C8A38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Makerspaces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416C97D-6EF3-D98E-D01D-9CBA9A17E7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Think about what materials you already have on hand.</a:t>
            </a:r>
          </a:p>
        </p:txBody>
      </p:sp>
    </p:spTree>
    <p:extLst>
      <p:ext uri="{BB962C8B-B14F-4D97-AF65-F5344CB8AC3E}">
        <p14:creationId xmlns:p14="http://schemas.microsoft.com/office/powerpoint/2010/main" val="96121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1B074-42AB-4CF2-9488-552092A5F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488F-550B-9935-209A-7A567446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Makerspace Ideas	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7545FBF-3204-55E6-B901-996EEA09C0D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[Insert link to the article “Makerspace Activity Ideas] </a:t>
            </a:r>
          </a:p>
        </p:txBody>
      </p:sp>
    </p:spTree>
    <p:extLst>
      <p:ext uri="{BB962C8B-B14F-4D97-AF65-F5344CB8AC3E}">
        <p14:creationId xmlns:p14="http://schemas.microsoft.com/office/powerpoint/2010/main" val="38615782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21</TotalTime>
  <Words>463</Words>
  <Application>Microsoft Office PowerPoint</Application>
  <PresentationFormat>On-screen Show (16:9)</PresentationFormat>
  <Paragraphs>47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Getting Started with Makerspaces</vt:lpstr>
      <vt:lpstr>Essential Questions</vt:lpstr>
      <vt:lpstr>Learning Objectives</vt:lpstr>
      <vt:lpstr>Making Meaning</vt:lpstr>
      <vt:lpstr>Exploring Makerspaces</vt:lpstr>
      <vt:lpstr>Exploring Makerspaces</vt:lpstr>
      <vt:lpstr>Making Makerspaces</vt:lpstr>
      <vt:lpstr>Makerspace Ideas </vt:lpstr>
      <vt:lpstr>Maker Mindset </vt:lpstr>
      <vt:lpstr>OETT Grants</vt:lpstr>
      <vt:lpstr>Four Corners</vt:lpstr>
      <vt:lpstr>Basic Art Supplies</vt:lpstr>
      <vt:lpstr>Unconventional Supplies </vt:lpstr>
      <vt:lpstr>Robots</vt:lpstr>
      <vt:lpstr>Little Bits</vt:lpstr>
      <vt:lpstr>iPads</vt:lpstr>
      <vt:lpstr>Minecraft</vt:lpstr>
      <vt:lpstr>3D Printers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2026-04-30T20:26:42Z</dcterms:created>
  <dcterms:modified xsi:type="dcterms:W3CDTF">2026-04-30T20:48:06Z</dcterms:modified>
  <cp:category/>
</cp:coreProperties>
</file>