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  <p:sldMasterId id="2147483686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rgLlm3HgyZh417Rf4dUlreh+G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emminds.com/10-makerspace-starter-activities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88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(n.d.). I notice, I wonder. Strategies. </a:t>
            </a:r>
            <a:r>
              <a:rPr lang="en-US" dirty="0">
                <a:hlinkClick r:id="rId3"/>
              </a:rPr>
              <a:t>K20 LEARN | I Notice, I Wonder</a:t>
            </a:r>
            <a:endParaRPr dirty="0"/>
          </a:p>
        </p:txBody>
      </p:sp>
      <p:sp>
        <p:nvSpPr>
          <p:cNvPr id="108" name="Google Shape;10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https://www.stemminds.com/10-makerspace-starter-activities/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(n.d.). Looks like, sounds like, feels like. Strategies.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https://learn.k20center.ou.edu/strategy/88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dirty="0"/>
              <a:t>https://www.oett.org/grants/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(n.d.). Four corners. Strategies.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https://learn.k20center.ou.edu/strategy/138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 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Pixabay. (n.d.). </a:t>
            </a:r>
            <a:r>
              <a:rPr lang="en-US" sz="1400" i="1">
                <a:latin typeface="Calibri"/>
                <a:ea typeface="Calibri"/>
                <a:cs typeface="Calibri"/>
                <a:sym typeface="Calibri"/>
              </a:rPr>
              <a:t>Pencils in Stainless Steel Bucket.</a:t>
            </a: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 Retrieved from Pixabay: https://www.pexels.com/photo/pencils-in-stainless-steel-bucket-159644/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bridgesward. (2017, August 4). Retrieved from Pixabay: https://pixabay.com/photos/art-craft-design-paper-hobby-2578353/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stem.T4L. (2019, September 15). Retrieved from Unsplash: https://unsplash.com/photos/rSdkzkfvqlY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PC Magazine. (n.d.). </a:t>
            </a:r>
            <a:r>
              <a:rPr lang="en-US" sz="1400" i="1">
                <a:latin typeface="Calibri"/>
                <a:ea typeface="Calibri"/>
                <a:cs typeface="Calibri"/>
                <a:sym typeface="Calibri"/>
              </a:rPr>
              <a:t>LittleBits Code Kit Review.</a:t>
            </a: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 Retrieved from PC Mag: https://www.pcmag.com/reviews/littlebits-code-kit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Lambillotte, A. (2020, November 9). </a:t>
            </a:r>
            <a:r>
              <a:rPr lang="en-US" sz="1400" i="1">
                <a:latin typeface="Calibri"/>
                <a:ea typeface="Calibri"/>
                <a:cs typeface="Calibri"/>
                <a:sym typeface="Calibri"/>
              </a:rPr>
              <a:t>iPads used by Students in School Classrooms.</a:t>
            </a: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 Retrieved from Unsplash: https://unsplash.com/photos/1382ByZsCtU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Chickenonline. (2015, March 12). Retrieved from Pixabay: https://pixabay.com/illustrations/minecraft-bridge-river-wood-669310/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Tao, X. (2010, October 22). Retrieved from Unsplash: https://unsplash.com/photos/Fo-HQUlRGkU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54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95816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39528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162437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3689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1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5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5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253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671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8878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296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69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830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271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00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1_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4856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1_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502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88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66447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eaLnBrk="1" fontAlgn="base" hangingPunct="1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R-21YM7Ey7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emminds.com/10-makerspace-starter-activitie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>
            <a:spLocks noGrp="1"/>
          </p:cNvSpPr>
          <p:nvPr>
            <p:ph type="title"/>
          </p:nvPr>
        </p:nvSpPr>
        <p:spPr>
          <a:xfrm>
            <a:off x="3945466" y="718715"/>
            <a:ext cx="4864579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Getting Started with Makerspaces</a:t>
            </a:r>
            <a:endParaRPr dirty="0"/>
          </a:p>
        </p:txBody>
      </p:sp>
      <p:sp>
        <p:nvSpPr>
          <p:cNvPr id="85" name="Google Shape;85;p2"/>
          <p:cNvSpPr txBox="1">
            <a:spLocks noGrp="1"/>
          </p:cNvSpPr>
          <p:nvPr>
            <p:ph type="body" sz="quarter" idx="10"/>
          </p:nvPr>
        </p:nvSpPr>
        <p:spPr>
          <a:xfrm>
            <a:off x="3944799" y="2966758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K20 Center</a:t>
            </a:r>
            <a:endParaRPr dirty="0"/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7426ECA3-4BDB-DC8B-66B8-AF23953B41E8}"/>
              </a:ext>
            </a:extLst>
          </p:cNvPr>
          <p:cNvSpPr/>
          <p:nvPr/>
        </p:nvSpPr>
        <p:spPr>
          <a:xfrm>
            <a:off x="787178" y="1244979"/>
            <a:ext cx="3078107" cy="2653541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Essential Questions</a:t>
            </a:r>
            <a:endParaRPr dirty="0"/>
          </a:p>
        </p:txBody>
      </p:sp>
      <p:sp>
        <p:nvSpPr>
          <p:cNvPr id="91" name="Google Shape;91;p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dirty="0"/>
              <a:t>What is the added value of Makerspaces to learning?</a:t>
            </a:r>
            <a:endParaRPr dirty="0"/>
          </a:p>
          <a:p>
            <a:pPr marL="457200" lvl="0" indent="-393192" algn="l" rtl="0"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dirty="0"/>
              <a:t>What do you need to start up a Makerspace with students?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97" name="Google Shape;97;p4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919128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Understand how to develop a culture of Making.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Develop a plan for using low cost/no cost Maker tools.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Explore the best tools to add to their own spaces.</a:t>
            </a:r>
            <a:endParaRPr dirty="0"/>
          </a:p>
          <a:p>
            <a:pPr marL="457200" lvl="0" indent="-228092" algn="l" rtl="0"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Making Meaning</a:t>
            </a:r>
            <a:endParaRPr dirty="0"/>
          </a:p>
        </p:txBody>
      </p:sp>
      <p:sp>
        <p:nvSpPr>
          <p:cNvPr id="103" name="Google Shape;103;p5"/>
          <p:cNvSpPr txBox="1">
            <a:spLocks noGrp="1"/>
          </p:cNvSpPr>
          <p:nvPr>
            <p:ph idx="1"/>
          </p:nvPr>
        </p:nvSpPr>
        <p:spPr>
          <a:xfrm>
            <a:off x="628650" y="1370013"/>
            <a:ext cx="7886700" cy="1271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Using the materials on your table, create something that showcases the most important point of the last unit you taught.</a:t>
            </a:r>
            <a:endParaRPr dirty="0"/>
          </a:p>
        </p:txBody>
      </p:sp>
      <p:pic>
        <p:nvPicPr>
          <p:cNvPr id="104" name="Google Shape;104;p5" title="K20 Center 8 minute tim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81966" y="2692825"/>
            <a:ext cx="2980067" cy="168359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"/>
          <p:cNvSpPr txBox="1"/>
          <p:nvPr/>
        </p:nvSpPr>
        <p:spPr>
          <a:xfrm>
            <a:off x="628649" y="4427645"/>
            <a:ext cx="7886700" cy="42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1800"/>
              <a:buFont typeface="NTR"/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8-Minute Timer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 Notice, I Wonder: Makerspaces</a:t>
            </a:r>
            <a:endParaRPr dirty="0"/>
          </a:p>
        </p:txBody>
      </p:sp>
      <p:sp>
        <p:nvSpPr>
          <p:cNvPr id="111" name="Google Shape;111;p6"/>
          <p:cNvSpPr txBox="1">
            <a:spLocks noGrp="1"/>
          </p:cNvSpPr>
          <p:nvPr>
            <p:ph idx="1"/>
          </p:nvPr>
        </p:nvSpPr>
        <p:spPr>
          <a:xfrm>
            <a:off x="628650" y="1370025"/>
            <a:ext cx="6027000" cy="32622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On the </a:t>
            </a:r>
            <a:r>
              <a:rPr lang="en-US" dirty="0">
                <a:highlight>
                  <a:srgbClr val="FFFF00"/>
                </a:highlight>
              </a:rPr>
              <a:t>yellow</a:t>
            </a:r>
            <a:r>
              <a:rPr lang="en-US" dirty="0"/>
              <a:t> sticky note, write down something you </a:t>
            </a:r>
            <a:r>
              <a:rPr lang="en-US" b="1" dirty="0"/>
              <a:t>notice</a:t>
            </a:r>
            <a:r>
              <a:rPr lang="en-US" dirty="0"/>
              <a:t> about Makerspaces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On the </a:t>
            </a:r>
            <a:r>
              <a:rPr lang="en-US" dirty="0">
                <a:highlight>
                  <a:srgbClr val="00FFFF"/>
                </a:highlight>
              </a:rPr>
              <a:t>blue</a:t>
            </a:r>
            <a:r>
              <a:rPr lang="en-US" dirty="0"/>
              <a:t> sticky note, write down something you </a:t>
            </a:r>
            <a:r>
              <a:rPr lang="en-US" b="1" dirty="0"/>
              <a:t>wonder</a:t>
            </a:r>
            <a:r>
              <a:rPr lang="en-US" dirty="0"/>
              <a:t> about Makerspaces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CB07C8-82CE-633A-35BA-2120035A5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553" y="1370025"/>
            <a:ext cx="2198340" cy="22882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/>
          </p:nvPr>
        </p:nvSpPr>
        <p:spPr>
          <a:xfrm>
            <a:off x="628650" y="108383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Exploring Makerspaces</a:t>
            </a:r>
            <a:endParaRPr dirty="0"/>
          </a:p>
        </p:txBody>
      </p:sp>
      <p:sp>
        <p:nvSpPr>
          <p:cNvPr id="118" name="Google Shape;118;p7"/>
          <p:cNvSpPr txBox="1">
            <a:spLocks noGrp="1"/>
          </p:cNvSpPr>
          <p:nvPr>
            <p:ph idx="1"/>
          </p:nvPr>
        </p:nvSpPr>
        <p:spPr>
          <a:xfrm>
            <a:off x="628650" y="1190970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Participants take turns reading their sticky notes aloud. </a:t>
            </a:r>
            <a:endParaRPr sz="2400"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Participants group similar sticky notes together.</a:t>
            </a:r>
            <a:endParaRPr sz="2400"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Discuss what features make a Makerspace inviting and effective.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What opportunities do Makerspaces offer students?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What questions or challenges might educators need to consider when designing one?</a:t>
            </a:r>
            <a:endParaRPr sz="2400"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Be prepared to share one key observation </a:t>
            </a:r>
            <a:endParaRPr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Making Makerspaces</a:t>
            </a:r>
            <a:endParaRPr/>
          </a:p>
        </p:txBody>
      </p:sp>
      <p:sp>
        <p:nvSpPr>
          <p:cNvPr id="124" name="Google Shape;124;p8"/>
          <p:cNvSpPr txBox="1">
            <a:spLocks noGrp="1"/>
          </p:cNvSpPr>
          <p:nvPr>
            <p:ph idx="1"/>
          </p:nvPr>
        </p:nvSpPr>
        <p:spPr>
          <a:xfrm>
            <a:off x="794904" y="1344436"/>
            <a:ext cx="6712128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Think about the materials you already have on hand.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Makerspace Ideas	</a:t>
            </a:r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idx="1"/>
          </p:nvPr>
        </p:nvSpPr>
        <p:spPr>
          <a:xfrm>
            <a:off x="628650" y="1370025"/>
            <a:ext cx="42411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https://www.stemminds.com/10-makerspace-starter-</a:t>
            </a:r>
            <a:br>
              <a:rPr lang="en-US" u="sng" dirty="0">
                <a:solidFill>
                  <a:schemeClr val="hlink"/>
                </a:solidFill>
                <a:hlinkClick r:id="rId3"/>
              </a:rPr>
            </a:br>
            <a:r>
              <a:rPr lang="en-US" u="sng" dirty="0">
                <a:solidFill>
                  <a:schemeClr val="hlink"/>
                </a:solidFill>
                <a:hlinkClick r:id="rId3"/>
              </a:rPr>
              <a:t>activities/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31" name="Google Shape;131;p9" title="qr-co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2300" y="999888"/>
            <a:ext cx="3143725" cy="314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Maker Mindset	</a:t>
            </a:r>
            <a:endParaRPr/>
          </a:p>
        </p:txBody>
      </p:sp>
      <p:sp>
        <p:nvSpPr>
          <p:cNvPr id="137" name="Google Shape;137;p10"/>
          <p:cNvSpPr txBox="1"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Looks like…</a:t>
            </a:r>
            <a:endParaRPr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Sounds like…</a:t>
            </a:r>
            <a:endParaRPr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Feels like…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BD58A9-93B5-110A-991B-840C42288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050" y="1477169"/>
            <a:ext cx="4702688" cy="14250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OETT Grants</a:t>
            </a:r>
            <a:endParaRPr/>
          </a:p>
        </p:txBody>
      </p:sp>
      <p:pic>
        <p:nvPicPr>
          <p:cNvPr id="144" name="Google Shape;14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1592" y="503925"/>
            <a:ext cx="4560816" cy="463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Four Corners</a:t>
            </a:r>
            <a:endParaRPr/>
          </a:p>
        </p:txBody>
      </p:sp>
      <p:sp>
        <p:nvSpPr>
          <p:cNvPr id="150" name="Google Shape;150;p12"/>
          <p:cNvSpPr txBox="1">
            <a:spLocks noGrp="1"/>
          </p:cNvSpPr>
          <p:nvPr>
            <p:ph idx="1"/>
          </p:nvPr>
        </p:nvSpPr>
        <p:spPr>
          <a:xfrm>
            <a:off x="628650" y="1370013"/>
            <a:ext cx="4813723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Move to the corner of the room corresponding to your comfort level concerning each of the following items. </a:t>
            </a:r>
            <a:endParaRPr dirty="0"/>
          </a:p>
        </p:txBody>
      </p:sp>
      <p:pic>
        <p:nvPicPr>
          <p:cNvPr id="151" name="Google Shape;15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0906" y="1084491"/>
            <a:ext cx="2496638" cy="2322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Basic Art Supplies</a:t>
            </a:r>
            <a:endParaRPr/>
          </a:p>
        </p:txBody>
      </p:sp>
      <p:pic>
        <p:nvPicPr>
          <p:cNvPr id="157" name="Google Shape;15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313" y="1355329"/>
            <a:ext cx="5063374" cy="33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Unconventional Supplies </a:t>
            </a:r>
            <a:endParaRPr/>
          </a:p>
        </p:txBody>
      </p:sp>
      <p:pic>
        <p:nvPicPr>
          <p:cNvPr id="163" name="Google Shape;1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6037" y="1365688"/>
            <a:ext cx="4791926" cy="319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Robots</a:t>
            </a:r>
            <a:endParaRPr/>
          </a:p>
        </p:txBody>
      </p:sp>
      <p:pic>
        <p:nvPicPr>
          <p:cNvPr id="169" name="Google Shape;16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2644" y="1418370"/>
            <a:ext cx="5238712" cy="3495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Little Bits</a:t>
            </a:r>
            <a:endParaRPr/>
          </a:p>
        </p:txBody>
      </p:sp>
      <p:pic>
        <p:nvPicPr>
          <p:cNvPr id="175" name="Google Shape;17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7906" y="1380707"/>
            <a:ext cx="6028187" cy="3426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iPads</a:t>
            </a:r>
            <a:endParaRPr/>
          </a:p>
        </p:txBody>
      </p:sp>
      <p:pic>
        <p:nvPicPr>
          <p:cNvPr id="181" name="Google Shape;18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5036" y="1268413"/>
            <a:ext cx="4673927" cy="3507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Minecraft</a:t>
            </a:r>
            <a:endParaRPr/>
          </a:p>
        </p:txBody>
      </p:sp>
      <p:pic>
        <p:nvPicPr>
          <p:cNvPr id="187" name="Google Shape;18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4950" y="1433773"/>
            <a:ext cx="6234099" cy="330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3D Printers</a:t>
            </a:r>
            <a:endParaRPr/>
          </a:p>
        </p:txBody>
      </p:sp>
      <p:pic>
        <p:nvPicPr>
          <p:cNvPr id="193" name="Google Shape;19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4525" y="1538925"/>
            <a:ext cx="4514951" cy="300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F79FC640-6D5A-D648-B5D1-D1D1FBEB47AD}"/>
    </a:ext>
  </a:extLst>
</a:theme>
</file>

<file path=ppt/theme/theme2.xml><?xml version="1.0" encoding="utf-8"?>
<a:theme xmlns:a="http://schemas.openxmlformats.org/drawingml/2006/main" name="2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BF08C4D1-4642-C544-959A-3C456151C3B2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535</Words>
  <Application>Microsoft Macintosh PowerPoint</Application>
  <PresentationFormat>On-screen Show (16:9)</PresentationFormat>
  <Paragraphs>54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 Display</vt:lpstr>
      <vt:lpstr>Arial</vt:lpstr>
      <vt:lpstr>Calibri</vt:lpstr>
      <vt:lpstr>Courier New</vt:lpstr>
      <vt:lpstr>NTR</vt:lpstr>
      <vt:lpstr>System Font Regular</vt:lpstr>
      <vt:lpstr>Wingdings</vt:lpstr>
      <vt:lpstr>Custom Design</vt:lpstr>
      <vt:lpstr>2_Custom Design</vt:lpstr>
      <vt:lpstr>PowerPoint Presentation</vt:lpstr>
      <vt:lpstr>Getting Started with Makerspaces</vt:lpstr>
      <vt:lpstr>Essential Questions</vt:lpstr>
      <vt:lpstr>Learning Objectives</vt:lpstr>
      <vt:lpstr>Making Meaning</vt:lpstr>
      <vt:lpstr>I Notice, I Wonder: Makerspaces</vt:lpstr>
      <vt:lpstr>Exploring Makerspaces</vt:lpstr>
      <vt:lpstr>Making Makerspaces</vt:lpstr>
      <vt:lpstr>Makerspace Ideas </vt:lpstr>
      <vt:lpstr>Maker Mindset </vt:lpstr>
      <vt:lpstr>OETT Grants</vt:lpstr>
      <vt:lpstr>Four Corners</vt:lpstr>
      <vt:lpstr>Basic Art Supplies</vt:lpstr>
      <vt:lpstr>Unconventional Supplies </vt:lpstr>
      <vt:lpstr>Robots</vt:lpstr>
      <vt:lpstr>Little Bits</vt:lpstr>
      <vt:lpstr>iPads</vt:lpstr>
      <vt:lpstr>Minecraft</vt:lpstr>
      <vt:lpstr>3D Printers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Starter with Makerspaces</dc:title>
  <dc:subject/>
  <dc:creator>K20 Center</dc:creator>
  <cp:keywords/>
  <dc:description/>
  <cp:lastModifiedBy>Gracia, Ann M.</cp:lastModifiedBy>
  <cp:revision>2</cp:revision>
  <dcterms:created xsi:type="dcterms:W3CDTF">2026-04-30T20:26:42Z</dcterms:created>
  <dcterms:modified xsi:type="dcterms:W3CDTF">2026-10-12T19:23:37Z</dcterms:modified>
  <cp:category/>
</cp:coreProperties>
</file>