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15"/>
  </p:notesMasterIdLst>
  <p:sldIdLst>
    <p:sldId id="272" r:id="rId3"/>
    <p:sldId id="276" r:id="rId4"/>
    <p:sldId id="257" r:id="rId5"/>
    <p:sldId id="262" r:id="rId6"/>
    <p:sldId id="263" r:id="rId7"/>
    <p:sldId id="260" r:id="rId8"/>
    <p:sldId id="279" r:id="rId9"/>
    <p:sldId id="277" r:id="rId10"/>
    <p:sldId id="278" r:id="rId11"/>
    <p:sldId id="273" r:id="rId12"/>
    <p:sldId id="274" r:id="rId13"/>
    <p:sldId id="275" r:id="rId1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1" autoAdjust="0"/>
    <p:restoredTop sz="94286"/>
  </p:normalViewPr>
  <p:slideViewPr>
    <p:cSldViewPr snapToGrid="0">
      <p:cViewPr varScale="1">
        <p:scale>
          <a:sx n="197" d="100"/>
          <a:sy n="197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lesson/1763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lesson/1763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nkercad.com/learn/design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436E356-A9F9-B88D-5313-7127B80E1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CAE63001-70FF-D67B-03AB-01B1E1AFC96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E056865D-3768-CAF2-EE80-83A77960E67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37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Lesson link: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https://learn.k20center.ou.edu/lesson/1763</a:t>
            </a:r>
            <a:r>
              <a:rPr lang="en-US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Pass out Authenticity framework, lesson narrative, and note catcher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12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Lesson link: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https://learn.k20center.ou.edu/lesson/1763</a:t>
            </a:r>
            <a:r>
              <a:rPr lang="en-US" dirty="0"/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Pass out Authenticity framework, lesson narrative, and note catcher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Stay on this slide after time is up to reflect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54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https://www.tinkercad.com/learn/designs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Pass out scavenger hunt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As you complete this activity raise your hand if you have any questions or run into issues with the training activities.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Mention external printing services.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tinkercad.com/join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hyperlink" Target="http://k20.ou.edu/3d-lesson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9gy-1Z2Sa-c?feature=oembed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s://www.youtube.com/watch?v=9gy-1Z2Sa-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33556-58B6-17E7-F32D-A831890C8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072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BED88-CE55-7A64-F428-6242FF13D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64BA7-86A8-D674-507C-8CB111356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Application Determines Authenticity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DECC31A-C0BD-0786-E738-0CFBCF22E78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Revisit the models at your table.</a:t>
            </a:r>
          </a:p>
          <a:p>
            <a:pPr lvl="1"/>
            <a:r>
              <a:rPr lang="en-US" altLang="en-US" dirty="0"/>
              <a:t>What do we have to bring to them to make them authentic?</a:t>
            </a:r>
          </a:p>
          <a:p>
            <a:r>
              <a:rPr lang="en-US" altLang="en-US" dirty="0"/>
              <a:t>Think about these learning examples.</a:t>
            </a:r>
          </a:p>
          <a:p>
            <a:pPr lvl="1"/>
            <a:r>
              <a:rPr lang="en-US" altLang="en-US" dirty="0"/>
              <a:t>How could you see students authentically using a 3D printer in your classroom?</a:t>
            </a:r>
          </a:p>
        </p:txBody>
      </p:sp>
    </p:spTree>
    <p:extLst>
      <p:ext uri="{BB962C8B-B14F-4D97-AF65-F5344CB8AC3E}">
        <p14:creationId xmlns:p14="http://schemas.microsoft.com/office/powerpoint/2010/main" val="3177366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B67BF-9615-F1F4-0DB6-6D5BDF7F6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943BE-BFA1-8689-5983-BF9EF499C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3D Modeling 101 with </a:t>
            </a:r>
            <a:r>
              <a:rPr lang="en-US" dirty="0" err="1"/>
              <a:t>Tinkercad</a:t>
            </a:r>
            <a:endParaRPr lang="en-US" dirty="0"/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2F7715F0-4E8C-AFEF-7112-AB4C388045F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4172758" cy="3262312"/>
          </a:xfrm>
        </p:spPr>
        <p:txBody>
          <a:bodyPr/>
          <a:lstStyle/>
          <a:p>
            <a:r>
              <a:rPr lang="en-US" altLang="en-US" dirty="0"/>
              <a:t>How well do you know the </a:t>
            </a:r>
            <a:r>
              <a:rPr lang="en-US" altLang="en-US" dirty="0" err="1"/>
              <a:t>Tinkercad</a:t>
            </a:r>
            <a:r>
              <a:rPr lang="en-US" altLang="en-US" dirty="0"/>
              <a:t> app?</a:t>
            </a:r>
          </a:p>
          <a:p>
            <a:r>
              <a:rPr lang="en-US" altLang="en-US" dirty="0"/>
              <a:t>With your group, use the scavenger hunt to identify and explore key features of the application.</a:t>
            </a:r>
          </a:p>
        </p:txBody>
      </p:sp>
      <p:pic>
        <p:nvPicPr>
          <p:cNvPr id="3" name="Google Shape;176;gcff6642520_0_158">
            <a:extLst>
              <a:ext uri="{FF2B5EF4-FFF2-40B4-BE49-F238E27FC236}">
                <a16:creationId xmlns:a16="http://schemas.microsoft.com/office/drawing/2014/main" id="{758558C7-AE81-5178-E9C7-AEFC3170E8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7233" y="1475752"/>
            <a:ext cx="1710361" cy="171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7;gcff6642520_0_158">
            <a:extLst>
              <a:ext uri="{FF2B5EF4-FFF2-40B4-BE49-F238E27FC236}">
                <a16:creationId xmlns:a16="http://schemas.microsoft.com/office/drawing/2014/main" id="{AD4B89ED-9BA4-7478-707E-2049FA4EE1D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864"/>
          <a:stretch>
            <a:fillRect/>
          </a:stretch>
        </p:blipFill>
        <p:spPr>
          <a:xfrm>
            <a:off x="6683419" y="1286273"/>
            <a:ext cx="1938844" cy="20817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47603C-3ED8-B3F4-DC43-43042EA09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2266" y="3210986"/>
            <a:ext cx="3190656" cy="31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http://k20.ou.edu/3d-tinkercad</a:t>
            </a:r>
          </a:p>
        </p:txBody>
      </p:sp>
    </p:spTree>
    <p:extLst>
      <p:ext uri="{BB962C8B-B14F-4D97-AF65-F5344CB8AC3E}">
        <p14:creationId xmlns:p14="http://schemas.microsoft.com/office/powerpoint/2010/main" val="2376602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088A1-79D5-7FBA-BE80-3893155D3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3130C-395E-0DD8-8892-817D772A5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Tinkercad</a:t>
            </a:r>
            <a:r>
              <a:rPr lang="en-US" dirty="0"/>
              <a:t> Reflection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7539C4A3-8C66-A386-6C66-C1D0F15DC3E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What was the easiest thing you did? The most challenging?</a:t>
            </a:r>
          </a:p>
          <a:p>
            <a:r>
              <a:rPr lang="en-US" altLang="en-US" dirty="0"/>
              <a:t>What application of curriculum standards do you see?</a:t>
            </a:r>
          </a:p>
          <a:p>
            <a:r>
              <a:rPr lang="en-US" altLang="en-US" dirty="0"/>
              <a:t>What makes a 3D printing assignment authentic learning?</a:t>
            </a:r>
          </a:p>
        </p:txBody>
      </p:sp>
    </p:spTree>
    <p:extLst>
      <p:ext uri="{BB962C8B-B14F-4D97-AF65-F5344CB8AC3E}">
        <p14:creationId xmlns:p14="http://schemas.microsoft.com/office/powerpoint/2010/main" val="3702461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2C385-239D-9050-A542-42D6F843E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04677-EF1C-CAC3-AE0E-E0203DCEB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Welcome! While We’re Getting Started…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23490061-DBCC-A4FC-EF83-077099878CA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Go to </a:t>
            </a:r>
            <a:r>
              <a:rPr lang="en-US" altLang="en-US" dirty="0">
                <a:solidFill>
                  <a:schemeClr val="accent2"/>
                </a:solidFill>
                <a:hlinkClick r:id="rId2"/>
              </a:rPr>
              <a:t>http://tinkercad.com/join</a:t>
            </a:r>
            <a:endParaRPr lang="en-US" altLang="en-US" dirty="0">
              <a:solidFill>
                <a:schemeClr val="accent2"/>
              </a:solidFill>
            </a:endParaRPr>
          </a:p>
          <a:p>
            <a:r>
              <a:rPr lang="en-US" altLang="en-US" dirty="0"/>
              <a:t>Select “Educators start here”</a:t>
            </a:r>
          </a:p>
          <a:p>
            <a:r>
              <a:rPr lang="en-US" altLang="en-US" dirty="0"/>
              <a:t>Create an account</a:t>
            </a:r>
          </a:p>
          <a:p>
            <a:endParaRPr lang="en-US" altLang="en-US" dirty="0"/>
          </a:p>
          <a:p>
            <a:pPr marL="64008" indent="0">
              <a:buNone/>
            </a:pPr>
            <a:r>
              <a:rPr lang="en-US" altLang="en-US" dirty="0"/>
              <a:t>You will use this later in the session.</a:t>
            </a:r>
          </a:p>
        </p:txBody>
      </p:sp>
      <p:pic>
        <p:nvPicPr>
          <p:cNvPr id="3" name="Google Shape;109;gcff6642520_0_0">
            <a:extLst>
              <a:ext uri="{FF2B5EF4-FFF2-40B4-BE49-F238E27FC236}">
                <a16:creationId xmlns:a16="http://schemas.microsoft.com/office/drawing/2014/main" id="{EF82AE8E-D821-E32D-7168-5B24974F2C8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3169" y="1268413"/>
            <a:ext cx="2535634" cy="2535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461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>
            <a:extLst>
              <a:ext uri="{FF2B5EF4-FFF2-40B4-BE49-F238E27FC236}">
                <a16:creationId xmlns:a16="http://schemas.microsoft.com/office/drawing/2014/main" id="{D39454A6-31F6-9DC3-BE75-39D080090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Authenticity in 3D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1C1DB67A-4418-8D73-6089-D989CE67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60326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Questions</a:t>
            </a:r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F01DC99E-0FC2-0634-50E3-61298274249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308226"/>
            <a:ext cx="7885112" cy="1397000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How can 3D printers be used authentically to support learning?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60326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308225"/>
            <a:ext cx="7885112" cy="201731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Distinguish between examples and non-examples of authentic 3D printing.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Brainstorm and develop ways to integrate 3D printing into your curriculum.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Build competencies in basic 3D modeling using </a:t>
            </a:r>
            <a:r>
              <a:rPr lang="en-US" sz="2400" dirty="0" err="1"/>
              <a:t>Tinkercad</a:t>
            </a:r>
            <a:r>
              <a:rPr lang="en-US" sz="2400" dirty="0"/>
              <a:t>.</a:t>
            </a:r>
          </a:p>
          <a:p>
            <a:pPr marL="457200" indent="-457200" fontAlgn="auto">
              <a:spcAft>
                <a:spcPts val="0"/>
              </a:spcAft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3D Models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5872163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b="1" dirty="0"/>
              <a:t>Take some time to review the 3D </a:t>
            </a:r>
            <a:br>
              <a:rPr lang="en-US" altLang="en-US" b="1" dirty="0"/>
            </a:br>
            <a:r>
              <a:rPr lang="en-US" altLang="en-US" b="1" dirty="0"/>
              <a:t>printed models at your table.</a:t>
            </a:r>
          </a:p>
          <a:p>
            <a:r>
              <a:rPr lang="en-US" altLang="en-US" dirty="0"/>
              <a:t>Which model enhances the instruction in an appropriate way? How?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9759D-2DBC-4A42-673E-DDA786A0E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D6DF7-A5B3-C658-134E-809F3473A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-67858"/>
            <a:ext cx="7886700" cy="993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Components of Authenticity</a:t>
            </a:r>
          </a:p>
        </p:txBody>
      </p:sp>
      <p:sp>
        <p:nvSpPr>
          <p:cNvPr id="30722" name="Text Placeholder 2">
            <a:extLst>
              <a:ext uri="{FF2B5EF4-FFF2-40B4-BE49-F238E27FC236}">
                <a16:creationId xmlns:a16="http://schemas.microsoft.com/office/drawing/2014/main" id="{D692E13B-9601-096F-D13A-86ACF5738E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0238" y="917979"/>
            <a:ext cx="4014789" cy="619125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Construction of Knowledge</a:t>
            </a:r>
          </a:p>
        </p:txBody>
      </p:sp>
      <p:sp>
        <p:nvSpPr>
          <p:cNvPr id="30723" name="Content Placeholder 3">
            <a:extLst>
              <a:ext uri="{FF2B5EF4-FFF2-40B4-BE49-F238E27FC236}">
                <a16:creationId xmlns:a16="http://schemas.microsoft.com/office/drawing/2014/main" id="{C80CFE0D-2BEC-6D38-0045-8F05F769998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30238" y="1433709"/>
            <a:ext cx="3868737" cy="14422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1800" dirty="0"/>
              <a:t>Synthesizing</a:t>
            </a:r>
          </a:p>
          <a:p>
            <a:pPr>
              <a:spcBef>
                <a:spcPts val="0"/>
              </a:spcBef>
            </a:pPr>
            <a:r>
              <a:rPr lang="en-US" altLang="en-US" sz="1800" dirty="0"/>
              <a:t>Generalizing</a:t>
            </a:r>
          </a:p>
          <a:p>
            <a:pPr>
              <a:spcBef>
                <a:spcPts val="0"/>
              </a:spcBef>
            </a:pPr>
            <a:r>
              <a:rPr lang="en-US" altLang="en-US" sz="1800" dirty="0"/>
              <a:t>Explaining</a:t>
            </a:r>
          </a:p>
          <a:p>
            <a:pPr>
              <a:spcBef>
                <a:spcPts val="0"/>
              </a:spcBef>
            </a:pPr>
            <a:r>
              <a:rPr lang="en-US" altLang="en-US" sz="1800" dirty="0"/>
              <a:t>Analyzing</a:t>
            </a:r>
          </a:p>
        </p:txBody>
      </p:sp>
      <p:sp>
        <p:nvSpPr>
          <p:cNvPr id="30724" name="Text Placeholder 4">
            <a:extLst>
              <a:ext uri="{FF2B5EF4-FFF2-40B4-BE49-F238E27FC236}">
                <a16:creationId xmlns:a16="http://schemas.microsoft.com/office/drawing/2014/main" id="{8951B2E9-4995-5C4A-F8DD-DF5BA914E6D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4629150" y="917979"/>
            <a:ext cx="3887788" cy="619125"/>
          </a:xfrm>
        </p:spPr>
        <p:txBody>
          <a:bodyPr/>
          <a:lstStyle/>
          <a:p>
            <a:r>
              <a:rPr lang="en-US" altLang="en-US" sz="2400" dirty="0"/>
              <a:t>Real-World Connections</a:t>
            </a:r>
          </a:p>
        </p:txBody>
      </p:sp>
      <p:sp>
        <p:nvSpPr>
          <p:cNvPr id="30725" name="Content Placeholder 5">
            <a:extLst>
              <a:ext uri="{FF2B5EF4-FFF2-40B4-BE49-F238E27FC236}">
                <a16:creationId xmlns:a16="http://schemas.microsoft.com/office/drawing/2014/main" id="{3E8627BD-59E4-9C30-E657-A48C302B4709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4629150" y="1401958"/>
            <a:ext cx="3887788" cy="20351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1600" dirty="0"/>
              <a:t>Communicating</a:t>
            </a:r>
          </a:p>
          <a:p>
            <a:pPr>
              <a:spcBef>
                <a:spcPts val="0"/>
              </a:spcBef>
            </a:pPr>
            <a:r>
              <a:rPr lang="en-US" altLang="en-US" sz="1600" dirty="0"/>
              <a:t>Advocating</a:t>
            </a:r>
          </a:p>
          <a:p>
            <a:pPr>
              <a:spcBef>
                <a:spcPts val="0"/>
              </a:spcBef>
            </a:pPr>
            <a:r>
              <a:rPr lang="en-US" altLang="en-US" sz="1600" dirty="0"/>
              <a:t>Applying ideas</a:t>
            </a:r>
          </a:p>
          <a:p>
            <a:pPr>
              <a:spcBef>
                <a:spcPts val="0"/>
              </a:spcBef>
            </a:pPr>
            <a:r>
              <a:rPr lang="en-US" altLang="en-US" sz="1600" dirty="0"/>
              <a:t>Assisting</a:t>
            </a:r>
          </a:p>
          <a:p>
            <a:pPr>
              <a:spcBef>
                <a:spcPts val="0"/>
              </a:spcBef>
            </a:pPr>
            <a:r>
              <a:rPr lang="en-US" altLang="en-US" sz="1600" dirty="0"/>
              <a:t>Performing</a:t>
            </a:r>
          </a:p>
          <a:p>
            <a:pPr>
              <a:spcBef>
                <a:spcPts val="0"/>
              </a:spcBef>
            </a:pPr>
            <a:r>
              <a:rPr lang="en-US" altLang="en-US" sz="1600" dirty="0"/>
              <a:t>Creating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D7C27-1226-26BF-3482-A084B3FF9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2738562"/>
            <a:ext cx="4014789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None/>
              <a:defRPr sz="2600" b="1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20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None/>
              <a:defRPr sz="16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Disciplined Inquiry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7FDF2-7B4F-2556-2978-AD5041810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3309221"/>
            <a:ext cx="3868737" cy="144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1600" dirty="0"/>
              <a:t>Making distinctions</a:t>
            </a:r>
          </a:p>
          <a:p>
            <a:pPr>
              <a:spcBef>
                <a:spcPts val="0"/>
              </a:spcBef>
            </a:pPr>
            <a:r>
              <a:rPr lang="en-US" altLang="en-US" sz="1600" dirty="0"/>
              <a:t>Raising questions</a:t>
            </a:r>
          </a:p>
          <a:p>
            <a:pPr>
              <a:spcBef>
                <a:spcPts val="0"/>
              </a:spcBef>
            </a:pPr>
            <a:r>
              <a:rPr lang="en-US" altLang="en-US" sz="1600" dirty="0"/>
              <a:t>Hypothesizing</a:t>
            </a:r>
          </a:p>
          <a:p>
            <a:pPr>
              <a:spcBef>
                <a:spcPts val="0"/>
              </a:spcBef>
            </a:pPr>
            <a:r>
              <a:rPr lang="en-US" altLang="en-US" sz="1600" dirty="0"/>
              <a:t>Reasoning</a:t>
            </a:r>
          </a:p>
          <a:p>
            <a:pPr>
              <a:spcBef>
                <a:spcPts val="0"/>
              </a:spcBef>
            </a:pPr>
            <a:r>
              <a:rPr lang="en-US" altLang="en-US" sz="1600" dirty="0"/>
              <a:t>Debating</a:t>
            </a:r>
          </a:p>
          <a:p>
            <a:pPr>
              <a:spcBef>
                <a:spcPts val="0"/>
              </a:spcBef>
            </a:pPr>
            <a:r>
              <a:rPr lang="en-US" altLang="en-US" sz="1600" dirty="0"/>
              <a:t>Supporting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15AC35-2705-008A-65DD-D3CED876C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2738562"/>
            <a:ext cx="388778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None/>
              <a:defRPr sz="2600" b="1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20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None/>
              <a:defRPr sz="16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Real-World Connections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AFAD7-FCD1-9909-DD87-91C8933F7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3309221"/>
            <a:ext cx="3887788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1800" dirty="0"/>
              <a:t>Developing</a:t>
            </a:r>
          </a:p>
          <a:p>
            <a:pPr>
              <a:spcBef>
                <a:spcPts val="0"/>
              </a:spcBef>
            </a:pPr>
            <a:r>
              <a:rPr lang="en-US" altLang="en-US" sz="1800" dirty="0"/>
              <a:t>Choosing</a:t>
            </a:r>
          </a:p>
          <a:p>
            <a:pPr>
              <a:spcBef>
                <a:spcPts val="0"/>
              </a:spcBef>
            </a:pPr>
            <a:r>
              <a:rPr lang="en-US" altLang="en-US" sz="1800" dirty="0"/>
              <a:t>Justifying</a:t>
            </a:r>
          </a:p>
          <a:p>
            <a:pPr>
              <a:spcBef>
                <a:spcPts val="0"/>
              </a:spcBef>
            </a:pPr>
            <a:r>
              <a:rPr lang="en-US" altLang="en-US" sz="1800" dirty="0"/>
              <a:t>Generating</a:t>
            </a:r>
          </a:p>
          <a:p>
            <a:pPr>
              <a:spcBef>
                <a:spcPts val="0"/>
              </a:spcBef>
            </a:pPr>
            <a:r>
              <a:rPr lang="en-US" altLang="en-US" sz="1800" dirty="0"/>
              <a:t>Evaluating</a:t>
            </a:r>
          </a:p>
        </p:txBody>
      </p:sp>
    </p:spTree>
    <p:extLst>
      <p:ext uri="{BB962C8B-B14F-4D97-AF65-F5344CB8AC3E}">
        <p14:creationId xmlns:p14="http://schemas.microsoft.com/office/powerpoint/2010/main" val="148762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64FA5-696E-4CCC-DFB5-3B0E3E2ED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9A078-FA72-6AD8-157D-30874FFED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Jigsaw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D704A6C-BDDE-4AEF-F234-D8612B4E397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5429250" cy="3262312"/>
          </a:xfrm>
        </p:spPr>
        <p:txBody>
          <a:bodyPr/>
          <a:lstStyle/>
          <a:p>
            <a:r>
              <a:rPr lang="en-US" altLang="en-US" dirty="0"/>
              <a:t>Read your group’s assigned section.</a:t>
            </a:r>
          </a:p>
          <a:p>
            <a:r>
              <a:rPr lang="en-US" altLang="en-US" dirty="0"/>
              <a:t>Discuss in your groups and jot down ideas on your handout.</a:t>
            </a:r>
          </a:p>
          <a:p>
            <a:r>
              <a:rPr lang="en-US" altLang="en-US" dirty="0"/>
              <a:t>Be prepared to have your group’s spokesperson share out.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159E6A-C2B3-2F7E-63E1-00926B5D8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160" y="935831"/>
            <a:ext cx="2618184" cy="26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72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64257-6857-1980-81A0-D8E332575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31E2F-7E20-1B3E-AFF1-8D2A5BAE5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Follow the Green, Not the Dream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38A85ED-1A91-310F-4AF4-BBE6C7DFE47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187910" y="4215007"/>
            <a:ext cx="1815875" cy="332774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sz="1800" dirty="0">
                <a:solidFill>
                  <a:schemeClr val="accent2"/>
                </a:solidFill>
                <a:hlinkClick r:id="rId4"/>
              </a:rPr>
              <a:t>10 Minute Timer</a:t>
            </a:r>
            <a:endParaRPr lang="en-US" altLang="en-US" sz="1800" dirty="0">
              <a:solidFill>
                <a:schemeClr val="accent2"/>
              </a:solidFill>
            </a:endParaRPr>
          </a:p>
        </p:txBody>
      </p:sp>
      <p:pic>
        <p:nvPicPr>
          <p:cNvPr id="3" name="Online Media 2" title="K20 Center 10 minute timer">
            <a:hlinkClick r:id="" action="ppaction://media"/>
            <a:extLst>
              <a:ext uri="{FF2B5EF4-FFF2-40B4-BE49-F238E27FC236}">
                <a16:creationId xmlns:a16="http://schemas.microsoft.com/office/drawing/2014/main" id="{589CB178-5B7F-C2D7-1561-C8B2E4033B2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58971" y="1562739"/>
            <a:ext cx="4673754" cy="2640447"/>
          </a:xfrm>
          <a:prstGeom prst="rect">
            <a:avLst/>
          </a:prstGeom>
        </p:spPr>
      </p:pic>
      <p:pic>
        <p:nvPicPr>
          <p:cNvPr id="4" name="Google Shape;162;gcff6642520_0_53">
            <a:extLst>
              <a:ext uri="{FF2B5EF4-FFF2-40B4-BE49-F238E27FC236}">
                <a16:creationId xmlns:a16="http://schemas.microsoft.com/office/drawing/2014/main" id="{3828BB71-61A4-B204-5547-27329F67FB7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3988" b="2593"/>
          <a:stretch>
            <a:fillRect/>
          </a:stretch>
        </p:blipFill>
        <p:spPr>
          <a:xfrm>
            <a:off x="5509016" y="1369984"/>
            <a:ext cx="2961905" cy="30049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77ABE8-8C92-BECB-5E0C-E28B3A9DD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725" y="4215007"/>
            <a:ext cx="2911217" cy="33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en-US" altLang="en-US" sz="1800" dirty="0">
                <a:solidFill>
                  <a:schemeClr val="accent2"/>
                </a:solidFill>
                <a:hlinkClick r:id="rId7"/>
              </a:rPr>
              <a:t>http://k20.ou.edu/3d-lesson</a:t>
            </a:r>
            <a:endParaRPr lang="en-US" altLang="en-US" sz="1800" dirty="0">
              <a:solidFill>
                <a:schemeClr val="accent2"/>
              </a:solidFill>
            </a:endParaRPr>
          </a:p>
        </p:txBody>
      </p:sp>
      <p:pic>
        <p:nvPicPr>
          <p:cNvPr id="6" name="Google Shape;160;gcff6642520_0_53">
            <a:extLst>
              <a:ext uri="{FF2B5EF4-FFF2-40B4-BE49-F238E27FC236}">
                <a16:creationId xmlns:a16="http://schemas.microsoft.com/office/drawing/2014/main" id="{986C6476-04E4-74FF-EE66-A91D0B39709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12749" y="452353"/>
            <a:ext cx="1073860" cy="1073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50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02DC2DEC-ED14-46D2-92D2-CE7973B77C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92F950AD-31EE-4ABC-AB96-5F978758D64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27</TotalTime>
  <Words>417</Words>
  <Application>Microsoft Office PowerPoint</Application>
  <PresentationFormat>On-screen Show (16:9)</PresentationFormat>
  <Paragraphs>73</Paragraphs>
  <Slides>12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Welcome! While We’re Getting Started…</vt:lpstr>
      <vt:lpstr>Authenticity in 3D</vt:lpstr>
      <vt:lpstr>Essential Questions</vt:lpstr>
      <vt:lpstr>Learning Objectives</vt:lpstr>
      <vt:lpstr>3D Models</vt:lpstr>
      <vt:lpstr>Components of Authenticity</vt:lpstr>
      <vt:lpstr>Jigsaw</vt:lpstr>
      <vt:lpstr>Follow the Green, Not the Dream</vt:lpstr>
      <vt:lpstr>Application Determines Authenticity</vt:lpstr>
      <vt:lpstr>3D Modeling 101 with Tinkercad</vt:lpstr>
      <vt:lpstr>Tinkercad Reflection</vt:lpstr>
    </vt:vector>
  </TitlesOfParts>
  <Manager/>
  <Company>University of Oklahoma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Lieu, Mary</dc:creator>
  <cp:keywords/>
  <dc:description/>
  <cp:lastModifiedBy>Lieu, Mary</cp:lastModifiedBy>
  <cp:revision>1</cp:revision>
  <dcterms:created xsi:type="dcterms:W3CDTF">2026-03-26T19:16:45Z</dcterms:created>
  <dcterms:modified xsi:type="dcterms:W3CDTF">2026-03-26T19:44:33Z</dcterms:modified>
  <cp:category/>
</cp:coreProperties>
</file>