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8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wJnBx/gdEsez8WG755PZtP6Gl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40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nkercad.com/learn/design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lesson/1763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lesson/1763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ff664252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cff6642520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ff6642520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cff6642520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https://www.tinkercad.com/learn/designs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Pass out scavenger hunt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As you complete this activity raise your hand if you have any questions or run into issues with the training activities.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Mention external printing services.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ff6642520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cff6642520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ff66425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gcff66425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ff664252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gcff664252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ff6642520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Lesson link: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https://learn.k20center.ou.edu/lesson/1763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Pass out Authenticity framework, lesson narrative, and note catcher</a:t>
            </a:r>
            <a:endParaRPr/>
          </a:p>
        </p:txBody>
      </p:sp>
      <p:sp>
        <p:nvSpPr>
          <p:cNvPr id="150" name="Google Shape;150;gcff664252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ff664252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cff6642520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Lesson link: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https://learn.k20center.ou.edu/lesson/1763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Pass out Authenticity framework, lesson narrative, and note catcher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Stay on this slide after time is up to reflect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1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ff6642520_0_146"/>
          <p:cNvSpPr txBox="1">
            <a:spLocks noGrp="1"/>
          </p:cNvSpPr>
          <p:nvPr>
            <p:ph type="title"/>
          </p:nvPr>
        </p:nvSpPr>
        <p:spPr>
          <a:xfrm>
            <a:off x="628650" y="488921"/>
            <a:ext cx="78867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073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cff6642520_0_14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gcff6642520_0_14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gcff6642520_0_1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gcff6642520_0_1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cff6642520_0_1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ff6642520_0_368"/>
          <p:cNvSpPr txBox="1">
            <a:spLocks noGrp="1"/>
          </p:cNvSpPr>
          <p:nvPr>
            <p:ph type="title"/>
          </p:nvPr>
        </p:nvSpPr>
        <p:spPr>
          <a:xfrm>
            <a:off x="628650" y="48892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073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cff6642520_0_368"/>
          <p:cNvSpPr txBox="1">
            <a:spLocks noGrp="1"/>
          </p:cNvSpPr>
          <p:nvPr>
            <p:ph type="body" idx="1"/>
          </p:nvPr>
        </p:nvSpPr>
        <p:spPr>
          <a:xfrm>
            <a:off x="628650" y="1604282"/>
            <a:ext cx="7886700" cy="30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5" name="Google Shape;85;gcff6642520_0_36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gcff6642520_0_36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cff6642520_0_36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inkercad.com/joi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9gy-1Z2Sa-c?feature=oembed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ff6642520_0_15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Determines Authenticity </a:t>
            </a:r>
            <a:endParaRPr/>
          </a:p>
        </p:txBody>
      </p:sp>
      <p:sp>
        <p:nvSpPr>
          <p:cNvPr id="169" name="Google Shape;169;gcff6642520_0_153"/>
          <p:cNvSpPr txBox="1">
            <a:spLocks noGrp="1"/>
          </p:cNvSpPr>
          <p:nvPr>
            <p:ph type="body" idx="4294967295"/>
          </p:nvPr>
        </p:nvSpPr>
        <p:spPr>
          <a:xfrm>
            <a:off x="628650" y="1453888"/>
            <a:ext cx="7886700" cy="30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Revisit the models at your table.</a:t>
            </a:r>
            <a:endParaRPr sz="2400" dirty="0"/>
          </a:p>
          <a:p>
            <a:pPr marL="342900" lvl="0" indent="-2794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-US" sz="2400" dirty="0"/>
              <a:t>What do we have to bring to them to make them authentic?</a:t>
            </a:r>
            <a:endParaRPr sz="2400" dirty="0"/>
          </a:p>
          <a:p>
            <a:pPr marL="63500" lvl="0" indent="0" algn="l" rtl="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Think about these learning examples.</a:t>
            </a:r>
            <a:endParaRPr sz="2400" dirty="0"/>
          </a:p>
          <a:p>
            <a:pPr lvl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How could you see students authentically using a 3D printer in your classroom? </a:t>
            </a:r>
            <a:endParaRPr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ff6642520_0_158"/>
          <p:cNvSpPr txBox="1">
            <a:spLocks noGrp="1"/>
          </p:cNvSpPr>
          <p:nvPr>
            <p:ph type="title"/>
          </p:nvPr>
        </p:nvSpPr>
        <p:spPr>
          <a:xfrm>
            <a:off x="471488" y="366691"/>
            <a:ext cx="59151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8888"/>
              <a:buNone/>
            </a:pPr>
            <a:r>
              <a:rPr lang="en-US"/>
              <a:t>3D Modeling 101 with Tinkercad</a:t>
            </a:r>
            <a:endParaRPr/>
          </a:p>
        </p:txBody>
      </p:sp>
      <p:sp>
        <p:nvSpPr>
          <p:cNvPr id="175" name="Google Shape;175;gcff6642520_0_15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54357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dirty="0">
                <a:latin typeface="Roboto"/>
                <a:ea typeface="Roboto"/>
                <a:cs typeface="Roboto"/>
                <a:sym typeface="Roboto"/>
              </a:rPr>
              <a:t>How well do you know the </a:t>
            </a:r>
            <a:r>
              <a:rPr lang="en-US" sz="1800" dirty="0" err="1">
                <a:latin typeface="Roboto"/>
                <a:ea typeface="Roboto"/>
                <a:cs typeface="Roboto"/>
                <a:sym typeface="Roboto"/>
              </a:rPr>
              <a:t>Tinkercad</a:t>
            </a:r>
            <a:r>
              <a:rPr lang="en-US" sz="1800" dirty="0">
                <a:latin typeface="Roboto"/>
                <a:ea typeface="Roboto"/>
                <a:cs typeface="Roboto"/>
                <a:sym typeface="Roboto"/>
              </a:rPr>
              <a:t> app?</a:t>
            </a:r>
            <a:endParaRPr sz="1800" dirty="0">
              <a:latin typeface="Roboto"/>
              <a:ea typeface="Roboto"/>
              <a:cs typeface="Roboto"/>
              <a:sym typeface="Roboto"/>
            </a:endParaRPr>
          </a:p>
          <a:p>
            <a:pPr marL="63500" lvl="0" indent="0" algn="l" rtl="0">
              <a:lnSpc>
                <a:spcPct val="115000"/>
              </a:lnSpc>
              <a:spcBef>
                <a:spcPts val="1500"/>
              </a:spcBef>
              <a:spcAft>
                <a:spcPts val="800"/>
              </a:spcAft>
              <a:buSzPts val="1800"/>
              <a:buNone/>
            </a:pPr>
            <a:r>
              <a:rPr lang="en-US" sz="1800" dirty="0">
                <a:latin typeface="Roboto"/>
                <a:ea typeface="Roboto"/>
                <a:cs typeface="Roboto"/>
                <a:sym typeface="Roboto"/>
              </a:rPr>
              <a:t>With your group, use the scavenger hunt to identify and explore key features of the application.</a:t>
            </a:r>
            <a:endParaRPr sz="18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6" name="Google Shape;176;gcff6642520_0_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8121" y="2900665"/>
            <a:ext cx="1396837" cy="139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cff6642520_0_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3663" y="1234575"/>
            <a:ext cx="240030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cff6642520_0_158"/>
          <p:cNvSpPr txBox="1"/>
          <p:nvPr/>
        </p:nvSpPr>
        <p:spPr>
          <a:xfrm>
            <a:off x="6212269" y="3692025"/>
            <a:ext cx="2618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http://k20.ou.edu/3d-tinkercad</a:t>
            </a:r>
            <a:endParaRPr sz="1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cff6642520_0_16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Tinkercad</a:t>
            </a:r>
            <a:r>
              <a:rPr lang="en-US" dirty="0"/>
              <a:t> Reflection</a:t>
            </a:r>
            <a:endParaRPr dirty="0"/>
          </a:p>
        </p:txBody>
      </p:sp>
      <p:sp>
        <p:nvSpPr>
          <p:cNvPr id="184" name="Google Shape;184;gcff6642520_0_16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429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0000"/>
              <a:buChar char="•"/>
            </a:pPr>
            <a:r>
              <a:rPr lang="en-US" sz="2400" dirty="0"/>
              <a:t>What was the easiest thing you did? The most challenging?</a:t>
            </a:r>
            <a:endParaRPr sz="2400" dirty="0"/>
          </a:p>
          <a:p>
            <a:pPr marL="342900" lvl="0" indent="-2794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120000"/>
              <a:buChar char="•"/>
            </a:pPr>
            <a:r>
              <a:rPr lang="en-US" sz="2400" dirty="0"/>
              <a:t>What application of curriculum standards do you see?</a:t>
            </a:r>
            <a:endParaRPr sz="2400" dirty="0"/>
          </a:p>
          <a:p>
            <a:pPr marL="342900" lvl="0" indent="-2794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ct val="120000"/>
              <a:buChar char="•"/>
            </a:pPr>
            <a:r>
              <a:rPr lang="en-US" sz="2400" dirty="0"/>
              <a:t>What makes a 3D printing assignment authentic learning? </a:t>
            </a:r>
            <a:endParaRPr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ff6642520_0_0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0370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Go to </a:t>
            </a:r>
            <a:r>
              <a:rPr lang="en-US" u="sng" dirty="0">
                <a:solidFill>
                  <a:srgbClr val="65929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http://tinkercad.com/join</a:t>
            </a:r>
            <a:endParaRPr dirty="0">
              <a:solidFill>
                <a:srgbClr val="659298"/>
              </a:solidFill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Select “Educators start here”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Create an account</a:t>
            </a:r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You will use this later in the session.</a:t>
            </a:r>
            <a:endParaRPr dirty="0"/>
          </a:p>
        </p:txBody>
      </p:sp>
      <p:sp>
        <p:nvSpPr>
          <p:cNvPr id="108" name="Google Shape;108;gcff6642520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Welcome! While We’re Getting Started…</a:t>
            </a:r>
            <a:endParaRPr/>
          </a:p>
        </p:txBody>
      </p:sp>
      <p:pic>
        <p:nvPicPr>
          <p:cNvPr id="109" name="Google Shape;109;gcff6642520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0600" y="1372325"/>
            <a:ext cx="25146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Authenticity in 3D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20" name="Google Shape;120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How can 3D printers be used authentically to support learning?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26" name="Google Shape;126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822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20"/>
              <a:buChar char="•"/>
            </a:pPr>
            <a:r>
              <a:rPr lang="en-US" sz="2420"/>
              <a:t>Distinguish between examples and non-examples of authentic 3D printing.</a:t>
            </a:r>
            <a:endParaRPr sz="2420"/>
          </a:p>
          <a:p>
            <a:pPr marL="457200" lvl="0" indent="-3822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20"/>
              <a:buChar char="•"/>
            </a:pPr>
            <a:r>
              <a:rPr lang="en-US" sz="2420"/>
              <a:t>Brainstorm and develop ways to integrate 3D printing into your curriculum.</a:t>
            </a:r>
            <a:endParaRPr sz="2420"/>
          </a:p>
          <a:p>
            <a:pPr marL="457200" lvl="0" indent="-3822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20"/>
              <a:buChar char="•"/>
            </a:pPr>
            <a:r>
              <a:rPr lang="en-US" sz="2420"/>
              <a:t>Build competencies in basic 3D modeling using Tinkercad.</a:t>
            </a:r>
            <a:endParaRPr sz="242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2434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 dirty="0"/>
              <a:t>Take some time to review the 3D printed models at your table.</a:t>
            </a:r>
            <a:endParaRPr b="1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Which model enhances the instruction in an appropriate way? How?</a:t>
            </a:r>
            <a:endParaRPr dirty="0"/>
          </a:p>
        </p:txBody>
      </p: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3D Models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ff6642520_0_18"/>
          <p:cNvSpPr txBox="1">
            <a:spLocks noGrp="1"/>
          </p:cNvSpPr>
          <p:nvPr>
            <p:ph type="body" idx="1"/>
          </p:nvPr>
        </p:nvSpPr>
        <p:spPr>
          <a:xfrm>
            <a:off x="225706" y="1232284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Construction of Knowledge</a:t>
            </a:r>
            <a:endParaRPr dirty="0"/>
          </a:p>
        </p:txBody>
      </p:sp>
      <p:sp>
        <p:nvSpPr>
          <p:cNvPr id="139" name="Google Shape;139;gcff6642520_0_18"/>
          <p:cNvSpPr txBox="1">
            <a:spLocks noGrp="1"/>
          </p:cNvSpPr>
          <p:nvPr>
            <p:ph type="title"/>
          </p:nvPr>
        </p:nvSpPr>
        <p:spPr>
          <a:xfrm>
            <a:off x="457200" y="10469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Components of Authenticity</a:t>
            </a:r>
            <a:endParaRPr/>
          </a:p>
        </p:txBody>
      </p:sp>
      <p:sp>
        <p:nvSpPr>
          <p:cNvPr id="140" name="Google Shape;140;gcff6642520_0_18"/>
          <p:cNvSpPr txBox="1">
            <a:spLocks noGrp="1"/>
          </p:cNvSpPr>
          <p:nvPr>
            <p:ph type="body" idx="3"/>
          </p:nvPr>
        </p:nvSpPr>
        <p:spPr>
          <a:xfrm>
            <a:off x="225706" y="1815603"/>
            <a:ext cx="4040100" cy="12951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Synthesizing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Generalizing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Explaining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Analyzing</a:t>
            </a:r>
            <a:endParaRPr dirty="0"/>
          </a:p>
        </p:txBody>
      </p:sp>
      <p:sp>
        <p:nvSpPr>
          <p:cNvPr id="141" name="Google Shape;141;gcff6642520_0_18"/>
          <p:cNvSpPr txBox="1">
            <a:spLocks noGrp="1"/>
          </p:cNvSpPr>
          <p:nvPr>
            <p:ph type="body" idx="1"/>
          </p:nvPr>
        </p:nvSpPr>
        <p:spPr>
          <a:xfrm>
            <a:off x="3879457" y="1196582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Real-World Connections</a:t>
            </a:r>
            <a:endParaRPr/>
          </a:p>
        </p:txBody>
      </p:sp>
      <p:sp>
        <p:nvSpPr>
          <p:cNvPr id="142" name="Google Shape;142;gcff6642520_0_18"/>
          <p:cNvSpPr txBox="1">
            <a:spLocks noGrp="1"/>
          </p:cNvSpPr>
          <p:nvPr>
            <p:ph type="body" idx="3"/>
          </p:nvPr>
        </p:nvSpPr>
        <p:spPr>
          <a:xfrm>
            <a:off x="3879457" y="1779896"/>
            <a:ext cx="4040100" cy="14610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Communicating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Advocating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Applying ideas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Assisting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Performing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Creating</a:t>
            </a:r>
            <a:endParaRPr dirty="0"/>
          </a:p>
        </p:txBody>
      </p:sp>
      <p:sp>
        <p:nvSpPr>
          <p:cNvPr id="143" name="Google Shape;143;gcff6642520_0_18"/>
          <p:cNvSpPr txBox="1">
            <a:spLocks noGrp="1"/>
          </p:cNvSpPr>
          <p:nvPr>
            <p:ph type="body" idx="1"/>
          </p:nvPr>
        </p:nvSpPr>
        <p:spPr>
          <a:xfrm>
            <a:off x="298048" y="3055781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Disciplined Inquiry</a:t>
            </a:r>
            <a:endParaRPr dirty="0"/>
          </a:p>
        </p:txBody>
      </p:sp>
      <p:sp>
        <p:nvSpPr>
          <p:cNvPr id="144" name="Google Shape;144;gcff6642520_0_18"/>
          <p:cNvSpPr txBox="1">
            <a:spLocks noGrp="1"/>
          </p:cNvSpPr>
          <p:nvPr>
            <p:ph type="body" idx="3"/>
          </p:nvPr>
        </p:nvSpPr>
        <p:spPr>
          <a:xfrm>
            <a:off x="298048" y="3639094"/>
            <a:ext cx="4040100" cy="14610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Making distinctions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Raising questions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Hypothesizing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Reasoning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Debating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Supporting</a:t>
            </a:r>
            <a:endParaRPr dirty="0"/>
          </a:p>
        </p:txBody>
      </p:sp>
      <p:sp>
        <p:nvSpPr>
          <p:cNvPr id="145" name="Google Shape;145;gcff6642520_0_18"/>
          <p:cNvSpPr txBox="1">
            <a:spLocks noGrp="1"/>
          </p:cNvSpPr>
          <p:nvPr>
            <p:ph type="body" idx="1"/>
          </p:nvPr>
        </p:nvSpPr>
        <p:spPr>
          <a:xfrm>
            <a:off x="3918566" y="3113654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Student-Centered Learning</a:t>
            </a:r>
            <a:endParaRPr/>
          </a:p>
        </p:txBody>
      </p:sp>
      <p:sp>
        <p:nvSpPr>
          <p:cNvPr id="146" name="Google Shape;146;gcff6642520_0_18"/>
          <p:cNvSpPr txBox="1">
            <a:spLocks noGrp="1"/>
          </p:cNvSpPr>
          <p:nvPr>
            <p:ph type="body" idx="3"/>
          </p:nvPr>
        </p:nvSpPr>
        <p:spPr>
          <a:xfrm>
            <a:off x="3918566" y="3639094"/>
            <a:ext cx="4040100" cy="1418429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Developing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Choosing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Justifying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Generating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Evaluating</a:t>
            </a:r>
            <a:endParaRPr dirty="0"/>
          </a:p>
        </p:txBody>
      </p:sp>
      <p:pic>
        <p:nvPicPr>
          <p:cNvPr id="147" name="Google Shape;147;gcff6642520_0_18" descr="Timeli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7568" y="1789138"/>
            <a:ext cx="1964059" cy="12331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ff6642520_0_43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7063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Read your group’s assigned section.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Discuss in your groups and jot down ideas on your handout.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Be prepared to have your group’s spokesperson share out.</a:t>
            </a:r>
            <a:endParaRPr dirty="0"/>
          </a:p>
        </p:txBody>
      </p:sp>
      <p:sp>
        <p:nvSpPr>
          <p:cNvPr id="153" name="Google Shape;153;gcff6642520_0_4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Jigsaw</a:t>
            </a:r>
            <a:endParaRPr dirty="0"/>
          </a:p>
        </p:txBody>
      </p:sp>
      <p:pic>
        <p:nvPicPr>
          <p:cNvPr id="154" name="Google Shape;154;gcff6642520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4725" y="105075"/>
            <a:ext cx="3291525" cy="32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ff6642520_0_53"/>
          <p:cNvSpPr txBox="1">
            <a:spLocks noGrp="1"/>
          </p:cNvSpPr>
          <p:nvPr>
            <p:ph type="title"/>
          </p:nvPr>
        </p:nvSpPr>
        <p:spPr>
          <a:xfrm>
            <a:off x="628650" y="488921"/>
            <a:ext cx="78867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Follow the Green, Not the Dream</a:t>
            </a:r>
            <a:endParaRPr/>
          </a:p>
        </p:txBody>
      </p:sp>
      <p:pic>
        <p:nvPicPr>
          <p:cNvPr id="160" name="Google Shape;160;gcff6642520_0_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2590" y="281461"/>
            <a:ext cx="1244755" cy="1244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cff6642520_0_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54231" y="1334771"/>
            <a:ext cx="240030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cff6642520_0_53"/>
          <p:cNvSpPr txBox="1"/>
          <p:nvPr/>
        </p:nvSpPr>
        <p:spPr>
          <a:xfrm>
            <a:off x="5120006" y="3683850"/>
            <a:ext cx="2660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http://k20.ou.edu/3d-lesson</a:t>
            </a:r>
            <a:endParaRPr sz="1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Online Media 1" title="K20 Center 10 minute timer">
            <a:hlinkClick r:id="" action="ppaction://media"/>
            <a:extLst>
              <a:ext uri="{FF2B5EF4-FFF2-40B4-BE49-F238E27FC236}">
                <a16:creationId xmlns:a16="http://schemas.microsoft.com/office/drawing/2014/main" id="{43E22D6E-8361-4DFF-8DC2-A1DAC93942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58343" y="1425742"/>
            <a:ext cx="4369547" cy="2468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413</Words>
  <Application>Microsoft Office PowerPoint</Application>
  <PresentationFormat>On-screen Show (16:9)</PresentationFormat>
  <Paragraphs>72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Noto Sans Symbols</vt:lpstr>
      <vt:lpstr>Arial</vt:lpstr>
      <vt:lpstr>Roboto</vt:lpstr>
      <vt:lpstr>LEARN theme</vt:lpstr>
      <vt:lpstr>LEARN theme</vt:lpstr>
      <vt:lpstr>PowerPoint Presentation</vt:lpstr>
      <vt:lpstr>Welcome! While We’re Getting Started…</vt:lpstr>
      <vt:lpstr>Authenticity in 3D</vt:lpstr>
      <vt:lpstr>Essential Question</vt:lpstr>
      <vt:lpstr>Lesson Objectives</vt:lpstr>
      <vt:lpstr>3D Models</vt:lpstr>
      <vt:lpstr>Components of Authenticity</vt:lpstr>
      <vt:lpstr>Jigsaw</vt:lpstr>
      <vt:lpstr>Follow the Green, Not the Dream</vt:lpstr>
      <vt:lpstr>Application Determines Authenticity </vt:lpstr>
      <vt:lpstr>3D Modeling 101 with Tinkercad</vt:lpstr>
      <vt:lpstr>Tinkercad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Bracken, Pam</cp:lastModifiedBy>
  <cp:revision>5</cp:revision>
  <dcterms:created xsi:type="dcterms:W3CDTF">2020-10-14T20:24:40Z</dcterms:created>
  <dcterms:modified xsi:type="dcterms:W3CDTF">2024-07-02T19:21:56Z</dcterms:modified>
</cp:coreProperties>
</file>