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28"/>
  </p:notesMasterIdLst>
  <p:sldIdLst>
    <p:sldId id="256" r:id="rId3"/>
    <p:sldId id="277" r:id="rId4"/>
    <p:sldId id="257" r:id="rId5"/>
    <p:sldId id="279" r:id="rId6"/>
    <p:sldId id="280" r:id="rId7"/>
    <p:sldId id="293" r:id="rId8"/>
    <p:sldId id="278" r:id="rId9"/>
    <p:sldId id="263" r:id="rId10"/>
    <p:sldId id="260" r:id="rId11"/>
    <p:sldId id="272" r:id="rId12"/>
    <p:sldId id="273" r:id="rId13"/>
    <p:sldId id="274" r:id="rId14"/>
    <p:sldId id="275" r:id="rId15"/>
    <p:sldId id="294" r:id="rId16"/>
    <p:sldId id="295" r:id="rId17"/>
    <p:sldId id="301" r:id="rId18"/>
    <p:sldId id="296" r:id="rId19"/>
    <p:sldId id="297" r:id="rId20"/>
    <p:sldId id="298" r:id="rId21"/>
    <p:sldId id="302" r:id="rId22"/>
    <p:sldId id="303" r:id="rId23"/>
    <p:sldId id="304" r:id="rId24"/>
    <p:sldId id="305" r:id="rId25"/>
    <p:sldId id="306" r:id="rId26"/>
    <p:sldId id="299" r:id="rId27"/>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4286"/>
  </p:normalViewPr>
  <p:slideViewPr>
    <p:cSldViewPr snapToGrid="0">
      <p:cViewPr varScale="1">
        <p:scale>
          <a:sx n="197" d="100"/>
          <a:sy n="197" d="100"/>
        </p:scale>
        <p:origin x="660"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it.ly/K20breakout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sites.google.com/site/digitalbreakoutjb/sandbo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aWYcOR18-x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gEwzDydciW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0ACC8-8987-4501-0EE9-DA5C84118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3397B-ABB1-37FE-9426-071E8CDEF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3E655F-18DB-8627-5FBB-F410D2189FCD}"/>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3409638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Jigsaw Planet: </a:t>
            </a:r>
            <a:r>
              <a:rPr lang="en-US" dirty="0">
                <a:hlinkClick r:id="rId3"/>
              </a:rPr>
              <a:t>https://www.jigsawplanet.com/</a:t>
            </a:r>
            <a:endParaRPr lang="en-US" dirty="0"/>
          </a:p>
        </p:txBody>
      </p:sp>
    </p:spTree>
    <p:extLst>
      <p:ext uri="{BB962C8B-B14F-4D97-AF65-F5344CB8AC3E}">
        <p14:creationId xmlns:p14="http://schemas.microsoft.com/office/powerpoint/2010/main" val="18819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sng" dirty="0">
                <a:solidFill>
                  <a:schemeClr val="hlink"/>
                </a:solidFill>
                <a:latin typeface="Calibri" panose="020F0502020204030204" pitchFamily="34" charset="0"/>
                <a:cs typeface="Calibri" panose="020F0502020204030204" pitchFamily="34" charset="0"/>
                <a:hlinkClick r:id="rId3"/>
              </a:rPr>
              <a:t>http://bit.ly/K20breakouts</a:t>
            </a:r>
            <a:endParaRPr lang="en-US" u="sng" dirty="0">
              <a:solidFill>
                <a:schemeClr val="hlin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u="sng" dirty="0">
                <a:solidFill>
                  <a:schemeClr val="hlink"/>
                </a:solidFill>
                <a:latin typeface="Calibri" panose="020F0502020204030204" pitchFamily="34" charset="0"/>
                <a:ea typeface="Arial"/>
                <a:cs typeface="Calibri" panose="020F0502020204030204" pitchFamily="34" charset="0"/>
                <a:sym typeface="Arial"/>
                <a:hlinkClick r:id="rId4"/>
              </a:rPr>
              <a:t>https://sites.google.com/site/digitalbreakoutjb/sandbox</a:t>
            </a:r>
            <a:endParaRPr lang="en-US" sz="1400" u="sng" dirty="0">
              <a:solidFill>
                <a:schemeClr val="hlink"/>
              </a:solidFill>
              <a:latin typeface="Calibri" panose="020F0502020204030204" pitchFamily="34" charset="0"/>
              <a:ea typeface="Arial"/>
              <a:cs typeface="Calibri" panose="020F0502020204030204" pitchFamily="34" charset="0"/>
              <a:sym typeface="Arial"/>
            </a:endParaRPr>
          </a:p>
          <a:p>
            <a:endParaRPr lang="en-US" dirty="0"/>
          </a:p>
        </p:txBody>
      </p:sp>
    </p:spTree>
    <p:extLst>
      <p:ext uri="{BB962C8B-B14F-4D97-AF65-F5344CB8AC3E}">
        <p14:creationId xmlns:p14="http://schemas.microsoft.com/office/powerpoint/2010/main" val="275482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594D0-D600-B38E-74C9-A4057547A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9E07C-01C9-E1AD-EC6E-7765A8132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4E951-A4FF-D7E9-ECED-58458C3B6D72}"/>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631242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u="sng" dirty="0">
                <a:solidFill>
                  <a:schemeClr val="hlink"/>
                </a:solidFill>
                <a:latin typeface="Arial"/>
                <a:ea typeface="Arial"/>
                <a:cs typeface="Arial"/>
                <a:sym typeface="Arial"/>
                <a:hlinkClick r:id="rId3"/>
              </a:rPr>
              <a:t>https://learn.k20center.ou.edu/</a:t>
            </a:r>
            <a:endParaRPr lang="en-US" sz="1400" dirty="0"/>
          </a:p>
        </p:txBody>
      </p:sp>
    </p:spTree>
    <p:extLst>
      <p:ext uri="{BB962C8B-B14F-4D97-AF65-F5344CB8AC3E}">
        <p14:creationId xmlns:p14="http://schemas.microsoft.com/office/powerpoint/2010/main" val="65778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u="none" dirty="0" err="1">
                <a:solidFill>
                  <a:srgbClr val="2200CC"/>
                </a:solidFill>
              </a:rPr>
              <a:t>Kholoud.almulla</a:t>
            </a:r>
            <a:r>
              <a:rPr lang="en-US" u="none" dirty="0">
                <a:solidFill>
                  <a:srgbClr val="2200CC"/>
                </a:solidFill>
              </a:rPr>
              <a:t>. (2012). </a:t>
            </a:r>
            <a:r>
              <a:rPr lang="en-US" i="1" u="none" dirty="0">
                <a:solidFill>
                  <a:srgbClr val="2200CC"/>
                </a:solidFill>
              </a:rPr>
              <a:t>Traditional teaching </a:t>
            </a:r>
            <a:r>
              <a:rPr lang="en-US" i="0" u="none" dirty="0">
                <a:solidFill>
                  <a:srgbClr val="2200CC"/>
                </a:solidFill>
              </a:rPr>
              <a:t>[Video]. YouTube. </a:t>
            </a:r>
            <a:r>
              <a:rPr lang="en-US" u="sng" dirty="0">
                <a:solidFill>
                  <a:srgbClr val="2200CC"/>
                </a:solidFill>
                <a:hlinkClick r:id="rId3">
                  <a:extLst>
                    <a:ext uri="{A12FA001-AC4F-418D-AE19-62706E023703}">
                      <ahyp:hlinkClr xmlns:ahyp="http://schemas.microsoft.com/office/drawing/2018/hyperlinkcolor" val="tx"/>
                    </a:ext>
                  </a:extLst>
                </a:hlinkClick>
              </a:rPr>
              <a:t>https://youtu.be/aWYcOR18-x0</a:t>
            </a:r>
            <a:endParaRPr lang="en-US" u="none" dirty="0"/>
          </a:p>
        </p:txBody>
      </p:sp>
    </p:spTree>
    <p:extLst>
      <p:ext uri="{BB962C8B-B14F-4D97-AF65-F5344CB8AC3E}">
        <p14:creationId xmlns:p14="http://schemas.microsoft.com/office/powerpoint/2010/main" val="1073205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K20 Center. (n.d.). Elbow Partners Strategies. </a:t>
            </a:r>
            <a:r>
              <a:rPr lang="en-US" u="sng" dirty="0">
                <a:solidFill>
                  <a:srgbClr val="1155CC"/>
                </a:solidFill>
              </a:rPr>
              <a:t>https://learn.k20center.ou.edu/strategy/116</a:t>
            </a:r>
            <a:endParaRPr lang="en-US" dirty="0"/>
          </a:p>
        </p:txBody>
      </p:sp>
    </p:spTree>
    <p:extLst>
      <p:ext uri="{BB962C8B-B14F-4D97-AF65-F5344CB8AC3E}">
        <p14:creationId xmlns:p14="http://schemas.microsoft.com/office/powerpoint/2010/main" val="315719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16A8A-0B0F-0789-0FB0-15C5A73B9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7CDA1F-279E-0F6C-3330-1E3388E26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EE297-A16A-CE4A-A658-7E9572701BE3}"/>
              </a:ext>
            </a:extLst>
          </p:cNvPr>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p:txBody>
      </p:sp>
    </p:spTree>
    <p:extLst>
      <p:ext uri="{BB962C8B-B14F-4D97-AF65-F5344CB8AC3E}">
        <p14:creationId xmlns:p14="http://schemas.microsoft.com/office/powerpoint/2010/main" val="280351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Use this pairing for the walkthrough building Google Sites later. There should be some sort of processing question here. Talk to each other about how you have used Google Suite in your classroom so far. Talk about questions you have or hopes if you don’t have much experience yet.</a:t>
            </a:r>
          </a:p>
        </p:txBody>
      </p:sp>
    </p:spTree>
    <p:extLst>
      <p:ext uri="{BB962C8B-B14F-4D97-AF65-F5344CB8AC3E}">
        <p14:creationId xmlns:p14="http://schemas.microsoft.com/office/powerpoint/2010/main" val="98919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Daniel Izzo. (2007, July 29). </a:t>
            </a:r>
            <a:r>
              <a:rPr lang="en-US" i="1" dirty="0"/>
              <a:t>Bacteria growth </a:t>
            </a:r>
            <a:r>
              <a:rPr lang="en-US" i="0" dirty="0"/>
              <a:t>[Video]. YouTube. </a:t>
            </a:r>
            <a:r>
              <a:rPr lang="en-US" dirty="0">
                <a:hlinkClick r:id="rId3"/>
              </a:rPr>
              <a:t>https://www.youtube.com/watch?v=gEwzDydciWc</a:t>
            </a:r>
            <a:endParaRPr lang="en-US" dirty="0"/>
          </a:p>
        </p:txBody>
      </p:sp>
    </p:spTree>
    <p:extLst>
      <p:ext uri="{BB962C8B-B14F-4D97-AF65-F5344CB8AC3E}">
        <p14:creationId xmlns:p14="http://schemas.microsoft.com/office/powerpoint/2010/main" val="220199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sz="1400" b="0" i="0" u="none" strike="noStrike" cap="none" dirty="0">
                <a:solidFill>
                  <a:srgbClr val="000000"/>
                </a:solidFill>
                <a:effectLst/>
                <a:latin typeface="Arial"/>
                <a:ea typeface="Arial"/>
                <a:cs typeface="Arial"/>
                <a:sym typeface="Arial"/>
              </a:rPr>
              <a:t>https://learn.k20center.ou.edu/lesson/b5aef944bb8300a7bdb6f1a67f02c303</a:t>
            </a:r>
            <a:endParaRPr lang="en-US" dirty="0"/>
          </a:p>
          <a:p>
            <a:endParaRPr lang="en-US" dirty="0"/>
          </a:p>
        </p:txBody>
      </p:sp>
    </p:spTree>
    <p:extLst>
      <p:ext uri="{BB962C8B-B14F-4D97-AF65-F5344CB8AC3E}">
        <p14:creationId xmlns:p14="http://schemas.microsoft.com/office/powerpoint/2010/main" val="47979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t>Get into your pairs from Fold in the Line mention GEAR UP and technology purchases and that they will reflect on the components of Authenticity</a:t>
            </a:r>
            <a:endParaRPr lang="en-US" dirty="0"/>
          </a:p>
        </p:txBody>
      </p:sp>
    </p:spTree>
    <p:extLst>
      <p:ext uri="{BB962C8B-B14F-4D97-AF65-F5344CB8AC3E}">
        <p14:creationId xmlns:p14="http://schemas.microsoft.com/office/powerpoint/2010/main" val="93574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Hand out the worksheet to fill in the locks. </a:t>
            </a:r>
          </a:p>
          <a:p>
            <a:pPr marL="0" lvl="0" indent="0" algn="l" rtl="0">
              <a:spcBef>
                <a:spcPts val="0"/>
              </a:spcBef>
              <a:spcAft>
                <a:spcPts val="0"/>
              </a:spcAft>
              <a:buNone/>
            </a:pPr>
            <a:r>
              <a:rPr lang="en-US" sz="1400" b="0" i="0" u="none" strike="noStrike" cap="none" dirty="0">
                <a:solidFill>
                  <a:srgbClr val="000000"/>
                </a:solidFill>
                <a:effectLst/>
                <a:latin typeface="Arial"/>
                <a:ea typeface="Arial"/>
                <a:cs typeface="Arial"/>
                <a:sym typeface="Arial"/>
              </a:rPr>
              <a:t>http://bit.ly/epidemicbreakout</a:t>
            </a:r>
            <a:endParaRPr lang="en-US" dirty="0"/>
          </a:p>
        </p:txBody>
      </p:sp>
    </p:spTree>
    <p:extLst>
      <p:ext uri="{BB962C8B-B14F-4D97-AF65-F5344CB8AC3E}">
        <p14:creationId xmlns:p14="http://schemas.microsoft.com/office/powerpoint/2010/main" val="221917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gEwzDydciWc?feature=oembed" TargetMode="External"/><Relationship Id="rId5" Type="http://schemas.openxmlformats.org/officeDocument/2006/relationships/hyperlink" Target="https://www.youtube.com/watch?v=gEwzDydciWc"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s://learn.k20center.ou.edu/lesson/b5aef944bb8300a7bdb6f1a67f02c303"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bit.ly/exponentsbreakou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jigsawplanet.co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bit.ly/K20breakout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https://sites.google.com/site/digitalbreakoutjb/sandbox"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aWYcOR18-x0?feature=oembed" TargetMode="External"/><Relationship Id="rId5" Type="http://schemas.openxmlformats.org/officeDocument/2006/relationships/image" Target="../media/image8.jpeg"/><Relationship Id="rId4" Type="http://schemas.openxmlformats.org/officeDocument/2006/relationships/hyperlink" Target="https://youtu.be/aWYcOR18-x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7139D-F8B3-A0BC-0C04-390F0AF650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735D6B-FD0E-599B-60B6-45066BF71107}"/>
              </a:ext>
            </a:extLst>
          </p:cNvPr>
          <p:cNvSpPr>
            <a:spLocks noGrp="1"/>
          </p:cNvSpPr>
          <p:nvPr>
            <p:ph type="title"/>
          </p:nvPr>
        </p:nvSpPr>
        <p:spPr/>
        <p:txBody>
          <a:bodyPr rtlCol="0">
            <a:normAutofit/>
          </a:bodyPr>
          <a:lstStyle/>
          <a:p>
            <a:pPr fontAlgn="auto">
              <a:spcAft>
                <a:spcPts val="0"/>
              </a:spcAft>
              <a:defRPr/>
            </a:pPr>
            <a:r>
              <a:rPr lang="en-US" dirty="0"/>
              <a:t>Find Your Partner</a:t>
            </a:r>
          </a:p>
        </p:txBody>
      </p:sp>
      <p:sp>
        <p:nvSpPr>
          <p:cNvPr id="25602" name="Content Placeholder 2">
            <a:extLst>
              <a:ext uri="{FF2B5EF4-FFF2-40B4-BE49-F238E27FC236}">
                <a16:creationId xmlns:a16="http://schemas.microsoft.com/office/drawing/2014/main" id="{8593FCCA-C576-E649-8CEA-53A98D5648B2}"/>
              </a:ext>
            </a:extLst>
          </p:cNvPr>
          <p:cNvSpPr>
            <a:spLocks noGrp="1" noChangeArrowheads="1"/>
          </p:cNvSpPr>
          <p:nvPr>
            <p:ph idx="4294967295"/>
          </p:nvPr>
        </p:nvSpPr>
        <p:spPr/>
        <p:txBody>
          <a:bodyPr/>
          <a:lstStyle/>
          <a:p>
            <a:pPr marL="64008" indent="0">
              <a:buNone/>
            </a:pPr>
            <a:r>
              <a:rPr lang="en-US" altLang="en-US" dirty="0"/>
              <a:t>Based on your number, find someone who does not have the same number as you.</a:t>
            </a:r>
          </a:p>
          <a:p>
            <a:pPr marL="64008" indent="0">
              <a:buNone/>
            </a:pPr>
            <a:r>
              <a:rPr lang="en-US" altLang="en-US" dirty="0"/>
              <a:t>Get to know each other! Discuss:</a:t>
            </a:r>
          </a:p>
          <a:p>
            <a:r>
              <a:rPr lang="en-US" altLang="en-US" dirty="0"/>
              <a:t>How have you used Google Suites in your classroom so far?</a:t>
            </a:r>
          </a:p>
          <a:p>
            <a:r>
              <a:rPr lang="en-US" altLang="en-US" dirty="0"/>
              <a:t>What questions or hopes do you have about Google Suites?</a:t>
            </a:r>
          </a:p>
        </p:txBody>
      </p:sp>
    </p:spTree>
    <p:extLst>
      <p:ext uri="{BB962C8B-B14F-4D97-AF65-F5344CB8AC3E}">
        <p14:creationId xmlns:p14="http://schemas.microsoft.com/office/powerpoint/2010/main" val="3675885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8EFC1-CCEF-F757-C09F-687A332D4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E9CE4-496E-58FA-D9E0-605343AAF73E}"/>
              </a:ext>
            </a:extLst>
          </p:cNvPr>
          <p:cNvSpPr>
            <a:spLocks noGrp="1"/>
          </p:cNvSpPr>
          <p:nvPr>
            <p:ph type="title"/>
          </p:nvPr>
        </p:nvSpPr>
        <p:spPr/>
        <p:txBody>
          <a:bodyPr rtlCol="0">
            <a:normAutofit/>
          </a:bodyPr>
          <a:lstStyle/>
          <a:p>
            <a:pPr algn="ctr" fontAlgn="auto">
              <a:spcAft>
                <a:spcPts val="0"/>
              </a:spcAft>
              <a:defRPr/>
            </a:pPr>
            <a:r>
              <a:rPr lang="en-US" b="1" dirty="0"/>
              <a:t>Math Lesson: Epidemic Outbreak</a:t>
            </a:r>
          </a:p>
        </p:txBody>
      </p:sp>
      <p:sp>
        <p:nvSpPr>
          <p:cNvPr id="25602" name="Content Placeholder 2">
            <a:extLst>
              <a:ext uri="{FF2B5EF4-FFF2-40B4-BE49-F238E27FC236}">
                <a16:creationId xmlns:a16="http://schemas.microsoft.com/office/drawing/2014/main" id="{C6A0F1E6-B11D-4EFC-A1C4-1B3007EF6F7C}"/>
              </a:ext>
            </a:extLst>
          </p:cNvPr>
          <p:cNvSpPr>
            <a:spLocks noGrp="1" noChangeArrowheads="1"/>
          </p:cNvSpPr>
          <p:nvPr>
            <p:ph idx="4294967295"/>
          </p:nvPr>
        </p:nvSpPr>
        <p:spPr>
          <a:xfrm>
            <a:off x="628650" y="1159992"/>
            <a:ext cx="7886700" cy="500791"/>
          </a:xfrm>
        </p:spPr>
        <p:txBody>
          <a:bodyPr/>
          <a:lstStyle/>
          <a:p>
            <a:pPr marL="64008" indent="0" algn="ctr">
              <a:buNone/>
            </a:pPr>
            <a:r>
              <a:rPr lang="en-US" altLang="en-US" dirty="0">
                <a:solidFill>
                  <a:schemeClr val="accent3"/>
                </a:solidFill>
              </a:rPr>
              <a:t>Can you save the world?</a:t>
            </a:r>
          </a:p>
        </p:txBody>
      </p:sp>
      <p:pic>
        <p:nvPicPr>
          <p:cNvPr id="3" name="Online Media 2" title="Bacteria Growth">
            <a:hlinkClick r:id="" action="ppaction://media"/>
            <a:extLst>
              <a:ext uri="{FF2B5EF4-FFF2-40B4-BE49-F238E27FC236}">
                <a16:creationId xmlns:a16="http://schemas.microsoft.com/office/drawing/2014/main" id="{49CEE4BE-4423-4E79-94D5-DFE8BB91108E}"/>
              </a:ext>
            </a:extLst>
          </p:cNvPr>
          <p:cNvPicPr>
            <a:picLocks noRot="1" noChangeAspect="1"/>
          </p:cNvPicPr>
          <p:nvPr>
            <a:videoFile r:link="rId1"/>
          </p:nvPr>
        </p:nvPicPr>
        <p:blipFill>
          <a:blip r:embed="rId4"/>
          <a:stretch>
            <a:fillRect/>
          </a:stretch>
        </p:blipFill>
        <p:spPr>
          <a:xfrm>
            <a:off x="2644449" y="1660783"/>
            <a:ext cx="3855101" cy="2891326"/>
          </a:xfrm>
          <a:prstGeom prst="rect">
            <a:avLst/>
          </a:prstGeom>
        </p:spPr>
      </p:pic>
      <p:sp>
        <p:nvSpPr>
          <p:cNvPr id="4" name="Content Placeholder 2">
            <a:extLst>
              <a:ext uri="{FF2B5EF4-FFF2-40B4-BE49-F238E27FC236}">
                <a16:creationId xmlns:a16="http://schemas.microsoft.com/office/drawing/2014/main" id="{D31FC227-1883-BCDF-4908-AEA6DE2C86EA}"/>
              </a:ext>
            </a:extLst>
          </p:cNvPr>
          <p:cNvSpPr txBox="1">
            <a:spLocks noChangeArrowheads="1"/>
          </p:cNvSpPr>
          <p:nvPr/>
        </p:nvSpPr>
        <p:spPr bwMode="auto">
          <a:xfrm>
            <a:off x="3684356" y="4579394"/>
            <a:ext cx="1775285" cy="36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buFont typeface="System Font Regular"/>
              <a:buNone/>
            </a:pPr>
            <a:r>
              <a:rPr lang="en-US" altLang="en-US" sz="1800" dirty="0">
                <a:hlinkClick r:id="rId5"/>
              </a:rPr>
              <a:t>Bacteria Growth</a:t>
            </a:r>
            <a:endParaRPr lang="en-US" altLang="en-US" sz="1800" dirty="0"/>
          </a:p>
        </p:txBody>
      </p:sp>
    </p:spTree>
    <p:extLst>
      <p:ext uri="{BB962C8B-B14F-4D97-AF65-F5344CB8AC3E}">
        <p14:creationId xmlns:p14="http://schemas.microsoft.com/office/powerpoint/2010/main" val="39286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1795C-26E4-E08A-1A06-4E78FEE0E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A8C9B-1D93-9470-DA00-8D31E37A74CE}"/>
              </a:ext>
            </a:extLst>
          </p:cNvPr>
          <p:cNvSpPr>
            <a:spLocks noGrp="1"/>
          </p:cNvSpPr>
          <p:nvPr>
            <p:ph type="title"/>
          </p:nvPr>
        </p:nvSpPr>
        <p:spPr/>
        <p:txBody>
          <a:bodyPr rtlCol="0">
            <a:normAutofit/>
          </a:bodyPr>
          <a:lstStyle/>
          <a:p>
            <a:pPr fontAlgn="auto">
              <a:spcAft>
                <a:spcPts val="0"/>
              </a:spcAft>
              <a:defRPr/>
            </a:pPr>
            <a:r>
              <a:rPr lang="en" dirty="0"/>
              <a:t>learn.k20center.ou.edu</a:t>
            </a:r>
            <a:endParaRPr lang="en-US" dirty="0"/>
          </a:p>
        </p:txBody>
      </p:sp>
      <p:sp>
        <p:nvSpPr>
          <p:cNvPr id="25602" name="Content Placeholder 2">
            <a:extLst>
              <a:ext uri="{FF2B5EF4-FFF2-40B4-BE49-F238E27FC236}">
                <a16:creationId xmlns:a16="http://schemas.microsoft.com/office/drawing/2014/main" id="{DD8E5FCA-4083-AA14-A454-4B68698987F4}"/>
              </a:ext>
            </a:extLst>
          </p:cNvPr>
          <p:cNvSpPr>
            <a:spLocks noGrp="1" noChangeArrowheads="1"/>
          </p:cNvSpPr>
          <p:nvPr>
            <p:ph idx="4294967295"/>
          </p:nvPr>
        </p:nvSpPr>
        <p:spPr/>
        <p:txBody>
          <a:bodyPr/>
          <a:lstStyle/>
          <a:p>
            <a:pPr marL="0" indent="0">
              <a:buNone/>
            </a:pPr>
            <a:r>
              <a:rPr lang="en-US" sz="2400" u="sng" dirty="0">
                <a:solidFill>
                  <a:schemeClr val="hlink"/>
                </a:solidFill>
                <a:ea typeface="Arial"/>
                <a:sym typeface="Arial"/>
                <a:hlinkClick r:id="rId3"/>
              </a:rPr>
              <a:t>Lesson Snapshot</a:t>
            </a:r>
            <a:endParaRPr lang="en" sz="2400" u="sng" dirty="0">
              <a:solidFill>
                <a:schemeClr val="hlink"/>
              </a:solidFill>
              <a:ea typeface="Arial"/>
              <a:sym typeface="Arial"/>
              <a:hlinkClick r:id="rId3"/>
            </a:endParaRPr>
          </a:p>
          <a:p>
            <a:pPr marL="0" lvl="0" indent="0">
              <a:spcAft>
                <a:spcPts val="0"/>
              </a:spcAft>
              <a:buNone/>
            </a:pPr>
            <a:r>
              <a:rPr lang="en" sz="2400" u="sng" dirty="0">
                <a:solidFill>
                  <a:schemeClr val="hlink"/>
                </a:solidFill>
                <a:ea typeface="Arial"/>
                <a:sym typeface="Arial"/>
                <a:hlinkClick r:id="rId3"/>
              </a:rPr>
              <a:t>Exponent Rules—“Can You Save the World in Time?”</a:t>
            </a:r>
          </a:p>
          <a:p>
            <a:pPr marL="64008" indent="0">
              <a:buNone/>
            </a:pPr>
            <a:endParaRPr lang="en-US" altLang="en-US" dirty="0"/>
          </a:p>
        </p:txBody>
      </p:sp>
      <p:pic>
        <p:nvPicPr>
          <p:cNvPr id="3" name="Google Shape;346;p80">
            <a:hlinkClick r:id="rId3"/>
            <a:extLst>
              <a:ext uri="{FF2B5EF4-FFF2-40B4-BE49-F238E27FC236}">
                <a16:creationId xmlns:a16="http://schemas.microsoft.com/office/drawing/2014/main" id="{A364C169-AB8F-09DA-4A62-592FC23618FC}"/>
              </a:ext>
            </a:extLst>
          </p:cNvPr>
          <p:cNvPicPr preferRelativeResize="0"/>
          <p:nvPr/>
        </p:nvPicPr>
        <p:blipFill>
          <a:blip r:embed="rId4">
            <a:alphaModFix/>
          </a:blip>
          <a:stretch>
            <a:fillRect/>
          </a:stretch>
        </p:blipFill>
        <p:spPr>
          <a:xfrm>
            <a:off x="746589" y="2286460"/>
            <a:ext cx="7522466" cy="2488562"/>
          </a:xfrm>
          <a:prstGeom prst="rect">
            <a:avLst/>
          </a:prstGeom>
          <a:noFill/>
          <a:ln>
            <a:noFill/>
          </a:ln>
        </p:spPr>
      </p:pic>
    </p:spTree>
    <p:extLst>
      <p:ext uri="{BB962C8B-B14F-4D97-AF65-F5344CB8AC3E}">
        <p14:creationId xmlns:p14="http://schemas.microsoft.com/office/powerpoint/2010/main" val="52376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BF08B-DEFC-6916-9163-689FD76D9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37501C-DD34-D7CB-0262-DD20CD564DCE}"/>
              </a:ext>
            </a:extLst>
          </p:cNvPr>
          <p:cNvSpPr>
            <a:spLocks noGrp="1"/>
          </p:cNvSpPr>
          <p:nvPr>
            <p:ph type="title"/>
          </p:nvPr>
        </p:nvSpPr>
        <p:spPr/>
        <p:txBody>
          <a:bodyPr rtlCol="0">
            <a:normAutofit/>
          </a:bodyPr>
          <a:lstStyle/>
          <a:p>
            <a:pPr fontAlgn="auto">
              <a:spcAft>
                <a:spcPts val="0"/>
              </a:spcAft>
              <a:defRPr/>
            </a:pPr>
            <a:r>
              <a:rPr lang="en-US" dirty="0"/>
              <a:t>What Are Digital Breakouts?</a:t>
            </a:r>
          </a:p>
        </p:txBody>
      </p:sp>
      <p:sp>
        <p:nvSpPr>
          <p:cNvPr id="25602" name="Content Placeholder 2">
            <a:extLst>
              <a:ext uri="{FF2B5EF4-FFF2-40B4-BE49-F238E27FC236}">
                <a16:creationId xmlns:a16="http://schemas.microsoft.com/office/drawing/2014/main" id="{3506D563-6138-5E5B-1955-CE90BE351AFD}"/>
              </a:ext>
            </a:extLst>
          </p:cNvPr>
          <p:cNvSpPr>
            <a:spLocks noGrp="1" noChangeArrowheads="1"/>
          </p:cNvSpPr>
          <p:nvPr>
            <p:ph idx="4294967295"/>
          </p:nvPr>
        </p:nvSpPr>
        <p:spPr/>
        <p:txBody>
          <a:bodyPr/>
          <a:lstStyle/>
          <a:p>
            <a:r>
              <a:rPr lang="en-US" altLang="en-US" sz="2200" dirty="0"/>
              <a:t>Have you ever participated in an escape room?</a:t>
            </a:r>
          </a:p>
          <a:p>
            <a:pPr lvl="1"/>
            <a:r>
              <a:rPr lang="en-US" altLang="en-US" sz="1800" dirty="0"/>
              <a:t>Think of this as digital version.</a:t>
            </a:r>
          </a:p>
          <a:p>
            <a:r>
              <a:rPr lang="en-US" altLang="en-US" sz="2200" dirty="0"/>
              <a:t>You can purchase kits from Breakout EDU or you can create them for free using </a:t>
            </a:r>
            <a:r>
              <a:rPr lang="en-US" altLang="en-US" sz="2200" dirty="0" err="1"/>
              <a:t>Gsuite</a:t>
            </a:r>
            <a:r>
              <a:rPr lang="en-US" altLang="en-US" sz="2200" dirty="0"/>
              <a:t>.</a:t>
            </a:r>
          </a:p>
          <a:p>
            <a:r>
              <a:rPr lang="en-US" altLang="en-US" sz="2200" dirty="0"/>
              <a:t>Locks</a:t>
            </a:r>
          </a:p>
          <a:p>
            <a:pPr lvl="1"/>
            <a:r>
              <a:rPr lang="en-US" altLang="en-US" sz="1800" dirty="0"/>
              <a:t>Color Locks</a:t>
            </a:r>
          </a:p>
          <a:p>
            <a:pPr lvl="1"/>
            <a:r>
              <a:rPr lang="en-US" altLang="en-US" sz="1800" dirty="0"/>
              <a:t>Directional Locks</a:t>
            </a:r>
          </a:p>
          <a:p>
            <a:pPr lvl="1"/>
            <a:r>
              <a:rPr lang="en-US" altLang="en-US" sz="1800" dirty="0"/>
              <a:t>Word Locks</a:t>
            </a:r>
          </a:p>
          <a:p>
            <a:pPr lvl="1"/>
            <a:r>
              <a:rPr lang="en-US" altLang="en-US" sz="1800" dirty="0"/>
              <a:t>Date Locks</a:t>
            </a:r>
          </a:p>
          <a:p>
            <a:pPr lvl="1"/>
            <a:r>
              <a:rPr lang="en-US" altLang="en-US" sz="1800" dirty="0"/>
              <a:t>Emoji Locks</a:t>
            </a:r>
          </a:p>
          <a:p>
            <a:pPr lvl="1"/>
            <a:endParaRPr lang="en-US" altLang="en-US" dirty="0"/>
          </a:p>
        </p:txBody>
      </p:sp>
    </p:spTree>
    <p:extLst>
      <p:ext uri="{BB962C8B-B14F-4D97-AF65-F5344CB8AC3E}">
        <p14:creationId xmlns:p14="http://schemas.microsoft.com/office/powerpoint/2010/main" val="417650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6FF01-04DD-E158-3A01-80E2FA171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5637E-F194-651B-F1F6-CF2C623ACEA8}"/>
              </a:ext>
            </a:extLst>
          </p:cNvPr>
          <p:cNvSpPr>
            <a:spLocks noGrp="1"/>
          </p:cNvSpPr>
          <p:nvPr>
            <p:ph type="title"/>
          </p:nvPr>
        </p:nvSpPr>
        <p:spPr/>
        <p:txBody>
          <a:bodyPr rtlCol="0">
            <a:normAutofit/>
          </a:bodyPr>
          <a:lstStyle/>
          <a:p>
            <a:pPr fontAlgn="auto">
              <a:spcAft>
                <a:spcPts val="0"/>
              </a:spcAft>
              <a:defRPr/>
            </a:pPr>
            <a:r>
              <a:rPr lang="en-US" dirty="0"/>
              <a:t>WE NEED YOUR HELP!</a:t>
            </a:r>
          </a:p>
        </p:txBody>
      </p:sp>
      <p:sp>
        <p:nvSpPr>
          <p:cNvPr id="25602" name="Content Placeholder 2">
            <a:extLst>
              <a:ext uri="{FF2B5EF4-FFF2-40B4-BE49-F238E27FC236}">
                <a16:creationId xmlns:a16="http://schemas.microsoft.com/office/drawing/2014/main" id="{07936079-EEF3-1672-429D-A78D8FD24931}"/>
              </a:ext>
            </a:extLst>
          </p:cNvPr>
          <p:cNvSpPr>
            <a:spLocks noGrp="1" noChangeArrowheads="1"/>
          </p:cNvSpPr>
          <p:nvPr>
            <p:ph idx="4294967295"/>
          </p:nvPr>
        </p:nvSpPr>
        <p:spPr>
          <a:xfrm>
            <a:off x="628650" y="1370013"/>
            <a:ext cx="3700195" cy="3262312"/>
          </a:xfrm>
        </p:spPr>
        <p:txBody>
          <a:bodyPr/>
          <a:lstStyle/>
          <a:p>
            <a:pPr marL="64008" indent="0">
              <a:buNone/>
            </a:pPr>
            <a:r>
              <a:rPr lang="en-US" altLang="en-US" dirty="0"/>
              <a:t>The world has been hit with a deadly epidemic. Your medical team has hired to find a cure before the world ends! </a:t>
            </a:r>
          </a:p>
        </p:txBody>
      </p:sp>
      <p:pic>
        <p:nvPicPr>
          <p:cNvPr id="3" name="Picture 2">
            <a:hlinkClick r:id="rId3"/>
            <a:extLst>
              <a:ext uri="{FF2B5EF4-FFF2-40B4-BE49-F238E27FC236}">
                <a16:creationId xmlns:a16="http://schemas.microsoft.com/office/drawing/2014/main" id="{6B38E0D3-A01E-11B0-A6F3-4A19AEEAA7E5}"/>
              </a:ext>
            </a:extLst>
          </p:cNvPr>
          <p:cNvPicPr>
            <a:picLocks noChangeAspect="1"/>
          </p:cNvPicPr>
          <p:nvPr/>
        </p:nvPicPr>
        <p:blipFill>
          <a:blip r:embed="rId4"/>
          <a:stretch>
            <a:fillRect/>
          </a:stretch>
        </p:blipFill>
        <p:spPr>
          <a:xfrm>
            <a:off x="4136696" y="1327647"/>
            <a:ext cx="4305235" cy="2802564"/>
          </a:xfrm>
          <a:prstGeom prst="rect">
            <a:avLst/>
          </a:prstGeom>
        </p:spPr>
      </p:pic>
    </p:spTree>
    <p:extLst>
      <p:ext uri="{BB962C8B-B14F-4D97-AF65-F5344CB8AC3E}">
        <p14:creationId xmlns:p14="http://schemas.microsoft.com/office/powerpoint/2010/main" val="1643423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B09AC-CFD0-ED54-B3B4-E162238E5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E941E-482C-FF3E-1769-38A06161E947}"/>
              </a:ext>
            </a:extLst>
          </p:cNvPr>
          <p:cNvSpPr>
            <a:spLocks noGrp="1"/>
          </p:cNvSpPr>
          <p:nvPr>
            <p:ph type="title"/>
          </p:nvPr>
        </p:nvSpPr>
        <p:spPr/>
        <p:txBody>
          <a:bodyPr rtlCol="0">
            <a:normAutofit/>
          </a:bodyPr>
          <a:lstStyle/>
          <a:p>
            <a:pPr fontAlgn="auto">
              <a:spcAft>
                <a:spcPts val="0"/>
              </a:spcAft>
              <a:defRPr/>
            </a:pPr>
            <a:r>
              <a:rPr lang="en-US" dirty="0"/>
              <a:t>Did You Save the World?</a:t>
            </a:r>
          </a:p>
        </p:txBody>
      </p:sp>
      <p:sp>
        <p:nvSpPr>
          <p:cNvPr id="25602" name="Content Placeholder 2">
            <a:extLst>
              <a:ext uri="{FF2B5EF4-FFF2-40B4-BE49-F238E27FC236}">
                <a16:creationId xmlns:a16="http://schemas.microsoft.com/office/drawing/2014/main" id="{0B5551DE-16C2-0EBD-35DA-AF5052B24119}"/>
              </a:ext>
            </a:extLst>
          </p:cNvPr>
          <p:cNvSpPr>
            <a:spLocks noGrp="1" noChangeArrowheads="1"/>
          </p:cNvSpPr>
          <p:nvPr>
            <p:ph idx="4294967295"/>
          </p:nvPr>
        </p:nvSpPr>
        <p:spPr/>
        <p:txBody>
          <a:bodyPr/>
          <a:lstStyle/>
          <a:p>
            <a:r>
              <a:rPr lang="en-US" altLang="en-US" dirty="0"/>
              <a:t>What was your experience with the activity and lesson?</a:t>
            </a:r>
          </a:p>
          <a:p>
            <a:r>
              <a:rPr lang="en-US" altLang="en-US" dirty="0"/>
              <a:t>How can you implement a breakout into your classroom that aligns with the standards?</a:t>
            </a:r>
          </a:p>
        </p:txBody>
      </p:sp>
    </p:spTree>
    <p:extLst>
      <p:ext uri="{BB962C8B-B14F-4D97-AF65-F5344CB8AC3E}">
        <p14:creationId xmlns:p14="http://schemas.microsoft.com/office/powerpoint/2010/main" val="2577584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55ADF-D927-2325-EA96-670CCBE31A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63C293-9255-6000-897C-3C0B17E9BC22}"/>
              </a:ext>
            </a:extLst>
          </p:cNvPr>
          <p:cNvSpPr>
            <a:spLocks noGrp="1"/>
          </p:cNvSpPr>
          <p:nvPr>
            <p:ph type="title"/>
          </p:nvPr>
        </p:nvSpPr>
        <p:spPr>
          <a:xfrm>
            <a:off x="628650" y="1950459"/>
            <a:ext cx="4370997" cy="993775"/>
          </a:xfrm>
        </p:spPr>
        <p:txBody>
          <a:bodyPr rtlCol="0">
            <a:noAutofit/>
          </a:bodyPr>
          <a:lstStyle/>
          <a:p>
            <a:pPr fontAlgn="auto">
              <a:spcAft>
                <a:spcPts val="0"/>
              </a:spcAft>
              <a:defRPr/>
            </a:pPr>
            <a:r>
              <a:rPr lang="en-US" dirty="0"/>
              <a:t>Authentic Lesson Reflection Tool</a:t>
            </a:r>
          </a:p>
        </p:txBody>
      </p:sp>
      <p:pic>
        <p:nvPicPr>
          <p:cNvPr id="3" name="Picture 2">
            <a:extLst>
              <a:ext uri="{FF2B5EF4-FFF2-40B4-BE49-F238E27FC236}">
                <a16:creationId xmlns:a16="http://schemas.microsoft.com/office/drawing/2014/main" id="{2FB66C30-7676-A1E2-B030-65174CC28321}"/>
              </a:ext>
            </a:extLst>
          </p:cNvPr>
          <p:cNvPicPr>
            <a:picLocks noChangeAspect="1"/>
          </p:cNvPicPr>
          <p:nvPr/>
        </p:nvPicPr>
        <p:blipFill>
          <a:blip r:embed="rId3"/>
          <a:stretch>
            <a:fillRect/>
          </a:stretch>
        </p:blipFill>
        <p:spPr>
          <a:xfrm>
            <a:off x="4500615" y="269219"/>
            <a:ext cx="3542355" cy="4605062"/>
          </a:xfrm>
          <a:prstGeom prst="rect">
            <a:avLst/>
          </a:prstGeom>
          <a:ln w="12700">
            <a:solidFill>
              <a:schemeClr val="bg1">
                <a:lumMod val="65000"/>
              </a:schemeClr>
            </a:solidFill>
          </a:ln>
        </p:spPr>
      </p:pic>
    </p:spTree>
    <p:extLst>
      <p:ext uri="{BB962C8B-B14F-4D97-AF65-F5344CB8AC3E}">
        <p14:creationId xmlns:p14="http://schemas.microsoft.com/office/powerpoint/2010/main" val="198859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2680D-AD4E-4D60-2E48-C1BDD27F6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3E70D-D0B7-D2F6-7BCD-2FC273CB5C38}"/>
              </a:ext>
            </a:extLst>
          </p:cNvPr>
          <p:cNvSpPr>
            <a:spLocks noGrp="1"/>
          </p:cNvSpPr>
          <p:nvPr>
            <p:ph type="title"/>
          </p:nvPr>
        </p:nvSpPr>
        <p:spPr/>
        <p:txBody>
          <a:bodyPr rtlCol="0">
            <a:normAutofit/>
          </a:bodyPr>
          <a:lstStyle/>
          <a:p>
            <a:pPr fontAlgn="auto">
              <a:spcAft>
                <a:spcPts val="0"/>
              </a:spcAft>
              <a:defRPr/>
            </a:pPr>
            <a:r>
              <a:rPr lang="en-US" dirty="0"/>
              <a:t>Authenticity Lesson Reflection Tool</a:t>
            </a:r>
          </a:p>
        </p:txBody>
      </p:sp>
      <p:sp>
        <p:nvSpPr>
          <p:cNvPr id="25602" name="Content Placeholder 2">
            <a:extLst>
              <a:ext uri="{FF2B5EF4-FFF2-40B4-BE49-F238E27FC236}">
                <a16:creationId xmlns:a16="http://schemas.microsoft.com/office/drawing/2014/main" id="{CF23AD08-C3C9-6FB8-B8D8-9F5C12C2A0E7}"/>
              </a:ext>
            </a:extLst>
          </p:cNvPr>
          <p:cNvSpPr>
            <a:spLocks noGrp="1" noChangeArrowheads="1"/>
          </p:cNvSpPr>
          <p:nvPr>
            <p:ph idx="4294967295"/>
          </p:nvPr>
        </p:nvSpPr>
        <p:spPr/>
        <p:txBody>
          <a:bodyPr/>
          <a:lstStyle/>
          <a:p>
            <a:pPr marL="64008" indent="0">
              <a:buNone/>
            </a:pPr>
            <a:r>
              <a:rPr lang="en-US" altLang="en-US" dirty="0"/>
              <a:t>Use the lesson reflection tool to think about the ways in which this activity aligns with the components of authenticity.</a:t>
            </a:r>
          </a:p>
          <a:p>
            <a:pPr marL="578358" indent="-514350">
              <a:buFont typeface="+mj-lt"/>
              <a:buAutoNum type="arabicPeriod"/>
            </a:pPr>
            <a:r>
              <a:rPr lang="en-US" altLang="en-US" dirty="0"/>
              <a:t>How could this activity be modified to make it even more authentic?</a:t>
            </a:r>
          </a:p>
          <a:p>
            <a:pPr marL="578358" indent="-514350">
              <a:buFont typeface="+mj-lt"/>
              <a:buAutoNum type="arabicPeriod"/>
            </a:pPr>
            <a:r>
              <a:rPr lang="en-US" altLang="en-US" dirty="0"/>
              <a:t>How could this activity have been done without the use of technology?</a:t>
            </a:r>
          </a:p>
        </p:txBody>
      </p:sp>
    </p:spTree>
    <p:extLst>
      <p:ext uri="{BB962C8B-B14F-4D97-AF65-F5344CB8AC3E}">
        <p14:creationId xmlns:p14="http://schemas.microsoft.com/office/powerpoint/2010/main" val="285974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16B3-8E5B-B556-F97E-F9F639037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F190F-18EE-2183-FD56-8902799184AB}"/>
              </a:ext>
            </a:extLst>
          </p:cNvPr>
          <p:cNvSpPr>
            <a:spLocks noGrp="1"/>
          </p:cNvSpPr>
          <p:nvPr>
            <p:ph type="title"/>
          </p:nvPr>
        </p:nvSpPr>
        <p:spPr/>
        <p:txBody>
          <a:bodyPr rtlCol="0">
            <a:normAutofit/>
          </a:bodyPr>
          <a:lstStyle/>
          <a:p>
            <a:pPr fontAlgn="auto">
              <a:spcAft>
                <a:spcPts val="0"/>
              </a:spcAft>
              <a:defRPr/>
            </a:pPr>
            <a:r>
              <a:rPr lang="en-US" dirty="0"/>
              <a:t>Breakout Brainstorm</a:t>
            </a:r>
          </a:p>
        </p:txBody>
      </p:sp>
      <p:sp>
        <p:nvSpPr>
          <p:cNvPr id="25602" name="Content Placeholder 2">
            <a:extLst>
              <a:ext uri="{FF2B5EF4-FFF2-40B4-BE49-F238E27FC236}">
                <a16:creationId xmlns:a16="http://schemas.microsoft.com/office/drawing/2014/main" id="{434A7CDB-9856-DF20-F86E-6C0299D26D3A}"/>
              </a:ext>
            </a:extLst>
          </p:cNvPr>
          <p:cNvSpPr>
            <a:spLocks noGrp="1" noChangeArrowheads="1"/>
          </p:cNvSpPr>
          <p:nvPr>
            <p:ph idx="4294967295"/>
          </p:nvPr>
        </p:nvSpPr>
        <p:spPr/>
        <p:txBody>
          <a:bodyPr/>
          <a:lstStyle/>
          <a:p>
            <a:r>
              <a:rPr lang="en-US" altLang="en-US" dirty="0"/>
              <a:t>Before walking through the components of the breakout, let’s brainstorm what content you would be interested in converting to a breakout format.</a:t>
            </a:r>
          </a:p>
          <a:p>
            <a:r>
              <a:rPr lang="en-US" altLang="en-US" dirty="0"/>
              <a:t>Use the standard organizer to help you decide what content you want to incorporate and the math problems associated with it.</a:t>
            </a:r>
          </a:p>
        </p:txBody>
      </p:sp>
    </p:spTree>
    <p:extLst>
      <p:ext uri="{BB962C8B-B14F-4D97-AF65-F5344CB8AC3E}">
        <p14:creationId xmlns:p14="http://schemas.microsoft.com/office/powerpoint/2010/main" val="259820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E6C54-CC3D-EFA1-6D62-08F0229A9C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13DF-F95E-465E-B2EC-3343B133BBB8}"/>
              </a:ext>
            </a:extLst>
          </p:cNvPr>
          <p:cNvSpPr>
            <a:spLocks noGrp="1"/>
          </p:cNvSpPr>
          <p:nvPr>
            <p:ph type="title"/>
          </p:nvPr>
        </p:nvSpPr>
        <p:spPr/>
        <p:txBody>
          <a:bodyPr rtlCol="0">
            <a:normAutofit/>
          </a:bodyPr>
          <a:lstStyle/>
          <a:p>
            <a:pPr fontAlgn="auto">
              <a:spcAft>
                <a:spcPts val="0"/>
              </a:spcAft>
              <a:defRPr/>
            </a:pPr>
            <a:r>
              <a:rPr lang="en-US" dirty="0"/>
              <a:t>How to Build a Breakout</a:t>
            </a:r>
          </a:p>
        </p:txBody>
      </p:sp>
      <p:sp>
        <p:nvSpPr>
          <p:cNvPr id="25602" name="Content Placeholder 2">
            <a:extLst>
              <a:ext uri="{FF2B5EF4-FFF2-40B4-BE49-F238E27FC236}">
                <a16:creationId xmlns:a16="http://schemas.microsoft.com/office/drawing/2014/main" id="{0D2B2BF0-8F39-8FD5-4E6B-F2AF2A818C83}"/>
              </a:ext>
            </a:extLst>
          </p:cNvPr>
          <p:cNvSpPr>
            <a:spLocks noGrp="1" noChangeArrowheads="1"/>
          </p:cNvSpPr>
          <p:nvPr>
            <p:ph idx="4294967295"/>
          </p:nvPr>
        </p:nvSpPr>
        <p:spPr/>
        <p:txBody>
          <a:bodyPr/>
          <a:lstStyle/>
          <a:p>
            <a:r>
              <a:rPr lang="en-US" altLang="en-US" dirty="0"/>
              <a:t>Google Sites</a:t>
            </a:r>
          </a:p>
          <a:p>
            <a:r>
              <a:rPr lang="en-US" altLang="en-US" dirty="0"/>
              <a:t>Google Forms</a:t>
            </a:r>
          </a:p>
          <a:p>
            <a:r>
              <a:rPr lang="en-US" altLang="en-US" dirty="0"/>
              <a:t>Conditional Formatting = Color Locks</a:t>
            </a:r>
          </a:p>
        </p:txBody>
      </p:sp>
    </p:spTree>
    <p:extLst>
      <p:ext uri="{BB962C8B-B14F-4D97-AF65-F5344CB8AC3E}">
        <p14:creationId xmlns:p14="http://schemas.microsoft.com/office/powerpoint/2010/main" val="1238084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D02FE-8284-DD43-23AE-A8B20CB10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D93D5B-5404-2E44-628E-CE9493449880}"/>
              </a:ext>
            </a:extLst>
          </p:cNvPr>
          <p:cNvSpPr>
            <a:spLocks noGrp="1"/>
          </p:cNvSpPr>
          <p:nvPr>
            <p:ph type="title"/>
          </p:nvPr>
        </p:nvSpPr>
        <p:spPr/>
        <p:txBody>
          <a:bodyPr rtlCol="0">
            <a:normAutofit/>
          </a:bodyPr>
          <a:lstStyle/>
          <a:p>
            <a:pPr fontAlgn="auto">
              <a:spcAft>
                <a:spcPts val="0"/>
              </a:spcAft>
              <a:defRPr/>
            </a:pPr>
            <a:r>
              <a:rPr lang="en-US" dirty="0"/>
              <a:t>Name Tent</a:t>
            </a:r>
          </a:p>
        </p:txBody>
      </p:sp>
      <p:sp>
        <p:nvSpPr>
          <p:cNvPr id="25602" name="Content Placeholder 2">
            <a:extLst>
              <a:ext uri="{FF2B5EF4-FFF2-40B4-BE49-F238E27FC236}">
                <a16:creationId xmlns:a16="http://schemas.microsoft.com/office/drawing/2014/main" id="{682DBAF6-844C-EF68-A9A2-6E72887A2310}"/>
              </a:ext>
            </a:extLst>
          </p:cNvPr>
          <p:cNvSpPr>
            <a:spLocks noGrp="1" noChangeArrowheads="1"/>
          </p:cNvSpPr>
          <p:nvPr>
            <p:ph idx="4294967295"/>
          </p:nvPr>
        </p:nvSpPr>
        <p:spPr/>
        <p:txBody>
          <a:bodyPr/>
          <a:lstStyle/>
          <a:p>
            <a:r>
              <a:rPr lang="en-US" altLang="en-US" dirty="0"/>
              <a:t>Please fold your cardstock in half.</a:t>
            </a:r>
          </a:p>
          <a:p>
            <a:r>
              <a:rPr lang="en-US" altLang="en-US" dirty="0"/>
              <a:t>Write your name and the school where you teach.</a:t>
            </a:r>
          </a:p>
          <a:p>
            <a:r>
              <a:rPr lang="en-US" altLang="en-US" dirty="0"/>
              <a:t>Place it in front of you!</a:t>
            </a:r>
          </a:p>
        </p:txBody>
      </p:sp>
    </p:spTree>
    <p:extLst>
      <p:ext uri="{BB962C8B-B14F-4D97-AF65-F5344CB8AC3E}">
        <p14:creationId xmlns:p14="http://schemas.microsoft.com/office/powerpoint/2010/main" val="3431074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7389D-8CCE-ECED-767D-6A562B21D1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81F410-D302-788C-A8DC-9B9A94FB3024}"/>
              </a:ext>
            </a:extLst>
          </p:cNvPr>
          <p:cNvSpPr>
            <a:spLocks noGrp="1"/>
          </p:cNvSpPr>
          <p:nvPr>
            <p:ph type="title"/>
          </p:nvPr>
        </p:nvSpPr>
        <p:spPr/>
        <p:txBody>
          <a:bodyPr rtlCol="0">
            <a:normAutofit/>
          </a:bodyPr>
          <a:lstStyle/>
          <a:p>
            <a:pPr fontAlgn="auto">
              <a:spcAft>
                <a:spcPts val="0"/>
              </a:spcAft>
              <a:defRPr/>
            </a:pPr>
            <a:r>
              <a:rPr lang="en-US" dirty="0"/>
              <a:t>Need more ideas for clues and locks?</a:t>
            </a:r>
          </a:p>
        </p:txBody>
      </p:sp>
      <p:sp>
        <p:nvSpPr>
          <p:cNvPr id="25602" name="Content Placeholder 2">
            <a:extLst>
              <a:ext uri="{FF2B5EF4-FFF2-40B4-BE49-F238E27FC236}">
                <a16:creationId xmlns:a16="http://schemas.microsoft.com/office/drawing/2014/main" id="{04E1FF0A-A27C-87C8-2BB8-FD77921B1FF4}"/>
              </a:ext>
            </a:extLst>
          </p:cNvPr>
          <p:cNvSpPr>
            <a:spLocks noGrp="1" noChangeArrowheads="1"/>
          </p:cNvSpPr>
          <p:nvPr>
            <p:ph idx="4294967295"/>
          </p:nvPr>
        </p:nvSpPr>
        <p:spPr/>
        <p:txBody>
          <a:bodyPr/>
          <a:lstStyle/>
          <a:p>
            <a:pPr marL="64008" indent="0">
              <a:buNone/>
            </a:pPr>
            <a:r>
              <a:rPr lang="en-US" altLang="en-US" sz="1600" dirty="0"/>
              <a:t>Consider these:</a:t>
            </a:r>
          </a:p>
          <a:p>
            <a:r>
              <a:rPr lang="en-US" altLang="en-US" sz="1600" b="1" dirty="0" err="1"/>
              <a:t>Youtube</a:t>
            </a:r>
            <a:r>
              <a:rPr lang="en-US" altLang="en-US" sz="1600" b="1" dirty="0"/>
              <a:t> videos</a:t>
            </a:r>
          </a:p>
          <a:p>
            <a:pPr lvl="1"/>
            <a:r>
              <a:rPr lang="en-US" altLang="en-US" sz="1600" dirty="0"/>
              <a:t>A keyword can be used as a lock solution.</a:t>
            </a:r>
          </a:p>
          <a:p>
            <a:r>
              <a:rPr lang="en-US" altLang="en-US" sz="1600" b="1" dirty="0"/>
              <a:t>Brief passages or documents with multiple choice questions</a:t>
            </a:r>
          </a:p>
          <a:p>
            <a:pPr lvl="1"/>
            <a:r>
              <a:rPr lang="en-US" altLang="en-US" sz="1600" dirty="0"/>
              <a:t>The correct answers can be used as a lock solution.</a:t>
            </a:r>
          </a:p>
          <a:p>
            <a:r>
              <a:rPr lang="en-US" altLang="en-US" sz="1600" b="1" dirty="0"/>
              <a:t>Maps</a:t>
            </a:r>
          </a:p>
          <a:p>
            <a:pPr lvl="1"/>
            <a:r>
              <a:rPr lang="en-US" altLang="en-US" sz="1600" dirty="0"/>
              <a:t>Information can be used a lock solution or directional lock solution.</a:t>
            </a:r>
          </a:p>
          <a:p>
            <a:r>
              <a:rPr lang="en-US" altLang="en-US" sz="1600" b="1" dirty="0"/>
              <a:t>Puzzles</a:t>
            </a:r>
          </a:p>
          <a:p>
            <a:pPr lvl="1"/>
            <a:r>
              <a:rPr lang="en-US" altLang="en-US" sz="1600" dirty="0"/>
              <a:t>Use </a:t>
            </a:r>
            <a:r>
              <a:rPr lang="en-US" altLang="en-US" sz="1600" dirty="0">
                <a:hlinkClick r:id="rId3"/>
              </a:rPr>
              <a:t>Jigsaw Planet </a:t>
            </a:r>
            <a:r>
              <a:rPr lang="en-US" altLang="en-US" sz="1600" dirty="0"/>
              <a:t>and your own images to create puzzles to hyperlink.</a:t>
            </a:r>
          </a:p>
          <a:p>
            <a:r>
              <a:rPr lang="en-US" altLang="en-US" sz="1600" b="1" dirty="0"/>
              <a:t>Google Draw</a:t>
            </a:r>
          </a:p>
          <a:p>
            <a:pPr lvl="1"/>
            <a:r>
              <a:rPr lang="en-US" altLang="en-US" sz="1600" dirty="0"/>
              <a:t>Create a document that, when solved, reveals a word that solves a lock.</a:t>
            </a:r>
          </a:p>
        </p:txBody>
      </p:sp>
    </p:spTree>
    <p:extLst>
      <p:ext uri="{BB962C8B-B14F-4D97-AF65-F5344CB8AC3E}">
        <p14:creationId xmlns:p14="http://schemas.microsoft.com/office/powerpoint/2010/main" val="158087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33FB6-0852-4925-485E-AB2CFA496E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3E50C6-BCB9-81DA-C193-8BB1D737A420}"/>
              </a:ext>
            </a:extLst>
          </p:cNvPr>
          <p:cNvSpPr>
            <a:spLocks noGrp="1"/>
          </p:cNvSpPr>
          <p:nvPr>
            <p:ph type="title"/>
          </p:nvPr>
        </p:nvSpPr>
        <p:spPr/>
        <p:txBody>
          <a:bodyPr rtlCol="0">
            <a:normAutofit/>
          </a:bodyPr>
          <a:lstStyle/>
          <a:p>
            <a:pPr fontAlgn="auto">
              <a:spcAft>
                <a:spcPts val="0"/>
              </a:spcAft>
              <a:defRPr/>
            </a:pPr>
            <a:r>
              <a:rPr lang="en-US" dirty="0"/>
              <a:t>How to Hack</a:t>
            </a:r>
          </a:p>
        </p:txBody>
      </p:sp>
      <p:sp>
        <p:nvSpPr>
          <p:cNvPr id="25602" name="Content Placeholder 2">
            <a:extLst>
              <a:ext uri="{FF2B5EF4-FFF2-40B4-BE49-F238E27FC236}">
                <a16:creationId xmlns:a16="http://schemas.microsoft.com/office/drawing/2014/main" id="{6C017907-980B-40D8-16E8-5FEFDB48EF3D}"/>
              </a:ext>
            </a:extLst>
          </p:cNvPr>
          <p:cNvSpPr>
            <a:spLocks noGrp="1" noChangeArrowheads="1"/>
          </p:cNvSpPr>
          <p:nvPr>
            <p:ph idx="4294967295"/>
          </p:nvPr>
        </p:nvSpPr>
        <p:spPr/>
        <p:txBody>
          <a:bodyPr/>
          <a:lstStyle/>
          <a:p>
            <a:pPr marL="64008" indent="0">
              <a:buNone/>
            </a:pPr>
            <a:r>
              <a:rPr lang="en-US" altLang="en-US" dirty="0"/>
              <a:t>Want to use a pre-made digital breakout but don’t know the correct answers?</a:t>
            </a:r>
          </a:p>
          <a:p>
            <a:pPr marL="578358" indent="-514350">
              <a:buFont typeface="+mj-lt"/>
              <a:buAutoNum type="arabicPeriod"/>
            </a:pPr>
            <a:r>
              <a:rPr lang="en-US" altLang="en-US" sz="2400" dirty="0"/>
              <a:t>Right-click on the lock form, but not in an answer blank.</a:t>
            </a:r>
          </a:p>
          <a:p>
            <a:pPr marL="578358" indent="-514350">
              <a:buFont typeface="+mj-lt"/>
              <a:buAutoNum type="arabicPeriod"/>
            </a:pPr>
            <a:r>
              <a:rPr lang="en-US" altLang="en-US" sz="2400" dirty="0"/>
              <a:t>Select “View Frame Source.”</a:t>
            </a:r>
          </a:p>
          <a:p>
            <a:pPr marL="1035558" lvl="1" indent="-514350"/>
            <a:r>
              <a:rPr lang="en-US" altLang="en-US" sz="2400" dirty="0"/>
              <a:t>Scroll to the bottom of the page, past all of the code, until you see separated lines and white space.</a:t>
            </a:r>
          </a:p>
          <a:p>
            <a:pPr marL="1035558" lvl="1" indent="-514350"/>
            <a:r>
              <a:rPr lang="en-US" altLang="en-US" sz="2400" dirty="0"/>
              <a:t>In the parentheses, you will see the lock titles and the corresponding answers.</a:t>
            </a:r>
          </a:p>
        </p:txBody>
      </p:sp>
    </p:spTree>
    <p:extLst>
      <p:ext uri="{BB962C8B-B14F-4D97-AF65-F5344CB8AC3E}">
        <p14:creationId xmlns:p14="http://schemas.microsoft.com/office/powerpoint/2010/main" val="164563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6C435-6130-9445-E320-398429AA9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27A4D-6992-8F6B-671E-2417CEA78766}"/>
              </a:ext>
            </a:extLst>
          </p:cNvPr>
          <p:cNvSpPr>
            <a:spLocks noGrp="1"/>
          </p:cNvSpPr>
          <p:nvPr>
            <p:ph type="title"/>
          </p:nvPr>
        </p:nvSpPr>
        <p:spPr/>
        <p:txBody>
          <a:bodyPr rtlCol="0">
            <a:normAutofit/>
          </a:bodyPr>
          <a:lstStyle/>
          <a:p>
            <a:pPr fontAlgn="auto">
              <a:spcAft>
                <a:spcPts val="0"/>
              </a:spcAft>
              <a:defRPr/>
            </a:pPr>
            <a:r>
              <a:rPr lang="en-US" dirty="0"/>
              <a:t>Tutorials and Premade Breakouts</a:t>
            </a:r>
          </a:p>
        </p:txBody>
      </p:sp>
      <p:sp>
        <p:nvSpPr>
          <p:cNvPr id="25602" name="Content Placeholder 2">
            <a:extLst>
              <a:ext uri="{FF2B5EF4-FFF2-40B4-BE49-F238E27FC236}">
                <a16:creationId xmlns:a16="http://schemas.microsoft.com/office/drawing/2014/main" id="{8CD1D417-FD15-3DFA-328E-B9DE93438930}"/>
              </a:ext>
            </a:extLst>
          </p:cNvPr>
          <p:cNvSpPr>
            <a:spLocks noGrp="1" noChangeArrowheads="1"/>
          </p:cNvSpPr>
          <p:nvPr>
            <p:ph idx="4294967295"/>
          </p:nvPr>
        </p:nvSpPr>
        <p:spPr>
          <a:xfrm>
            <a:off x="924093" y="1370013"/>
            <a:ext cx="3032181" cy="1298872"/>
          </a:xfrm>
        </p:spPr>
        <p:txBody>
          <a:bodyPr/>
          <a:lstStyle/>
          <a:p>
            <a:pPr marL="64008" indent="0" algn="ctr">
              <a:buNone/>
            </a:pPr>
            <a:r>
              <a:rPr lang="en-US" altLang="en-US" sz="2200" dirty="0"/>
              <a:t>Step-by-step tutorial with videos and templates:</a:t>
            </a:r>
          </a:p>
        </p:txBody>
      </p:sp>
      <p:sp>
        <p:nvSpPr>
          <p:cNvPr id="3" name="Content Placeholder 2">
            <a:extLst>
              <a:ext uri="{FF2B5EF4-FFF2-40B4-BE49-F238E27FC236}">
                <a16:creationId xmlns:a16="http://schemas.microsoft.com/office/drawing/2014/main" id="{5B35F8B1-691A-77A7-76E9-F8C5522F0782}"/>
              </a:ext>
            </a:extLst>
          </p:cNvPr>
          <p:cNvSpPr txBox="1">
            <a:spLocks noChangeArrowheads="1"/>
          </p:cNvSpPr>
          <p:nvPr/>
        </p:nvSpPr>
        <p:spPr bwMode="auto">
          <a:xfrm>
            <a:off x="4115541" y="1370013"/>
            <a:ext cx="4104366" cy="12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4008" indent="0" algn="ctr">
              <a:buFont typeface="System Font Regular"/>
              <a:buNone/>
            </a:pPr>
            <a:r>
              <a:rPr lang="en-US" altLang="en-US" sz="2200" dirty="0"/>
              <a:t>Sandbox with 240 pre-made breakouts constructed by fellow teachers:</a:t>
            </a:r>
          </a:p>
        </p:txBody>
      </p:sp>
      <p:pic>
        <p:nvPicPr>
          <p:cNvPr id="4" name="Picture 3">
            <a:hlinkClick r:id="rId3"/>
            <a:extLst>
              <a:ext uri="{FF2B5EF4-FFF2-40B4-BE49-F238E27FC236}">
                <a16:creationId xmlns:a16="http://schemas.microsoft.com/office/drawing/2014/main" id="{5BF39E17-D827-AA67-9998-720FB739B270}"/>
              </a:ext>
            </a:extLst>
          </p:cNvPr>
          <p:cNvPicPr>
            <a:picLocks noChangeAspect="1"/>
          </p:cNvPicPr>
          <p:nvPr/>
        </p:nvPicPr>
        <p:blipFill>
          <a:blip r:embed="rId4"/>
          <a:stretch>
            <a:fillRect/>
          </a:stretch>
        </p:blipFill>
        <p:spPr>
          <a:xfrm>
            <a:off x="924093" y="2541994"/>
            <a:ext cx="3317420" cy="2157886"/>
          </a:xfrm>
          <a:prstGeom prst="rect">
            <a:avLst/>
          </a:prstGeom>
        </p:spPr>
      </p:pic>
      <p:pic>
        <p:nvPicPr>
          <p:cNvPr id="5" name="Picture 4">
            <a:hlinkClick r:id="rId5"/>
            <a:extLst>
              <a:ext uri="{FF2B5EF4-FFF2-40B4-BE49-F238E27FC236}">
                <a16:creationId xmlns:a16="http://schemas.microsoft.com/office/drawing/2014/main" id="{F1D3E21B-CDDC-0AE6-43C8-594BA52ABC7D}"/>
              </a:ext>
            </a:extLst>
          </p:cNvPr>
          <p:cNvPicPr>
            <a:picLocks noChangeAspect="1"/>
          </p:cNvPicPr>
          <p:nvPr/>
        </p:nvPicPr>
        <p:blipFill>
          <a:blip r:embed="rId6"/>
          <a:stretch>
            <a:fillRect/>
          </a:stretch>
        </p:blipFill>
        <p:spPr>
          <a:xfrm>
            <a:off x="5111773" y="2555894"/>
            <a:ext cx="2111902" cy="2143986"/>
          </a:xfrm>
          <a:prstGeom prst="rect">
            <a:avLst/>
          </a:prstGeom>
        </p:spPr>
      </p:pic>
    </p:spTree>
    <p:extLst>
      <p:ext uri="{BB962C8B-B14F-4D97-AF65-F5344CB8AC3E}">
        <p14:creationId xmlns:p14="http://schemas.microsoft.com/office/powerpoint/2010/main" val="1310502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E7365-9AFA-4FC5-E32C-F55C4DF4E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834F8A-223B-1A46-8A31-BAD65E3AE7F8}"/>
              </a:ext>
            </a:extLst>
          </p:cNvPr>
          <p:cNvSpPr>
            <a:spLocks noGrp="1"/>
          </p:cNvSpPr>
          <p:nvPr>
            <p:ph type="title"/>
          </p:nvPr>
        </p:nvSpPr>
        <p:spPr/>
        <p:txBody>
          <a:bodyPr rtlCol="0">
            <a:normAutofit/>
          </a:bodyPr>
          <a:lstStyle/>
          <a:p>
            <a:pPr fontAlgn="auto">
              <a:spcAft>
                <a:spcPts val="0"/>
              </a:spcAft>
              <a:defRPr/>
            </a:pPr>
            <a:r>
              <a:rPr lang="en-US" dirty="0"/>
              <a:t>Create Your Own</a:t>
            </a:r>
          </a:p>
        </p:txBody>
      </p:sp>
      <p:sp>
        <p:nvSpPr>
          <p:cNvPr id="25602" name="Content Placeholder 2">
            <a:extLst>
              <a:ext uri="{FF2B5EF4-FFF2-40B4-BE49-F238E27FC236}">
                <a16:creationId xmlns:a16="http://schemas.microsoft.com/office/drawing/2014/main" id="{849B21E8-4BDC-0B22-1A44-C11E887E60FE}"/>
              </a:ext>
            </a:extLst>
          </p:cNvPr>
          <p:cNvSpPr>
            <a:spLocks noGrp="1" noChangeArrowheads="1"/>
          </p:cNvSpPr>
          <p:nvPr>
            <p:ph idx="4294967295"/>
          </p:nvPr>
        </p:nvSpPr>
        <p:spPr/>
        <p:txBody>
          <a:bodyPr/>
          <a:lstStyle/>
          <a:p>
            <a:r>
              <a:rPr lang="en-US" altLang="en-US" dirty="0"/>
              <a:t>Now that we have gone over the basics of digital breakouts, use the organizers to put together your own.</a:t>
            </a:r>
          </a:p>
          <a:p>
            <a:pPr lvl="1"/>
            <a:r>
              <a:rPr lang="en-US" altLang="en-US" sz="2000" dirty="0"/>
              <a:t>Follow the plan you created in the Breakout Brainstorm.</a:t>
            </a:r>
          </a:p>
          <a:p>
            <a:pPr lvl="1"/>
            <a:r>
              <a:rPr lang="en-US" altLang="en-US" sz="2000" dirty="0"/>
              <a:t>Use the How to Build a Breakout guide (or the tutorial website) for step-by-step instructions.</a:t>
            </a:r>
          </a:p>
          <a:p>
            <a:r>
              <a:rPr lang="en-US" altLang="en-US" dirty="0"/>
              <a:t>Need more guidance or help?</a:t>
            </a:r>
          </a:p>
          <a:p>
            <a:pPr lvl="1"/>
            <a:r>
              <a:rPr lang="en-US" altLang="en-US" sz="2000" dirty="0"/>
              <a:t>Let us know!</a:t>
            </a:r>
          </a:p>
        </p:txBody>
      </p:sp>
    </p:spTree>
    <p:extLst>
      <p:ext uri="{BB962C8B-B14F-4D97-AF65-F5344CB8AC3E}">
        <p14:creationId xmlns:p14="http://schemas.microsoft.com/office/powerpoint/2010/main" val="1107423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0DEF8-12AD-170A-A53C-39096DC38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900C9-0309-444F-AC67-EC1425875C44}"/>
              </a:ext>
            </a:extLst>
          </p:cNvPr>
          <p:cNvSpPr>
            <a:spLocks noGrp="1"/>
          </p:cNvSpPr>
          <p:nvPr>
            <p:ph type="title"/>
          </p:nvPr>
        </p:nvSpPr>
        <p:spPr>
          <a:xfrm>
            <a:off x="628650" y="1950459"/>
            <a:ext cx="4370997" cy="993775"/>
          </a:xfrm>
        </p:spPr>
        <p:txBody>
          <a:bodyPr rtlCol="0">
            <a:noAutofit/>
          </a:bodyPr>
          <a:lstStyle/>
          <a:p>
            <a:pPr fontAlgn="auto">
              <a:spcAft>
                <a:spcPts val="0"/>
              </a:spcAft>
              <a:defRPr/>
            </a:pPr>
            <a:r>
              <a:rPr lang="en-US" dirty="0"/>
              <a:t>Authentic Lesson Reflection Tool</a:t>
            </a:r>
          </a:p>
        </p:txBody>
      </p:sp>
      <p:pic>
        <p:nvPicPr>
          <p:cNvPr id="3" name="Picture 2">
            <a:extLst>
              <a:ext uri="{FF2B5EF4-FFF2-40B4-BE49-F238E27FC236}">
                <a16:creationId xmlns:a16="http://schemas.microsoft.com/office/drawing/2014/main" id="{68E30573-D67F-E1CA-B45E-BDC5CF87C7F1}"/>
              </a:ext>
            </a:extLst>
          </p:cNvPr>
          <p:cNvPicPr>
            <a:picLocks noChangeAspect="1"/>
          </p:cNvPicPr>
          <p:nvPr/>
        </p:nvPicPr>
        <p:blipFill>
          <a:blip r:embed="rId3"/>
          <a:stretch>
            <a:fillRect/>
          </a:stretch>
        </p:blipFill>
        <p:spPr>
          <a:xfrm>
            <a:off x="4500615" y="269219"/>
            <a:ext cx="3542355" cy="4605062"/>
          </a:xfrm>
          <a:prstGeom prst="rect">
            <a:avLst/>
          </a:prstGeom>
          <a:ln w="12700">
            <a:solidFill>
              <a:schemeClr val="bg1">
                <a:lumMod val="65000"/>
              </a:schemeClr>
            </a:solidFill>
          </a:ln>
        </p:spPr>
      </p:pic>
    </p:spTree>
    <p:extLst>
      <p:ext uri="{BB962C8B-B14F-4D97-AF65-F5344CB8AC3E}">
        <p14:creationId xmlns:p14="http://schemas.microsoft.com/office/powerpoint/2010/main" val="51011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2D4D2-1528-B6FC-6840-2BC48D2CE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E62A1-CDC4-2FE1-A9AD-6289E7CF34AC}"/>
              </a:ext>
            </a:extLst>
          </p:cNvPr>
          <p:cNvSpPr>
            <a:spLocks noGrp="1"/>
          </p:cNvSpPr>
          <p:nvPr>
            <p:ph type="title"/>
          </p:nvPr>
        </p:nvSpPr>
        <p:spPr/>
        <p:txBody>
          <a:bodyPr rtlCol="0">
            <a:normAutofit/>
          </a:bodyPr>
          <a:lstStyle/>
          <a:p>
            <a:pPr fontAlgn="auto">
              <a:spcAft>
                <a:spcPts val="0"/>
              </a:spcAft>
              <a:defRPr/>
            </a:pPr>
            <a:r>
              <a:rPr lang="en-US" dirty="0"/>
              <a:t>LEARN Lesson Repository</a:t>
            </a:r>
          </a:p>
        </p:txBody>
      </p:sp>
      <p:pic>
        <p:nvPicPr>
          <p:cNvPr id="3" name="Google Shape;446;p97">
            <a:hlinkClick r:id="rId3"/>
            <a:extLst>
              <a:ext uri="{FF2B5EF4-FFF2-40B4-BE49-F238E27FC236}">
                <a16:creationId xmlns:a16="http://schemas.microsoft.com/office/drawing/2014/main" id="{F82AF6D4-5371-D7F4-2CBB-DB619224173A}"/>
              </a:ext>
            </a:extLst>
          </p:cNvPr>
          <p:cNvPicPr preferRelativeResize="0"/>
          <p:nvPr/>
        </p:nvPicPr>
        <p:blipFill>
          <a:blip r:embed="rId4">
            <a:alphaModFix/>
          </a:blip>
          <a:stretch>
            <a:fillRect/>
          </a:stretch>
        </p:blipFill>
        <p:spPr>
          <a:xfrm>
            <a:off x="635951" y="1513554"/>
            <a:ext cx="7778583" cy="2573290"/>
          </a:xfrm>
          <a:prstGeom prst="rect">
            <a:avLst/>
          </a:prstGeom>
          <a:noFill/>
          <a:ln>
            <a:noFill/>
          </a:ln>
        </p:spPr>
      </p:pic>
    </p:spTree>
    <p:extLst>
      <p:ext uri="{BB962C8B-B14F-4D97-AF65-F5344CB8AC3E}">
        <p14:creationId xmlns:p14="http://schemas.microsoft.com/office/powerpoint/2010/main" val="2908808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D614217-CA28-091F-8AB1-606C54F16CD7}"/>
              </a:ext>
            </a:extLst>
          </p:cNvPr>
          <p:cNvSpPr txBox="1">
            <a:spLocks noChangeArrowheads="1"/>
          </p:cNvSpPr>
          <p:nvPr/>
        </p:nvSpPr>
        <p:spPr bwMode="auto">
          <a:xfrm>
            <a:off x="596452" y="1251842"/>
            <a:ext cx="788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5000" kern="1200">
                <a:solidFill>
                  <a:schemeClr val="bg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r>
              <a:rPr lang="en-US" altLang="en-US" dirty="0"/>
              <a:t>Authenticity in Math:</a:t>
            </a:r>
            <a:br>
              <a:rPr lang="en-US" altLang="en-US" dirty="0"/>
            </a:br>
            <a:r>
              <a:rPr lang="en-US" altLang="en-US" dirty="0"/>
              <a:t>Digital Breakouts</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3499742"/>
            <a:ext cx="7885112" cy="1397000"/>
          </a:xfrm>
        </p:spPr>
        <p:txBody>
          <a:bodyPr/>
          <a:lstStyle/>
          <a:p>
            <a:r>
              <a:rPr lang="en-US" altLang="en-US" dirty="0"/>
              <a:t>K20 Center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6C98C-82DE-1BCE-A7D5-245015F5C65E}"/>
            </a:ext>
          </a:extLst>
        </p:cNvPr>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63BF31CC-C78D-5D12-307A-8B09D11DE9AC}"/>
              </a:ext>
            </a:extLst>
          </p:cNvPr>
          <p:cNvSpPr>
            <a:spLocks noGrp="1" noChangeArrowheads="1"/>
          </p:cNvSpPr>
          <p:nvPr>
            <p:ph idx="4294967295"/>
          </p:nvPr>
        </p:nvSpPr>
        <p:spPr>
          <a:xfrm>
            <a:off x="3475245" y="4490102"/>
            <a:ext cx="2121012" cy="365085"/>
          </a:xfrm>
        </p:spPr>
        <p:txBody>
          <a:bodyPr/>
          <a:lstStyle/>
          <a:p>
            <a:pPr marL="64008" indent="0">
              <a:buNone/>
            </a:pPr>
            <a:r>
              <a:rPr lang="en-US" altLang="en-US" sz="1800" dirty="0">
                <a:hlinkClick r:id="rId4"/>
              </a:rPr>
              <a:t>Traditional Teaching</a:t>
            </a:r>
            <a:endParaRPr lang="en-US" altLang="en-US" sz="1800" dirty="0"/>
          </a:p>
        </p:txBody>
      </p:sp>
      <p:pic>
        <p:nvPicPr>
          <p:cNvPr id="4" name="Online Media 3" title="Traditional teaching">
            <a:hlinkClick r:id="" action="ppaction://media"/>
            <a:extLst>
              <a:ext uri="{FF2B5EF4-FFF2-40B4-BE49-F238E27FC236}">
                <a16:creationId xmlns:a16="http://schemas.microsoft.com/office/drawing/2014/main" id="{0FE92D5D-600A-8DBD-1257-D223AB83AEF9}"/>
              </a:ext>
            </a:extLst>
          </p:cNvPr>
          <p:cNvPicPr>
            <a:picLocks noRot="1" noChangeAspect="1"/>
          </p:cNvPicPr>
          <p:nvPr>
            <a:videoFile r:link="rId1"/>
          </p:nvPr>
        </p:nvPicPr>
        <p:blipFill>
          <a:blip r:embed="rId5"/>
          <a:stretch>
            <a:fillRect/>
          </a:stretch>
        </p:blipFill>
        <p:spPr>
          <a:xfrm>
            <a:off x="892325" y="263204"/>
            <a:ext cx="7359350" cy="4157680"/>
          </a:xfrm>
          <a:prstGeom prst="rect">
            <a:avLst/>
          </a:prstGeom>
        </p:spPr>
      </p:pic>
    </p:spTree>
    <p:extLst>
      <p:ext uri="{BB962C8B-B14F-4D97-AF65-F5344CB8AC3E}">
        <p14:creationId xmlns:p14="http://schemas.microsoft.com/office/powerpoint/2010/main" val="66382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C0250-4F03-C990-5305-DE3F7BD9B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08F0CE-99AF-A683-A529-F253B4AB6A39}"/>
              </a:ext>
            </a:extLst>
          </p:cNvPr>
          <p:cNvSpPr>
            <a:spLocks noGrp="1"/>
          </p:cNvSpPr>
          <p:nvPr>
            <p:ph type="title"/>
          </p:nvPr>
        </p:nvSpPr>
        <p:spPr/>
        <p:txBody>
          <a:bodyPr rtlCol="0">
            <a:normAutofit/>
          </a:bodyPr>
          <a:lstStyle/>
          <a:p>
            <a:pPr fontAlgn="auto">
              <a:spcAft>
                <a:spcPts val="0"/>
              </a:spcAft>
              <a:defRPr/>
            </a:pPr>
            <a:r>
              <a:rPr lang="en-US" dirty="0"/>
              <a:t>Video Reflection</a:t>
            </a:r>
          </a:p>
        </p:txBody>
      </p:sp>
      <p:sp>
        <p:nvSpPr>
          <p:cNvPr id="25602" name="Content Placeholder 2">
            <a:extLst>
              <a:ext uri="{FF2B5EF4-FFF2-40B4-BE49-F238E27FC236}">
                <a16:creationId xmlns:a16="http://schemas.microsoft.com/office/drawing/2014/main" id="{C37B7D41-C3C8-C033-B522-07A3620AEA95}"/>
              </a:ext>
            </a:extLst>
          </p:cNvPr>
          <p:cNvSpPr>
            <a:spLocks noGrp="1" noChangeArrowheads="1"/>
          </p:cNvSpPr>
          <p:nvPr>
            <p:ph idx="4294967295"/>
          </p:nvPr>
        </p:nvSpPr>
        <p:spPr/>
        <p:txBody>
          <a:bodyPr/>
          <a:lstStyle/>
          <a:p>
            <a:r>
              <a:rPr lang="en-US" altLang="en-US" dirty="0"/>
              <a:t>Was there a time in your life that you felt this way in the classroom?</a:t>
            </a:r>
          </a:p>
          <a:p>
            <a:r>
              <a:rPr lang="en-US" altLang="en-US" dirty="0"/>
              <a:t>What was happening in the classroom that made you feel that way?</a:t>
            </a:r>
          </a:p>
          <a:p>
            <a:r>
              <a:rPr lang="en-US" altLang="en-US" dirty="0"/>
              <a:t>Even though content standards were being addressed, does this environment increase academic performance and engagement?</a:t>
            </a:r>
          </a:p>
        </p:txBody>
      </p:sp>
      <p:pic>
        <p:nvPicPr>
          <p:cNvPr id="4" name="Picture 3">
            <a:extLst>
              <a:ext uri="{FF2B5EF4-FFF2-40B4-BE49-F238E27FC236}">
                <a16:creationId xmlns:a16="http://schemas.microsoft.com/office/drawing/2014/main" id="{0B9F3BD5-5E59-1A25-9B09-45A2109C88DF}"/>
              </a:ext>
            </a:extLst>
          </p:cNvPr>
          <p:cNvPicPr>
            <a:picLocks noChangeAspect="1"/>
          </p:cNvPicPr>
          <p:nvPr/>
        </p:nvPicPr>
        <p:blipFill>
          <a:blip r:embed="rId3"/>
          <a:stretch>
            <a:fillRect/>
          </a:stretch>
        </p:blipFill>
        <p:spPr>
          <a:xfrm>
            <a:off x="6808333" y="274638"/>
            <a:ext cx="1887029" cy="1157710"/>
          </a:xfrm>
          <a:prstGeom prst="rect">
            <a:avLst/>
          </a:prstGeom>
        </p:spPr>
      </p:pic>
    </p:spTree>
    <p:extLst>
      <p:ext uri="{BB962C8B-B14F-4D97-AF65-F5344CB8AC3E}">
        <p14:creationId xmlns:p14="http://schemas.microsoft.com/office/powerpoint/2010/main" val="32070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2D55-EDBE-E727-0472-8EE5A3C4B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80525-2026-2FAF-FFE5-3C3DE9303D45}"/>
              </a:ext>
            </a:extLst>
          </p:cNvPr>
          <p:cNvSpPr>
            <a:spLocks noGrp="1"/>
          </p:cNvSpPr>
          <p:nvPr>
            <p:ph type="title"/>
          </p:nvPr>
        </p:nvSpPr>
        <p:spPr>
          <a:xfrm>
            <a:off x="628650" y="1950459"/>
            <a:ext cx="4370997" cy="993775"/>
          </a:xfrm>
        </p:spPr>
        <p:txBody>
          <a:bodyPr rtlCol="0">
            <a:noAutofit/>
          </a:bodyPr>
          <a:lstStyle/>
          <a:p>
            <a:pPr fontAlgn="auto">
              <a:spcAft>
                <a:spcPts val="0"/>
              </a:spcAft>
              <a:defRPr/>
            </a:pPr>
            <a:r>
              <a:rPr lang="en-US" dirty="0"/>
              <a:t>Authentic Lesson Reflection Tool</a:t>
            </a:r>
          </a:p>
        </p:txBody>
      </p:sp>
      <p:pic>
        <p:nvPicPr>
          <p:cNvPr id="3" name="Picture 2">
            <a:extLst>
              <a:ext uri="{FF2B5EF4-FFF2-40B4-BE49-F238E27FC236}">
                <a16:creationId xmlns:a16="http://schemas.microsoft.com/office/drawing/2014/main" id="{96EE7D86-491B-2A9B-0E12-769B43822E63}"/>
              </a:ext>
            </a:extLst>
          </p:cNvPr>
          <p:cNvPicPr>
            <a:picLocks noChangeAspect="1"/>
          </p:cNvPicPr>
          <p:nvPr/>
        </p:nvPicPr>
        <p:blipFill>
          <a:blip r:embed="rId3"/>
          <a:stretch>
            <a:fillRect/>
          </a:stretch>
        </p:blipFill>
        <p:spPr>
          <a:xfrm>
            <a:off x="4500615" y="269219"/>
            <a:ext cx="3542355" cy="4605062"/>
          </a:xfrm>
          <a:prstGeom prst="rect">
            <a:avLst/>
          </a:prstGeom>
          <a:ln w="12700">
            <a:solidFill>
              <a:schemeClr val="bg1">
                <a:lumMod val="65000"/>
              </a:schemeClr>
            </a:solidFill>
          </a:ln>
        </p:spPr>
      </p:pic>
    </p:spTree>
    <p:extLst>
      <p:ext uri="{BB962C8B-B14F-4D97-AF65-F5344CB8AC3E}">
        <p14:creationId xmlns:p14="http://schemas.microsoft.com/office/powerpoint/2010/main" val="98168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09AB9-C0E0-8AFF-19CC-1A6CA29F68C6}"/>
            </a:ext>
          </a:extLst>
        </p:cNvPr>
        <p:cNvGrpSpPr/>
        <p:nvPr/>
      </p:nvGrpSpPr>
      <p:grpSpPr>
        <a:xfrm>
          <a:off x="0" y="0"/>
          <a:ext cx="0" cy="0"/>
          <a:chOff x="0" y="0"/>
          <a:chExt cx="0" cy="0"/>
        </a:xfrm>
      </p:grpSpPr>
      <p:sp>
        <p:nvSpPr>
          <p:cNvPr id="24577" name="Title 3">
            <a:extLst>
              <a:ext uri="{FF2B5EF4-FFF2-40B4-BE49-F238E27FC236}">
                <a16:creationId xmlns:a16="http://schemas.microsoft.com/office/drawing/2014/main" id="{367713C3-B761-D803-E0BF-B3868ADDA68B}"/>
              </a:ext>
            </a:extLst>
          </p:cNvPr>
          <p:cNvSpPr>
            <a:spLocks noGrp="1" noChangeArrowheads="1"/>
          </p:cNvSpPr>
          <p:nvPr>
            <p:ph type="title"/>
          </p:nvPr>
        </p:nvSpPr>
        <p:spPr>
          <a:xfrm>
            <a:off x="623888" y="-147222"/>
            <a:ext cx="7886700" cy="2139950"/>
          </a:xfrm>
        </p:spPr>
        <p:txBody>
          <a:bodyPr/>
          <a:lstStyle/>
          <a:p>
            <a:r>
              <a:rPr lang="en-US" altLang="en-US" dirty="0"/>
              <a:t>Essential Question</a:t>
            </a:r>
          </a:p>
        </p:txBody>
      </p:sp>
      <p:sp>
        <p:nvSpPr>
          <p:cNvPr id="5" name="Text Placeholder 4">
            <a:extLst>
              <a:ext uri="{FF2B5EF4-FFF2-40B4-BE49-F238E27FC236}">
                <a16:creationId xmlns:a16="http://schemas.microsoft.com/office/drawing/2014/main" id="{E61BCF0D-B1A0-5F2A-638B-DC843CD90505}"/>
              </a:ext>
            </a:extLst>
          </p:cNvPr>
          <p:cNvSpPr>
            <a:spLocks noGrp="1"/>
          </p:cNvSpPr>
          <p:nvPr>
            <p:ph type="body" sz="quarter" idx="10"/>
          </p:nvPr>
        </p:nvSpPr>
        <p:spPr>
          <a:xfrm>
            <a:off x="623888" y="2100678"/>
            <a:ext cx="7885112" cy="1397000"/>
          </a:xfrm>
        </p:spPr>
        <p:txBody>
          <a:bodyPr rtlCol="0">
            <a:noAutofit/>
          </a:bodyPr>
          <a:lstStyle/>
          <a:p>
            <a:pPr marL="64008" indent="0" fontAlgn="auto">
              <a:spcAft>
                <a:spcPts val="0"/>
              </a:spcAft>
              <a:buNone/>
              <a:defRPr/>
            </a:pPr>
            <a:r>
              <a:rPr lang="en-US" altLang="en-US" dirty="0"/>
              <a:t>How can an authentic, technology-enriched learning environment increase student engagement and academic performance?</a:t>
            </a:r>
          </a:p>
          <a:p>
            <a:pPr marL="64008" indent="0" fontAlgn="auto">
              <a:spcAft>
                <a:spcPts val="0"/>
              </a:spcAft>
              <a:buNone/>
              <a:defRPr/>
            </a:pPr>
            <a:endParaRPr lang="en-US" sz="2200" dirty="0"/>
          </a:p>
        </p:txBody>
      </p:sp>
    </p:spTree>
    <p:extLst>
      <p:ext uri="{BB962C8B-B14F-4D97-AF65-F5344CB8AC3E}">
        <p14:creationId xmlns:p14="http://schemas.microsoft.com/office/powerpoint/2010/main" val="301676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147222"/>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100678"/>
            <a:ext cx="7885112" cy="1397000"/>
          </a:xfrm>
        </p:spPr>
        <p:txBody>
          <a:bodyPr rtlCol="0">
            <a:noAutofit/>
          </a:bodyPr>
          <a:lstStyle/>
          <a:p>
            <a:pPr fontAlgn="auto">
              <a:spcAft>
                <a:spcPts val="0"/>
              </a:spcAft>
              <a:defRPr/>
            </a:pPr>
            <a:r>
              <a:rPr lang="en-US" sz="2200" dirty="0"/>
              <a:t>Identify instructional strategies modeled that support authentic instruction and Oklahoma Math State Standards.</a:t>
            </a:r>
          </a:p>
          <a:p>
            <a:pPr fontAlgn="auto">
              <a:spcAft>
                <a:spcPts val="0"/>
              </a:spcAft>
              <a:defRPr/>
            </a:pPr>
            <a:r>
              <a:rPr lang="en-US" sz="2200" dirty="0"/>
              <a:t>Analyze an authentic activity integrating technology and reflect on this experience to determine the relevant components of authenticity.</a:t>
            </a:r>
          </a:p>
          <a:p>
            <a:pPr fontAlgn="auto">
              <a:spcAft>
                <a:spcPts val="0"/>
              </a:spcAft>
              <a:defRPr/>
            </a:pPr>
            <a:r>
              <a:rPr lang="en-US" sz="2200" dirty="0"/>
              <a:t>Create a plan for authentically integrating technology in a lesson.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fontScale="90000"/>
          </a:bodyPr>
          <a:lstStyle/>
          <a:p>
            <a:pPr fontAlgn="auto">
              <a:spcAft>
                <a:spcPts val="0"/>
              </a:spcAft>
              <a:defRPr/>
            </a:pPr>
            <a:r>
              <a:rPr lang="en-US" dirty="0"/>
              <a:t>Give yourself ONE point for each of the following that describes you:</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p:txBody>
          <a:bodyPr/>
          <a:lstStyle/>
          <a:p>
            <a:pPr>
              <a:buFont typeface="Wingdings" panose="05000000000000000000" pitchFamily="2" charset="2"/>
              <a:buChar char="q"/>
            </a:pPr>
            <a:r>
              <a:rPr lang="en-US" altLang="en-US" dirty="0"/>
              <a:t>I can create a Google Form.</a:t>
            </a:r>
          </a:p>
          <a:p>
            <a:pPr>
              <a:buFont typeface="Wingdings" panose="05000000000000000000" pitchFamily="2" charset="2"/>
              <a:buChar char="q"/>
            </a:pPr>
            <a:r>
              <a:rPr lang="en-US" altLang="en-US" dirty="0"/>
              <a:t>I can create a simple website using a tool (like blogger, Wiki, or Google Sites).</a:t>
            </a:r>
          </a:p>
          <a:p>
            <a:pPr>
              <a:buFont typeface="Wingdings" panose="05000000000000000000" pitchFamily="2" charset="2"/>
              <a:buChar char="q"/>
            </a:pPr>
            <a:r>
              <a:rPr lang="en-US" altLang="en-US" dirty="0"/>
              <a:t>I am comfortable using spreadsheets to organize data.</a:t>
            </a:r>
          </a:p>
          <a:p>
            <a:pPr>
              <a:buFont typeface="Wingdings" panose="05000000000000000000" pitchFamily="2" charset="2"/>
              <a:buChar char="q"/>
            </a:pPr>
            <a:r>
              <a:rPr lang="en-US" altLang="en-US" dirty="0"/>
              <a:t>I know how to use the main components of Google Suites (Docs, Forms, Drive).</a:t>
            </a:r>
          </a:p>
          <a:p>
            <a:pPr>
              <a:buFont typeface="Wingdings" panose="05000000000000000000" pitchFamily="2" charset="2"/>
              <a:buChar char="q"/>
            </a:pPr>
            <a:r>
              <a:rPr lang="en-US" altLang="en-US" dirty="0"/>
              <a:t>I enjoy solving puzzles.</a:t>
            </a:r>
          </a:p>
        </p:txBody>
      </p:sp>
    </p:spTree>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27</TotalTime>
  <Words>1008</Words>
  <Application>Microsoft Office PowerPoint</Application>
  <PresentationFormat>On-screen Show (16:9)</PresentationFormat>
  <Paragraphs>103</Paragraphs>
  <Slides>25</Slides>
  <Notes>14</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 Display</vt:lpstr>
      <vt:lpstr>Arial</vt:lpstr>
      <vt:lpstr>Calibri</vt:lpstr>
      <vt:lpstr>Courier New</vt:lpstr>
      <vt:lpstr>System Font Regular</vt:lpstr>
      <vt:lpstr>Wingdings</vt:lpstr>
      <vt:lpstr>Custom Design</vt:lpstr>
      <vt:lpstr>1_Custom Design</vt:lpstr>
      <vt:lpstr>PowerPoint Presentation</vt:lpstr>
      <vt:lpstr>Name Tent</vt:lpstr>
      <vt:lpstr>PowerPoint Presentation</vt:lpstr>
      <vt:lpstr>PowerPoint Presentation</vt:lpstr>
      <vt:lpstr>Video Reflection</vt:lpstr>
      <vt:lpstr>Authentic Lesson Reflection Tool</vt:lpstr>
      <vt:lpstr>Essential Question</vt:lpstr>
      <vt:lpstr>Learning Objectives</vt:lpstr>
      <vt:lpstr>Give yourself ONE point for each of the following that describes you:</vt:lpstr>
      <vt:lpstr>Find Your Partner</vt:lpstr>
      <vt:lpstr>Math Lesson: Epidemic Outbreak</vt:lpstr>
      <vt:lpstr>learn.k20center.ou.edu</vt:lpstr>
      <vt:lpstr>What Are Digital Breakouts?</vt:lpstr>
      <vt:lpstr>WE NEED YOUR HELP!</vt:lpstr>
      <vt:lpstr>Did You Save the World?</vt:lpstr>
      <vt:lpstr>Authentic Lesson Reflection Tool</vt:lpstr>
      <vt:lpstr>Authenticity Lesson Reflection Tool</vt:lpstr>
      <vt:lpstr>Breakout Brainstorm</vt:lpstr>
      <vt:lpstr>How to Build a Breakout</vt:lpstr>
      <vt:lpstr>Need more ideas for clues and locks?</vt:lpstr>
      <vt:lpstr>How to Hack</vt:lpstr>
      <vt:lpstr>Tutorials and Premade Breakouts</vt:lpstr>
      <vt:lpstr>Create Your Own</vt:lpstr>
      <vt:lpstr>Authentic Lesson Reflection Tool</vt:lpstr>
      <vt:lpstr>LEARN Lesson Repository</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2026-03-26T21:40:44Z</dcterms:created>
  <dcterms:modified xsi:type="dcterms:W3CDTF">2026-03-26T22:08:34Z</dcterms:modified>
  <cp:category/>
</cp:coreProperties>
</file>