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26"/>
  </p:notesMasterIdLst>
  <p:sldIdLst>
    <p:sldId id="256" r:id="rId6"/>
    <p:sldId id="257" r:id="rId7"/>
    <p:sldId id="260" r:id="rId8"/>
    <p:sldId id="261" r:id="rId9"/>
    <p:sldId id="272" r:id="rId10"/>
    <p:sldId id="268" r:id="rId11"/>
    <p:sldId id="269" r:id="rId12"/>
    <p:sldId id="271" r:id="rId13"/>
    <p:sldId id="258" r:id="rId14"/>
    <p:sldId id="283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4" r:id="rId23"/>
    <p:sldId id="281" r:id="rId24"/>
    <p:sldId id="282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NZ5SF4fB6CireW7C8jhL81U6g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BD79E-2007-4665-B352-E6BCA478CD18}" v="2" dt="2022-05-06T14:23:28.747"/>
  </p1510:revLst>
</p1510:revInfo>
</file>

<file path=ppt/tableStyles.xml><?xml version="1.0" encoding="utf-8"?>
<a:tblStyleLst xmlns:a="http://schemas.openxmlformats.org/drawingml/2006/main" def="{EA0DBA72-7059-4B5B-88DF-12238BA4922A}">
  <a:tblStyle styleId="{EA0DBA72-7059-4B5B-88DF-12238BA492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Elevator Speech. Strategies. https://learn.k20center.ou.edu/strategy/57</a:t>
            </a:r>
          </a:p>
        </p:txBody>
      </p:sp>
    </p:spTree>
    <p:extLst>
      <p:ext uri="{BB962C8B-B14F-4D97-AF65-F5344CB8AC3E}">
        <p14:creationId xmlns:p14="http://schemas.microsoft.com/office/powerpoint/2010/main" val="58189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3-2-1. Strategies. https://learn.k20center.ou.edu/strategy/117</a:t>
            </a:r>
          </a:p>
        </p:txBody>
      </p:sp>
    </p:spTree>
    <p:extLst>
      <p:ext uri="{BB962C8B-B14F-4D97-AF65-F5344CB8AC3E}">
        <p14:creationId xmlns:p14="http://schemas.microsoft.com/office/powerpoint/2010/main" val="220351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Gallery Walk/Carousel. Strategies. https://learn.k20center.ou.edu/strategy/118</a:t>
            </a:r>
          </a:p>
        </p:txBody>
      </p:sp>
    </p:spTree>
    <p:extLst>
      <p:ext uri="{BB962C8B-B14F-4D97-AF65-F5344CB8AC3E}">
        <p14:creationId xmlns:p14="http://schemas.microsoft.com/office/powerpoint/2010/main" val="44226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Commit and Toss. Strategies. https://learn.k20center.ou.edu/strategy/119</a:t>
            </a:r>
          </a:p>
          <a:p>
            <a:r>
              <a:rPr lang="en-US" dirty="0"/>
              <a:t>https://tenor.com/view/david-wood-throw-paper-gif-18838376</a:t>
            </a:r>
          </a:p>
        </p:txBody>
      </p:sp>
    </p:spTree>
    <p:extLst>
      <p:ext uri="{BB962C8B-B14F-4D97-AF65-F5344CB8AC3E}">
        <p14:creationId xmlns:p14="http://schemas.microsoft.com/office/powerpoint/2010/main" val="303834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Flipgrid. (2021, September 17). Students: Getting Started with Flipgrid. [Video]. YouTube. https://www.youtube.com/watch?v=kR1FxImNPSs</a:t>
            </a:r>
          </a:p>
        </p:txBody>
      </p:sp>
    </p:spTree>
    <p:extLst>
      <p:ext uri="{BB962C8B-B14F-4D97-AF65-F5344CB8AC3E}">
        <p14:creationId xmlns:p14="http://schemas.microsoft.com/office/powerpoint/2010/main" val="422245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30-Second Expert.  Strategies. https://learn.k20center.ou.edu/strategy/1048</a:t>
            </a:r>
          </a:p>
        </p:txBody>
      </p:sp>
    </p:spTree>
    <p:extLst>
      <p:ext uri="{BB962C8B-B14F-4D97-AF65-F5344CB8AC3E}">
        <p14:creationId xmlns:p14="http://schemas.microsoft.com/office/powerpoint/2010/main" val="297207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R1FxImNP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earch?type=strategies" TargetMode="External"/><Relationship Id="rId2" Type="http://schemas.openxmlformats.org/officeDocument/2006/relationships/hyperlink" Target="https://k20center.ou.edu/virtual-learn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learn.k20center.ou.edu/search?type=less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2677-6A32-4799-8DC0-7213D6E7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319094"/>
            <a:ext cx="7772400" cy="1021842"/>
          </a:xfrm>
        </p:spPr>
        <p:txBody>
          <a:bodyPr/>
          <a:lstStyle/>
          <a:p>
            <a:r>
              <a:rPr lang="en-US" sz="4000" dirty="0"/>
              <a:t>Session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DAE3-FAA2-447D-80D8-626A76BA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280" y="1596523"/>
            <a:ext cx="7772400" cy="1132284"/>
          </a:xfrm>
        </p:spPr>
        <p:txBody>
          <a:bodyPr>
            <a:normAutofit fontScale="25000" lnSpcReduction="20000"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US" sz="11200" dirty="0"/>
              <a:t>Understand how Flipgrid can be used for communication inside and outside the classroom. </a:t>
            </a: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US" sz="11200" dirty="0"/>
              <a:t>Engage with instructional strategies you can use in your classroom.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65B3BE-3A0B-4499-A09C-7A205562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How-To  Flipgrid Video</a:t>
            </a:r>
          </a:p>
        </p:txBody>
      </p:sp>
      <p:pic>
        <p:nvPicPr>
          <p:cNvPr id="4" name="Google Shape;328;p56" descr="Learn how to get started using Flipgrid as a student!" title="Students: Getting Started with Flipgrid">
            <a:hlinkClick r:id="rId3"/>
            <a:extLst>
              <a:ext uri="{FF2B5EF4-FFF2-40B4-BE49-F238E27FC236}">
                <a16:creationId xmlns:a16="http://schemas.microsoft.com/office/drawing/2014/main" id="{2A2D6048-A5C4-487A-B413-82B751A8410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3590" y="1362970"/>
            <a:ext cx="4884796" cy="3247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4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4FE465-55A6-4139-85A8-8B70E1ED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6663"/>
            <a:ext cx="5377070" cy="3536787"/>
          </a:xfrm>
        </p:spPr>
        <p:txBody>
          <a:bodyPr>
            <a:norm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did you learn from the Flipgrid video?</a:t>
            </a:r>
          </a:p>
          <a:p>
            <a:pPr indent="-355600">
              <a:lnSpc>
                <a:spcPct val="90000"/>
              </a:lnSpc>
              <a:spcBef>
                <a:spcPts val="600"/>
              </a:spcBef>
              <a:buSzPct val="100000"/>
              <a:buFont typeface="Roboto Medium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US" sz="22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a partner. </a:t>
            </a:r>
          </a:p>
          <a:p>
            <a:pPr indent="-355600">
              <a:lnSpc>
                <a:spcPct val="90000"/>
              </a:lnSpc>
              <a:spcBef>
                <a:spcPts val="300"/>
              </a:spcBef>
              <a:buSzPct val="100000"/>
              <a:buFont typeface="Roboto Medium"/>
              <a:buChar char="•"/>
            </a:pPr>
            <a:r>
              <a:rPr lang="en-US" sz="22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The first person will 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ake 30 seconds to share </a:t>
            </a:r>
            <a:r>
              <a:rPr lang="en-US" sz="22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everything they learned from the video. </a:t>
            </a:r>
          </a:p>
          <a:p>
            <a:pPr indent="-355600">
              <a:lnSpc>
                <a:spcPct val="90000"/>
              </a:lnSpc>
              <a:spcBef>
                <a:spcPts val="300"/>
              </a:spcBef>
              <a:buSzPct val="100000"/>
              <a:buFont typeface="Roboto Medium"/>
              <a:buChar char="•"/>
            </a:pPr>
            <a:r>
              <a:rPr lang="en-US" sz="22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Switch places. </a:t>
            </a:r>
          </a:p>
          <a:p>
            <a:pPr indent="-355600">
              <a:lnSpc>
                <a:spcPct val="90000"/>
              </a:lnSpc>
              <a:spcBef>
                <a:spcPts val="300"/>
              </a:spcBef>
              <a:buSzPct val="100000"/>
              <a:buFont typeface="Roboto Medium"/>
              <a:buChar char="•"/>
            </a:pPr>
            <a:r>
              <a:rPr lang="en-US" sz="22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The second person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will repeat </a:t>
            </a:r>
            <a:r>
              <a:rPr lang="en-US" sz="22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back what they heard and then add anything else they learned from the video. </a:t>
            </a:r>
          </a:p>
          <a:p>
            <a:pPr indent="-355600">
              <a:lnSpc>
                <a:spcPct val="90000"/>
              </a:lnSpc>
              <a:spcBef>
                <a:spcPts val="300"/>
              </a:spcBef>
              <a:buSzPct val="100000"/>
              <a:buFont typeface="Roboto Medium"/>
              <a:buChar char="•"/>
            </a:pPr>
            <a:r>
              <a:rPr lang="en-US" sz="22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Questions?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00AB5A-3768-42C5-8B3B-16914C8A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4830554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30-Second Expert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59BB0-FA21-F5E2-C438-BB6EC6CAD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6316214" y="878939"/>
            <a:ext cx="2529735" cy="29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075D92-0D34-4998-8A75-9FBF3D2DE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700" indent="-342900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sz="2400" dirty="0">
                <a:solidFill>
                  <a:srgbClr val="222222"/>
                </a:solidFill>
                <a:highlight>
                  <a:schemeClr val="lt1"/>
                </a:highlight>
              </a:rPr>
              <a:t>Go to Flipgrid.com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chemeClr val="lt1"/>
                </a:highlight>
              </a:rPr>
              <a:t>Click on the green + sign  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chemeClr val="lt1"/>
                </a:highlight>
              </a:rPr>
              <a:t>Enter the Join Code: </a:t>
            </a:r>
            <a:r>
              <a:rPr lang="en-US" sz="2400" dirty="0"/>
              <a:t>8eb8996b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6DDF18-4CC5-449E-81CE-00E12041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Flipgrid Time</a:t>
            </a:r>
          </a:p>
        </p:txBody>
      </p:sp>
    </p:spTree>
    <p:extLst>
      <p:ext uri="{BB962C8B-B14F-4D97-AF65-F5344CB8AC3E}">
        <p14:creationId xmlns:p14="http://schemas.microsoft.com/office/powerpoint/2010/main" val="41666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453F42-8144-4892-AEA5-CB9256EE1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4727713" cy="3434098"/>
          </a:xfrm>
        </p:spPr>
        <p:txBody>
          <a:bodyPr>
            <a:normAutofit fontScale="4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🎯 </a:t>
            </a:r>
            <a:r>
              <a:rPr lang="en-US" sz="3200" dirty="0">
                <a:solidFill>
                  <a:srgbClr val="222222"/>
                </a:solidFill>
                <a:highlight>
                  <a:schemeClr val="lt1"/>
                </a:highlight>
              </a:rPr>
              <a:t>You have 60 seconds to share your Name Tent with your colleagues. Have fun using the </a:t>
            </a:r>
            <a:r>
              <a:rPr lang="en-US" sz="3200" i="1" dirty="0">
                <a:solidFill>
                  <a:srgbClr val="222222"/>
                </a:solidFill>
                <a:highlight>
                  <a:schemeClr val="lt1"/>
                </a:highlight>
              </a:rPr>
              <a:t>Video Effects</a:t>
            </a:r>
            <a:r>
              <a:rPr lang="en-US" sz="3200" dirty="0">
                <a:solidFill>
                  <a:srgbClr val="222222"/>
                </a:solidFill>
                <a:highlight>
                  <a:schemeClr val="lt1"/>
                </a:highlight>
              </a:rPr>
              <a:t> to create an “All About Me” post! </a:t>
            </a:r>
            <a:endParaRPr lang="en-US" sz="2800" u="sng" dirty="0">
              <a:solidFill>
                <a:srgbClr val="222222"/>
              </a:solidFill>
              <a:highlight>
                <a:schemeClr val="lt1"/>
              </a:highligh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Creative Options</a:t>
            </a:r>
            <a:endParaRPr lang="en-US" sz="800" u="sng" dirty="0">
              <a:solidFill>
                <a:srgbClr val="222222"/>
              </a:solidFill>
              <a:highlight>
                <a:schemeClr val="lt1"/>
              </a:highligh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1500" u="sng" dirty="0">
              <a:solidFill>
                <a:srgbClr val="222222"/>
              </a:solidFill>
              <a:highlight>
                <a:schemeClr val="lt1"/>
              </a:highligh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401638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🔮  Choose a Filter to change the tone.</a:t>
            </a:r>
          </a:p>
          <a:p>
            <a:pPr marL="401638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🔠  Use Text to share your name or adjectives/short phrases to describe you.</a:t>
            </a:r>
          </a:p>
          <a:p>
            <a:pPr marL="401638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✏️  Use the Pen to draw or sketch whatever you wish.</a:t>
            </a:r>
          </a:p>
          <a:p>
            <a:pPr marL="401638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📈  Use a Board to create a split screen effect.</a:t>
            </a:r>
          </a:p>
          <a:p>
            <a:pPr marL="401638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📷  Upload a Photo from your device or camera roll.</a:t>
            </a:r>
          </a:p>
          <a:p>
            <a:pPr marL="401638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🔳  Use a Frame to add a pop of style.</a:t>
            </a:r>
          </a:p>
          <a:p>
            <a:pPr marL="401638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🎬  Transform your response with a Backdrop or add your own custom Backdrop.</a:t>
            </a:r>
          </a:p>
          <a:p>
            <a:pPr marL="401638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😃  Add emoji Stickers that represent your interests.</a:t>
            </a:r>
          </a:p>
          <a:p>
            <a:pPr marL="401638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800" dirty="0">
                <a:solidFill>
                  <a:srgbClr val="222222"/>
                </a:solidFill>
                <a:highlight>
                  <a:schemeClr val="lt1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🦄  Animate your response with GIFs.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3BA3EE-6E45-4BEF-BEC5-F02148F0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4" y="307247"/>
            <a:ext cx="5293896" cy="857250"/>
          </a:xfrm>
        </p:spPr>
        <p:txBody>
          <a:bodyPr/>
          <a:lstStyle/>
          <a:p>
            <a:r>
              <a:rPr lang="en-US" dirty="0"/>
              <a:t>Elevator Speech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BBF9F9-A2F2-6281-43C7-83582AE5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5497418" y="619540"/>
            <a:ext cx="2733194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303389-E679-41F7-915C-AE847424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5" y="318837"/>
            <a:ext cx="7675489" cy="4590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0BB27-6B9D-46A2-9454-47C1CE286E8F}"/>
              </a:ext>
            </a:extLst>
          </p:cNvPr>
          <p:cNvSpPr txBox="1"/>
          <p:nvPr/>
        </p:nvSpPr>
        <p:spPr>
          <a:xfrm>
            <a:off x="830177" y="450699"/>
            <a:ext cx="3416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Your Video</a:t>
            </a:r>
          </a:p>
        </p:txBody>
      </p:sp>
    </p:spTree>
    <p:extLst>
      <p:ext uri="{BB962C8B-B14F-4D97-AF65-F5344CB8AC3E}">
        <p14:creationId xmlns:p14="http://schemas.microsoft.com/office/powerpoint/2010/main" val="39105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BC617-E44D-41F9-9E44-6CFD974F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4558748" cy="2390359"/>
          </a:xfrm>
        </p:spPr>
        <p:txBody>
          <a:bodyPr>
            <a:normAutofit fontScale="92500"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400" dirty="0"/>
              <a:t>What are three things you learned from the activity today?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400" dirty="0"/>
              <a:t>What are two things you learned about yourself?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sz="2400" dirty="0"/>
              <a:t>What is one question you have about what you learned today?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B90639-7893-4C80-A666-89E3F0C1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2827421" cy="857250"/>
          </a:xfrm>
        </p:spPr>
        <p:txBody>
          <a:bodyPr>
            <a:normAutofit/>
          </a:bodyPr>
          <a:lstStyle/>
          <a:p>
            <a:r>
              <a:rPr lang="en-US" sz="3800" dirty="0"/>
              <a:t>3-2-1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FE87D-82F7-346F-9314-BEF0B0796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5632172" y="781879"/>
            <a:ext cx="2467849" cy="31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2684C0-47A1-4F65-BE46-6ABE102B8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2833437" cy="34340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Handshakes</a:t>
            </a:r>
          </a:p>
          <a:p>
            <a:r>
              <a:rPr lang="en-US" dirty="0"/>
              <a:t>Name Tents</a:t>
            </a:r>
          </a:p>
          <a:p>
            <a:r>
              <a:rPr lang="en-US" dirty="0"/>
              <a:t>Gallery Walk</a:t>
            </a:r>
          </a:p>
          <a:p>
            <a:r>
              <a:rPr lang="en-US" dirty="0"/>
              <a:t>Commit and Toss</a:t>
            </a:r>
          </a:p>
          <a:p>
            <a:r>
              <a:rPr lang="en-US" dirty="0"/>
              <a:t>30-Second Expert</a:t>
            </a:r>
          </a:p>
          <a:p>
            <a:r>
              <a:rPr lang="en-US" dirty="0"/>
              <a:t>Flipgrid</a:t>
            </a:r>
          </a:p>
          <a:p>
            <a:r>
              <a:rPr lang="en-US" dirty="0"/>
              <a:t>Elevator Speech</a:t>
            </a:r>
          </a:p>
          <a:p>
            <a:r>
              <a:rPr lang="en-US" dirty="0"/>
              <a:t>3-2-1/Exit Ticket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D2ACAA-8F07-4E96-B11A-ED010EEE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5173579" cy="857250"/>
          </a:xfrm>
        </p:spPr>
        <p:txBody>
          <a:bodyPr/>
          <a:lstStyle/>
          <a:p>
            <a:r>
              <a:rPr lang="en-US" dirty="0"/>
              <a:t>LEARN Strategy Reflection </a:t>
            </a:r>
          </a:p>
        </p:txBody>
      </p:sp>
      <p:pic>
        <p:nvPicPr>
          <p:cNvPr id="4" name="Google Shape;382;p64">
            <a:extLst>
              <a:ext uri="{FF2B5EF4-FFF2-40B4-BE49-F238E27FC236}">
                <a16:creationId xmlns:a16="http://schemas.microsoft.com/office/drawing/2014/main" id="{90C0246C-9206-405C-A80F-FF11468D112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44174" y="1351140"/>
            <a:ext cx="1897787" cy="167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83;p64">
            <a:extLst>
              <a:ext uri="{FF2B5EF4-FFF2-40B4-BE49-F238E27FC236}">
                <a16:creationId xmlns:a16="http://schemas.microsoft.com/office/drawing/2014/main" id="{B9005CC4-D78E-42E4-9F33-8859AA62B5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203" y="3213044"/>
            <a:ext cx="1678483" cy="1675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1A12BB-E178-4817-BDEE-DA3A11456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109" y="1449989"/>
            <a:ext cx="1188823" cy="112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E012D-EE83-40F7-A3A1-D24211F8F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227" y="2932799"/>
            <a:ext cx="189602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ACD72-9143-63BD-63C3-6881FA9F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7144932" cy="2546894"/>
          </a:xfrm>
        </p:spPr>
        <p:txBody>
          <a:bodyPr/>
          <a:lstStyle/>
          <a:p>
            <a:r>
              <a:rPr lang="en-US" dirty="0"/>
              <a:t>How was it used?</a:t>
            </a:r>
          </a:p>
          <a:p>
            <a:r>
              <a:rPr lang="en-US" dirty="0"/>
              <a:t>How will I use it?</a:t>
            </a:r>
          </a:p>
          <a:p>
            <a:r>
              <a:rPr lang="en-US" dirty="0"/>
              <a:t>Repeat the process with each strategy you tried.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CF3F4-2004-4632-262B-F4451DF0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Instructional Strategies Notes</a:t>
            </a:r>
          </a:p>
        </p:txBody>
      </p:sp>
    </p:spTree>
    <p:extLst>
      <p:ext uri="{BB962C8B-B14F-4D97-AF65-F5344CB8AC3E}">
        <p14:creationId xmlns:p14="http://schemas.microsoft.com/office/powerpoint/2010/main" val="7007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0DDB83-DB8B-48C9-B2DB-A9D493F5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8229600" cy="2266950"/>
          </a:xfrm>
        </p:spPr>
        <p:txBody>
          <a:bodyPr/>
          <a:lstStyle/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Char char="•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 Medium"/>
                <a:ea typeface="Roboto Medium"/>
                <a:sym typeface="Roboto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Learning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Roboto Medium"/>
              <a:ea typeface="Roboto Medium"/>
              <a:sym typeface="Roboto Medium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Roboto Medium"/>
              <a:buChar char="•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 Medium"/>
                <a:ea typeface="Roboto Medium"/>
                <a:sym typeface="Robot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Instructional Strategies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Roboto Medium"/>
              <a:ea typeface="Roboto Medium"/>
              <a:sym typeface="Roboto Medium"/>
            </a:endParaRPr>
          </a:p>
          <a:p>
            <a:pPr marL="457200" marR="0" lvl="0" indent="-4064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Roboto Medium"/>
              <a:buChar char="•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Roboto Medium"/>
                <a:ea typeface="Roboto Medium"/>
                <a:sym typeface="Roboto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5E Lessons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Roboto Medium"/>
              <a:ea typeface="Roboto Medium"/>
              <a:sym typeface="Roboto Medium"/>
            </a:endParaRP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EF6958-25E5-4D27-86A5-F47184BF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K20 LEARN Website</a:t>
            </a:r>
          </a:p>
        </p:txBody>
      </p:sp>
      <p:pic>
        <p:nvPicPr>
          <p:cNvPr id="6" name="Google Shape;390;p65">
            <a:extLst>
              <a:ext uri="{FF2B5EF4-FFF2-40B4-BE49-F238E27FC236}">
                <a16:creationId xmlns:a16="http://schemas.microsoft.com/office/drawing/2014/main" id="{F75015A7-0D77-420A-9A8A-7D34650AD35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6396" y="662238"/>
            <a:ext cx="2381250" cy="22669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391;p65">
            <a:extLst>
              <a:ext uri="{FF2B5EF4-FFF2-40B4-BE49-F238E27FC236}">
                <a16:creationId xmlns:a16="http://schemas.microsoft.com/office/drawing/2014/main" id="{5B357FF9-15C8-46F4-AC7E-40EAC57359B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9899" y="3032878"/>
            <a:ext cx="1803375" cy="1803375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619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A1362-E3E7-4609-9180-AF8DA89C0C80}"/>
              </a:ext>
            </a:extLst>
          </p:cNvPr>
          <p:cNvSpPr txBox="1"/>
          <p:nvPr/>
        </p:nvSpPr>
        <p:spPr>
          <a:xfrm>
            <a:off x="613612" y="579646"/>
            <a:ext cx="7104646" cy="317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Move, Flip, and Slide!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With Scaffolded Classroom Practices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05A88-8FF3-40C1-9A85-91A8E0D06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737317-21D4-4050-BB1C-12876D6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A0184-1E6F-4223-A72B-620B946D3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4" y="1381054"/>
            <a:ext cx="8157411" cy="1858134"/>
          </a:xfrm>
          <a:prstGeom prst="rect">
            <a:avLst/>
          </a:prstGeom>
        </p:spPr>
      </p:pic>
      <p:pic>
        <p:nvPicPr>
          <p:cNvPr id="7" name="Google Shape;402;p66" descr="Qr code&#10;&#10;Description automatically generated">
            <a:extLst>
              <a:ext uri="{FF2B5EF4-FFF2-40B4-BE49-F238E27FC236}">
                <a16:creationId xmlns:a16="http://schemas.microsoft.com/office/drawing/2014/main" id="{6C54AEE2-D325-4893-8B0D-82108A774E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824" y="3310890"/>
            <a:ext cx="752166" cy="74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03;p66" descr="Qr code&#10;&#10;Description automatically generated">
            <a:extLst>
              <a:ext uri="{FF2B5EF4-FFF2-40B4-BE49-F238E27FC236}">
                <a16:creationId xmlns:a16="http://schemas.microsoft.com/office/drawing/2014/main" id="{5FF2A996-4119-4757-A7E7-2C34096CBE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6275" y="3310890"/>
            <a:ext cx="752166" cy="74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04;p66" descr="Qr code&#10;&#10;Description automatically generated">
            <a:extLst>
              <a:ext uri="{FF2B5EF4-FFF2-40B4-BE49-F238E27FC236}">
                <a16:creationId xmlns:a16="http://schemas.microsoft.com/office/drawing/2014/main" id="{22897812-4D24-4B0C-96E9-82C519D56B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7184" y="3310890"/>
            <a:ext cx="752166" cy="74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05;p66" descr="Qr code&#10;&#10;Description automatically generated">
            <a:extLst>
              <a:ext uri="{FF2B5EF4-FFF2-40B4-BE49-F238E27FC236}">
                <a16:creationId xmlns:a16="http://schemas.microsoft.com/office/drawing/2014/main" id="{B3BFA30F-F018-469F-90A7-F3089873A5F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2393" y="3310890"/>
            <a:ext cx="752166" cy="74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06;p66" descr="Qr code&#10;&#10;Description automatically generated">
            <a:extLst>
              <a:ext uri="{FF2B5EF4-FFF2-40B4-BE49-F238E27FC236}">
                <a16:creationId xmlns:a16="http://schemas.microsoft.com/office/drawing/2014/main" id="{2B3017D9-7127-43C7-8C9A-C654BF0DDD0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92010" y="3310890"/>
            <a:ext cx="752166" cy="746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7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58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On your table, you will find a folded piece of cardstock. </a:t>
            </a:r>
          </a:p>
          <a:p>
            <a:pPr marL="558800" indent="-457200"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sz="2800" dirty="0"/>
              <a:t>Please put your name on one side and answer the following questions on the back: </a:t>
            </a:r>
          </a:p>
          <a:p>
            <a:pPr marL="10160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Where are you from?</a:t>
            </a:r>
          </a:p>
          <a:p>
            <a:pPr marL="1016000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How long have you been in professional education?</a:t>
            </a:r>
          </a:p>
          <a:p>
            <a:pPr marL="1016000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What has been the most challenging part of this year?</a:t>
            </a:r>
          </a:p>
          <a:p>
            <a:pPr marL="1016000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What has been a highlight for you this year?</a:t>
            </a:r>
          </a:p>
          <a:p>
            <a:pPr marL="1016000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Roboto Light"/>
                <a:cs typeface="Calibri" panose="020F0502020204030204" pitchFamily="34" charset="0"/>
                <a:sym typeface="Roboto Light"/>
              </a:rPr>
              <a:t>What is most important to you as an educator?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sz="3600" dirty="0"/>
              <a:t>Name Tents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2763" indent="-457200">
              <a:spcBef>
                <a:spcPts val="0"/>
              </a:spcBef>
            </a:pPr>
            <a:r>
              <a:rPr lang="en-US" dirty="0"/>
              <a:t>Jellyfish</a:t>
            </a:r>
          </a:p>
          <a:p>
            <a:pPr marL="512763" indent="-457200">
              <a:spcBef>
                <a:spcPts val="0"/>
              </a:spcBef>
            </a:pPr>
            <a:r>
              <a:rPr lang="en-US" dirty="0"/>
              <a:t>Turkey</a:t>
            </a:r>
          </a:p>
          <a:p>
            <a:pPr marL="512763" indent="-457200">
              <a:spcBef>
                <a:spcPts val="0"/>
              </a:spcBef>
            </a:pPr>
            <a:r>
              <a:rPr lang="en-US" dirty="0"/>
              <a:t>Dairy Farmer</a:t>
            </a:r>
          </a:p>
          <a:p>
            <a:pPr marL="512763" indent="-457200">
              <a:spcBef>
                <a:spcPts val="0"/>
              </a:spcBef>
            </a:pPr>
            <a:r>
              <a:rPr lang="en-US" dirty="0"/>
              <a:t>Happy Salmon</a:t>
            </a:r>
            <a:endParaRPr dirty="0"/>
          </a:p>
        </p:txBody>
      </p:sp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At the Door</a:t>
            </a:r>
            <a:endParaRPr dirty="0"/>
          </a:p>
        </p:txBody>
      </p:sp>
      <p:pic>
        <p:nvPicPr>
          <p:cNvPr id="4" name="Google Shape;284;p49">
            <a:extLst>
              <a:ext uri="{FF2B5EF4-FFF2-40B4-BE49-F238E27FC236}">
                <a16:creationId xmlns:a16="http://schemas.microsoft.com/office/drawing/2014/main" id="{5890723A-D5A6-45A3-A4BB-35E0F8244D5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11" y="2682718"/>
            <a:ext cx="2697950" cy="26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044CC9-720C-4FD2-8FBD-0CDD1830C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956" y="810947"/>
            <a:ext cx="2213040" cy="2213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9136E-F3FF-45E6-93EE-B1C17F233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426" y="423791"/>
            <a:ext cx="2989228" cy="298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947F2-BC36-4038-93D6-40E2EF2D5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459" y="2393966"/>
            <a:ext cx="2743438" cy="2749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241E7D-1B51-4898-837A-00A34756E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7474226" cy="3103622"/>
          </a:xfrm>
        </p:spPr>
        <p:txBody>
          <a:bodyPr/>
          <a:lstStyle/>
          <a:p>
            <a:r>
              <a:rPr lang="en-US" dirty="0"/>
              <a:t>On your Instructional Strategy Notes sheet, answer the following questions regarding the different types of handshakes:</a:t>
            </a:r>
          </a:p>
          <a:p>
            <a:r>
              <a:rPr lang="en-US" dirty="0"/>
              <a:t>How was it used?</a:t>
            </a:r>
          </a:p>
          <a:p>
            <a:r>
              <a:rPr lang="en-US" dirty="0"/>
              <a:t>How will I use it?</a:t>
            </a:r>
          </a:p>
          <a:p>
            <a:r>
              <a:rPr lang="en-US" dirty="0"/>
              <a:t>Repeat the process with each strategy you try.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6618C-EA52-4EB8-A8A0-BFDF2309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5394960" cy="857250"/>
          </a:xfrm>
        </p:spPr>
        <p:txBody>
          <a:bodyPr/>
          <a:lstStyle/>
          <a:p>
            <a:r>
              <a:rPr lang="en-US" sz="3600" dirty="0"/>
              <a:t>Instructional Strategy Notes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7394C-6C1B-47F3-97A9-D5AC18D17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dirty="0"/>
              <a:t>How do you use technology in the classroom?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dirty="0"/>
              <a:t>On a sticky note, write about the different ways your students use technology. 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Roboto Medium"/>
              <a:buChar char="•"/>
            </a:pPr>
            <a:r>
              <a:rPr lang="en-US" dirty="0"/>
              <a:t>Post them around the room.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A77D5-E9B3-4397-879D-84ED15E9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2743200" cy="857250"/>
          </a:xfrm>
        </p:spPr>
        <p:txBody>
          <a:bodyPr/>
          <a:lstStyle/>
          <a:p>
            <a:r>
              <a:rPr lang="en-US" sz="3200" dirty="0"/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9424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BF422-E544-452B-9CC9-D15E92058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4660287" cy="3127065"/>
          </a:xfrm>
        </p:spPr>
        <p:txBody>
          <a:bodyPr/>
          <a:lstStyle/>
          <a:p>
            <a:pPr marL="63500" indent="0">
              <a:buSzPct val="100000"/>
              <a:buNone/>
            </a:pPr>
            <a:r>
              <a:rPr lang="en-US" sz="2400" dirty="0"/>
              <a:t>Walk around the room and read </a:t>
            </a:r>
          </a:p>
          <a:p>
            <a:pPr marL="63500" indent="0">
              <a:buSzPct val="100000"/>
              <a:buNone/>
            </a:pPr>
            <a:r>
              <a:rPr lang="en-US" sz="2400" dirty="0"/>
              <a:t>about the different ways students </a:t>
            </a:r>
          </a:p>
          <a:p>
            <a:pPr marL="63500" indent="0">
              <a:buSzPct val="100000"/>
              <a:buNone/>
            </a:pPr>
            <a:r>
              <a:rPr lang="en-US" sz="2400" dirty="0"/>
              <a:t>use technology in the classroom.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27F75-A5A5-4C6E-8993-53C40AA5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Gallery Walk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D2400-D723-5870-D1B0-783961E4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5778326" y="977949"/>
            <a:ext cx="2279111" cy="323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B0D5A-8593-4F37-BA56-34CF52EB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948744"/>
            <a:ext cx="4663440" cy="2523326"/>
          </a:xfrm>
        </p:spPr>
        <p:txBody>
          <a:bodyPr>
            <a:noAutofit/>
          </a:bodyPr>
          <a:lstStyle/>
          <a:p>
            <a:r>
              <a:rPr lang="en-US" dirty="0"/>
              <a:t>On a sticky note, write your biggest TAKEAWAY from the posts you read during your Gallery Walk.</a:t>
            </a:r>
          </a:p>
          <a:p>
            <a:r>
              <a:rPr lang="en-US" dirty="0"/>
              <a:t>Crumple up your response and throw it on the floor.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264DB-93AD-447D-81F6-0BF71C30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75" y="133826"/>
            <a:ext cx="8229600" cy="857250"/>
          </a:xfrm>
        </p:spPr>
        <p:txBody>
          <a:bodyPr/>
          <a:lstStyle/>
          <a:p>
            <a:r>
              <a:rPr lang="en-US" sz="3800" dirty="0"/>
              <a:t>Commit and Toss Strategy</a:t>
            </a:r>
          </a:p>
        </p:txBody>
      </p:sp>
      <p:pic>
        <p:nvPicPr>
          <p:cNvPr id="1026" name="Picture 2" descr="David Wood Throw GIF - David Wood Throw Paper GIFs">
            <a:extLst>
              <a:ext uri="{FF2B5EF4-FFF2-40B4-BE49-F238E27FC236}">
                <a16:creationId xmlns:a16="http://schemas.microsoft.com/office/drawing/2014/main" id="{74A91BD6-4897-4079-B9CB-D1B09EB4C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12" y="3530268"/>
            <a:ext cx="1775347" cy="153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D6D3F-EB19-4E8A-0F8D-95C130672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">
            <a:off x="5769059" y="1218090"/>
            <a:ext cx="2335537" cy="32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530352" y="253914"/>
            <a:ext cx="380419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3800" dirty="0"/>
              <a:t>Essential Question</a:t>
            </a:r>
            <a:endParaRPr sz="3800" dirty="0"/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530352" y="1579015"/>
            <a:ext cx="7772400" cy="120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800" dirty="0"/>
              <a:t>What do you think makes social media so engaging to your students?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22137A-876D-4EC7-ACFF-D30FA1379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3D146B-16ED-4121-B2A0-9934BB2AE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234D53-EDFF-453B-AE69-3FD0D0B01C99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d06b737b-b789-4524-96b5-d3d460658ae2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66e68ee-ec3c-4f12-bd4f-fedbbec8de0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749</Words>
  <Application>Microsoft Office PowerPoint</Application>
  <PresentationFormat>On-screen Show (16:9)</PresentationFormat>
  <Paragraphs>94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Noto Sans Symbols</vt:lpstr>
      <vt:lpstr>Roboto</vt:lpstr>
      <vt:lpstr>Roboto Medium</vt:lpstr>
      <vt:lpstr>Wingdings</vt:lpstr>
      <vt:lpstr>LEARN theme</vt:lpstr>
      <vt:lpstr>LEARN theme</vt:lpstr>
      <vt:lpstr>PowerPoint Presentation</vt:lpstr>
      <vt:lpstr>PowerPoint Presentation</vt:lpstr>
      <vt:lpstr>Name Tents</vt:lpstr>
      <vt:lpstr>At the Door</vt:lpstr>
      <vt:lpstr>Instructional Strategy Notes </vt:lpstr>
      <vt:lpstr>Brainstorm</vt:lpstr>
      <vt:lpstr>Gallery Walk</vt:lpstr>
      <vt:lpstr>Commit and Toss Strategy</vt:lpstr>
      <vt:lpstr>Essential Question</vt:lpstr>
      <vt:lpstr>Session Objectives</vt:lpstr>
      <vt:lpstr>How-To  Flipgrid Video</vt:lpstr>
      <vt:lpstr>30-Second Expert Strategy</vt:lpstr>
      <vt:lpstr>Flipgrid Time</vt:lpstr>
      <vt:lpstr>Elevator Speech</vt:lpstr>
      <vt:lpstr>PowerPoint Presentation</vt:lpstr>
      <vt:lpstr>3-2-1 Strategy</vt:lpstr>
      <vt:lpstr>LEARN Strategy Reflection </vt:lpstr>
      <vt:lpstr>Revisit the Instructional Strategies Notes</vt:lpstr>
      <vt:lpstr>K20 LEARN Website</vt:lpstr>
      <vt:lpstr>Follow Us on Social Media!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7</cp:revision>
  <dcterms:created xsi:type="dcterms:W3CDTF">2020-10-14T20:24:40Z</dcterms:created>
  <dcterms:modified xsi:type="dcterms:W3CDTF">2022-05-06T19:13:48Z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