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4"/>
  </p:notesMasterIdLst>
  <p:sldIdLst>
    <p:sldId id="256" r:id="rId3"/>
    <p:sldId id="257" r:id="rId4"/>
    <p:sldId id="272" r:id="rId5"/>
    <p:sldId id="273" r:id="rId6"/>
    <p:sldId id="274" r:id="rId7"/>
    <p:sldId id="275" r:id="rId8"/>
    <p:sldId id="276" r:id="rId9"/>
    <p:sldId id="277" r:id="rId10"/>
    <p:sldId id="263" r:id="rId11"/>
    <p:sldId id="278" r:id="rId12"/>
    <p:sldId id="281" r:id="rId13"/>
    <p:sldId id="260" r:id="rId14"/>
    <p:sldId id="282" r:id="rId15"/>
    <p:sldId id="283" r:id="rId16"/>
    <p:sldId id="284" r:id="rId17"/>
    <p:sldId id="279" r:id="rId18"/>
    <p:sldId id="286" r:id="rId19"/>
    <p:sldId id="285" r:id="rId20"/>
    <p:sldId id="288" r:id="rId21"/>
    <p:sldId id="289" r:id="rId22"/>
    <p:sldId id="268" r:id="rId23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86"/>
  </p:normalViewPr>
  <p:slideViewPr>
    <p:cSldViewPr snapToGrid="0">
      <p:cViewPr varScale="1">
        <p:scale>
          <a:sx n="197" d="100"/>
          <a:sy n="197" d="100"/>
        </p:scale>
        <p:origin x="7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Gallery Walk / Carousel. Strategies. </a:t>
            </a:r>
            <a:r>
              <a:rPr lang="en-US" dirty="0">
                <a:hlinkClick r:id="rId3" tooltip="https://learn.k20center.ou.edu/strategy/118"/>
              </a:rPr>
              <a:t>https://learn.k20center.ou.edu/strategy/118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92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K20 Center. (n.d.). Commit and Toss. Strategies. https://learn.k20center.ou.edu/strategy/119</a:t>
            </a:r>
          </a:p>
          <a:p>
            <a:r>
              <a:rPr lang="en-US" dirty="0"/>
              <a:t>https://tenor.com/view/david-wood-throw-paper-gif-18838376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86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Times"/>
              </a:rPr>
              <a:t>https://www.youtube.com/watch?v=52Dhed2QwAo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7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30-Second Expert.  Strategies. https://learn.k20center.ou.edu/strategy/1048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822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https://learn.k20center.ou.edu/tech-tool/612</a:t>
            </a:r>
          </a:p>
        </p:txBody>
      </p:sp>
    </p:spTree>
    <p:extLst>
      <p:ext uri="{BB962C8B-B14F-4D97-AF65-F5344CB8AC3E}">
        <p14:creationId xmlns:p14="http://schemas.microsoft.com/office/powerpoint/2010/main" val="1571471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Elevator Speech. Strategies. https://learn.k20center.ou.edu/strategy/57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56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3-2-1. Strategies. https://learn.k20center.ou.edu/strategy/117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30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Gallery Walk / Carousel. Strategies. </a:t>
            </a:r>
            <a:r>
              <a:rPr lang="en-US" dirty="0">
                <a:hlinkClick r:id="rId3" tooltip="https://learn.k20center.ou.edu/strategy/118"/>
              </a:rPr>
              <a:t>https://learn.k20center.ou.edu/strategy/118</a:t>
            </a:r>
            <a:endParaRPr lang="en-US" dirty="0"/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Commit and Toss. Strategies. https://learn.k20center.ou.edu/strategy/119</a:t>
            </a:r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30-Second Expert.  Strategies. https://learn.k20center.ou.edu/strategy/1048</a:t>
            </a:r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Elevator Speech. Strategies. https://learn.k20center.ou.edu/strategy/57</a:t>
            </a:r>
          </a:p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K20 Center. (n.d.). 3-2-1. Strategies. https://learn.k20center.ou.edu/strategy/117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1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52Dhed2QwAo?feature=oembed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www.youtube.com/watch?v=52Dhed2QwA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anva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hyperlink" Target="https://tinyurl.com/325csar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earch?type=strategies" TargetMode="External"/><Relationship Id="rId2" Type="http://schemas.openxmlformats.org/officeDocument/2006/relationships/hyperlink" Target="https://k20center.ou.edu/virtual-learnin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learn.k20center.ou.edu/search?type=lesso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53317-3FDD-84B4-3F7A-270CE201E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C6AD257E-C693-5D38-3626-35DCC07C22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62963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CE7B8-2F51-BAFF-4DF7-AF887EB697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410863"/>
            <a:ext cx="7885112" cy="1397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Understand how video technology can be used for communication inside and outside the classroom.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Engage with instructional strategies you can use in your classroom.</a:t>
            </a:r>
          </a:p>
        </p:txBody>
      </p:sp>
    </p:spTree>
    <p:extLst>
      <p:ext uri="{BB962C8B-B14F-4D97-AF65-F5344CB8AC3E}">
        <p14:creationId xmlns:p14="http://schemas.microsoft.com/office/powerpoint/2010/main" val="3706281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0D9A4-5A6B-842D-CD6E-62CCB48AE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ABA3D-633E-3C4F-93D4-6FA1231E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4329113"/>
            <a:ext cx="7635875" cy="573087"/>
          </a:xfrm>
        </p:spPr>
        <p:txBody>
          <a:bodyPr rtlCol="0">
            <a:normAutofit fontScale="90000"/>
          </a:bodyPr>
          <a:lstStyle/>
          <a:p>
            <a:pPr fontAlgn="auto">
              <a:defRPr/>
            </a:pPr>
            <a:r>
              <a:rPr lang="en-US" dirty="0">
                <a:hlinkClick r:id="rId4"/>
              </a:rPr>
              <a:t>Record Yourself Canva Design Skills for Students</a:t>
            </a:r>
            <a:endParaRPr lang="en-US" dirty="0"/>
          </a:p>
        </p:txBody>
      </p:sp>
      <p:pic>
        <p:nvPicPr>
          <p:cNvPr id="3" name="Online Media 2" title="Record Yourself  | Canva Design Skills for Students | Canva for Education">
            <a:hlinkClick r:id="" action="ppaction://media"/>
            <a:extLst>
              <a:ext uri="{FF2B5EF4-FFF2-40B4-BE49-F238E27FC236}">
                <a16:creationId xmlns:a16="http://schemas.microsoft.com/office/drawing/2014/main" id="{9E30A544-4BC7-0DB0-92AA-5A6F1FCA4FB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91882" y="435796"/>
            <a:ext cx="6960236" cy="393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30-Second Expert Strategy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sz="2400" dirty="0"/>
              <a:t>What did you learn from the Canva video?</a:t>
            </a:r>
          </a:p>
          <a:p>
            <a:r>
              <a:rPr lang="en-US" altLang="en-US" sz="2400" dirty="0"/>
              <a:t>Find a partner. </a:t>
            </a:r>
          </a:p>
          <a:p>
            <a:r>
              <a:rPr lang="en-US" altLang="en-US" sz="2400" dirty="0"/>
              <a:t>The first person will take 30 seconds to share everything they learned from the video.</a:t>
            </a:r>
          </a:p>
          <a:p>
            <a:r>
              <a:rPr lang="en-US" altLang="en-US" sz="2400" dirty="0"/>
              <a:t>Switch places.</a:t>
            </a:r>
          </a:p>
          <a:p>
            <a:r>
              <a:rPr lang="en-US" altLang="en-US" sz="2400" dirty="0"/>
              <a:t>The second person will repeat back what they heard and then add anything else they learned from the video.</a:t>
            </a:r>
          </a:p>
          <a:p>
            <a:r>
              <a:rPr lang="en-US" altLang="en-US" sz="2400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A6E3E1-F86D-2DEA-BBE3-35F20EBFF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65" y="397841"/>
            <a:ext cx="2391484" cy="174114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DE1BA-1EEB-B157-01A4-310569231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E43E5-6F80-F745-C1EE-058FE41B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Canva Time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F2FD425-F681-DD22-DB0E-83771117236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400" dirty="0"/>
              <a:t>Go to </a:t>
            </a:r>
            <a:r>
              <a:rPr lang="en-US" altLang="en-US" sz="2400" dirty="0">
                <a:hlinkClick r:id="rId3"/>
              </a:rPr>
              <a:t>Canva.com</a:t>
            </a:r>
            <a:r>
              <a:rPr lang="en-US" altLang="en-US" sz="2400" dirty="0"/>
              <a:t> and login or sign up for a free account.</a:t>
            </a:r>
          </a:p>
          <a:p>
            <a:r>
              <a:rPr lang="en-US" altLang="en-US" sz="2400" dirty="0"/>
              <a:t>Follow this link to the “All About Me” template:</a:t>
            </a:r>
          </a:p>
          <a:p>
            <a:pPr lvl="1"/>
            <a:r>
              <a:rPr lang="en-US" altLang="en-US" sz="2400" dirty="0">
                <a:hlinkClick r:id="rId4"/>
              </a:rPr>
              <a:t>https://tinyurl.com/325csar4</a:t>
            </a:r>
            <a:endParaRPr lang="en-US" altLang="en-US" sz="2400" dirty="0"/>
          </a:p>
          <a:p>
            <a:r>
              <a:rPr lang="en-US" altLang="en-US" sz="2400" dirty="0"/>
              <a:t>Create your “All About Me” page using the information from your Name Tent.</a:t>
            </a:r>
          </a:p>
          <a:p>
            <a:r>
              <a:rPr lang="en-US" altLang="en-US" sz="2400" dirty="0"/>
              <a:t>Add text, pictures, symbols and any other features you like to personalize your page.</a:t>
            </a:r>
          </a:p>
        </p:txBody>
      </p:sp>
      <p:pic>
        <p:nvPicPr>
          <p:cNvPr id="3" name="Picture 2" descr="A blue and yellow paint brush stroke&#10;&#10;Description automatically generated">
            <a:extLst>
              <a:ext uri="{FF2B5EF4-FFF2-40B4-BE49-F238E27FC236}">
                <a16:creationId xmlns:a16="http://schemas.microsoft.com/office/drawing/2014/main" id="{699B6694-F76C-292C-9ED7-E55CBF827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1149" y="0"/>
            <a:ext cx="1836878" cy="183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90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773AD-932B-9505-3DC2-F58A14DC1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1B6C-80BD-B927-7797-4F7FF8B4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Record Your Video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09F02A8-7DCE-E480-8960-869645DC028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21208" indent="-457200">
              <a:buFont typeface="+mj-lt"/>
              <a:buAutoNum type="arabicPeriod"/>
            </a:pPr>
            <a:r>
              <a:rPr lang="en-US" altLang="en-US" sz="2000" dirty="0"/>
              <a:t>On the left side of your screen, select “Uploads”.</a:t>
            </a:r>
          </a:p>
          <a:p>
            <a:pPr marL="521208" indent="-457200">
              <a:buFont typeface="+mj-lt"/>
              <a:buAutoNum type="arabicPeriod"/>
            </a:pPr>
            <a:r>
              <a:rPr lang="en-US" altLang="en-US" sz="2000" dirty="0"/>
              <a:t>At the top of the menu, select “Record Yourself”.</a:t>
            </a:r>
          </a:p>
          <a:p>
            <a:pPr marL="521208" indent="-457200">
              <a:buFont typeface="+mj-lt"/>
              <a:buAutoNum type="arabicPeriod"/>
            </a:pPr>
            <a:r>
              <a:rPr lang="en-US" altLang="en-US" sz="2000" dirty="0"/>
              <a:t>A menu should appear in the top left corner of your screen. Select “Camera” and make sure your visual and audio selections are correct. </a:t>
            </a:r>
          </a:p>
          <a:p>
            <a:pPr marL="521208" indent="-457200">
              <a:buFont typeface="+mj-lt"/>
              <a:buAutoNum type="arabicPeriod"/>
            </a:pPr>
            <a:r>
              <a:rPr lang="en-US" altLang="en-US" sz="2000" dirty="0"/>
              <a:t>Select “Record” at the bottom of your screen when you are ready to record your video. Your video should be 60 seconds or less.</a:t>
            </a:r>
          </a:p>
          <a:p>
            <a:pPr marL="521208" indent="-457200">
              <a:buFont typeface="+mj-lt"/>
              <a:buAutoNum type="arabicPeriod"/>
            </a:pPr>
            <a:r>
              <a:rPr lang="en-US" altLang="en-US" sz="2000" dirty="0"/>
              <a:t>You may playback your video or rerecord until you are satisfied with your product.</a:t>
            </a:r>
          </a:p>
          <a:p>
            <a:pPr marL="521208" indent="-457200">
              <a:buFont typeface="+mj-lt"/>
              <a:buAutoNum type="arabicPeriod"/>
            </a:pPr>
            <a:r>
              <a:rPr lang="en-US" altLang="en-US" sz="2000" dirty="0"/>
              <a:t>Move your video to the best spot on your page when you are done.</a:t>
            </a:r>
          </a:p>
        </p:txBody>
      </p:sp>
    </p:spTree>
    <p:extLst>
      <p:ext uri="{BB962C8B-B14F-4D97-AF65-F5344CB8AC3E}">
        <p14:creationId xmlns:p14="http://schemas.microsoft.com/office/powerpoint/2010/main" val="275892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0DAD3-C35E-35A7-1CD5-53892E76C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DD3AC-613A-BC1B-31BB-77FB0FC4B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Elevator Speech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B9AA4FFA-5E4F-6BB3-B37F-A6ED9603165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🎯 </a:t>
            </a:r>
            <a:r>
              <a:rPr lang="en-US" dirty="0">
                <a:solidFill>
                  <a:srgbClr val="222222"/>
                </a:solidFill>
              </a:rPr>
              <a:t>You have 90 seconds to share your Name Tent with your colleagues.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61DD18-8030-AC53-A12F-CDDCD4EC6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2" y="771525"/>
            <a:ext cx="2220980" cy="214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23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DE88C-949C-4430-4A9F-6A447BA08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B44B7A-4767-DBFA-23D2-91B14D391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" y="312375"/>
            <a:ext cx="7675489" cy="4590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EBE9BB-59EB-2B64-47D9-9179B596BAFC}"/>
              </a:ext>
            </a:extLst>
          </p:cNvPr>
          <p:cNvSpPr txBox="1"/>
          <p:nvPr/>
        </p:nvSpPr>
        <p:spPr>
          <a:xfrm>
            <a:off x="1133900" y="444237"/>
            <a:ext cx="3416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Your Video</a:t>
            </a:r>
          </a:p>
        </p:txBody>
      </p:sp>
    </p:spTree>
    <p:extLst>
      <p:ext uri="{BB962C8B-B14F-4D97-AF65-F5344CB8AC3E}">
        <p14:creationId xmlns:p14="http://schemas.microsoft.com/office/powerpoint/2010/main" val="2452214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01482-9B9D-4760-5FBC-D33D1020D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7C3A-73F6-11B6-5759-E6441F4DD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3-2-1 Strategy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8A5E1176-3210-7DE4-89EE-AAB7089BD72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50" y="1370013"/>
            <a:ext cx="5045154" cy="3262312"/>
          </a:xfrm>
        </p:spPr>
        <p:txBody>
          <a:bodyPr/>
          <a:lstStyle/>
          <a:p>
            <a:r>
              <a:rPr lang="en-US" altLang="en-US" dirty="0"/>
              <a:t>What are three things you learned from the activity today?</a:t>
            </a:r>
          </a:p>
          <a:p>
            <a:r>
              <a:rPr lang="en-US" altLang="en-US" dirty="0"/>
              <a:t>What are two things you learned about yourself?</a:t>
            </a:r>
          </a:p>
          <a:p>
            <a:r>
              <a:rPr lang="en-US" altLang="en-US" dirty="0"/>
              <a:t>What is one question you have about what you learned today?</a:t>
            </a:r>
          </a:p>
        </p:txBody>
      </p:sp>
      <p:pic>
        <p:nvPicPr>
          <p:cNvPr id="27651" name="Picture 8" descr="A diagram of a question mark and stars&#10;&#10;AI-generated content may be incorrect.">
            <a:extLst>
              <a:ext uri="{FF2B5EF4-FFF2-40B4-BE49-F238E27FC236}">
                <a16:creationId xmlns:a16="http://schemas.microsoft.com/office/drawing/2014/main" id="{51DDD740-BD74-B11C-FCBE-11DA60940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04" y="1292388"/>
            <a:ext cx="2649538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766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75AAC-BD2E-6DD0-0F58-6AF54AD1B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382;p64">
            <a:extLst>
              <a:ext uri="{FF2B5EF4-FFF2-40B4-BE49-F238E27FC236}">
                <a16:creationId xmlns:a16="http://schemas.microsoft.com/office/drawing/2014/main" id="{DF8FC9B0-DF2D-192F-B0BE-E6177DEBF02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6762" y="1325908"/>
            <a:ext cx="1897787" cy="16752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1715CB-0746-8455-1A79-654FA333C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LEARN Strategy Reflection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2730F38-59CE-A75B-011D-05F5D311C35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200" dirty="0"/>
              <a:t>Handshakes</a:t>
            </a:r>
          </a:p>
          <a:p>
            <a:r>
              <a:rPr lang="en-US" altLang="en-US" sz="2200" dirty="0"/>
              <a:t>Name Tents</a:t>
            </a:r>
          </a:p>
          <a:p>
            <a:r>
              <a:rPr lang="en-US" altLang="en-US" sz="2200" dirty="0"/>
              <a:t>Gallery Walk</a:t>
            </a:r>
          </a:p>
          <a:p>
            <a:r>
              <a:rPr lang="en-US" altLang="en-US" sz="2200" dirty="0"/>
              <a:t>Commit and Toss</a:t>
            </a:r>
          </a:p>
          <a:p>
            <a:r>
              <a:rPr lang="en-US" altLang="en-US" sz="2200" dirty="0"/>
              <a:t>30-Second Expert</a:t>
            </a:r>
          </a:p>
          <a:p>
            <a:r>
              <a:rPr lang="en-US" altLang="en-US" sz="2200" dirty="0"/>
              <a:t>Flipgrid</a:t>
            </a:r>
          </a:p>
          <a:p>
            <a:r>
              <a:rPr lang="en-US" altLang="en-US" sz="2200" dirty="0"/>
              <a:t>Elevator Speech</a:t>
            </a:r>
          </a:p>
          <a:p>
            <a:r>
              <a:rPr lang="en-US" altLang="en-US" sz="2200" dirty="0"/>
              <a:t>3-2-1/Exit Ticket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647C93-7B2D-8FF3-8F1F-1394FA8146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376" y="1408427"/>
            <a:ext cx="1471562" cy="1388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24B0A1-62C8-2B9D-1C93-F711194BB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9986" y="1176119"/>
            <a:ext cx="1932953" cy="1373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465DD-0228-897A-46D2-306ADDEDA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352" y="2739767"/>
            <a:ext cx="1412553" cy="169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161ED5-3CCC-F20D-7BA0-88C3860013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360" y="2913551"/>
            <a:ext cx="2368749" cy="119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43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D0411-3518-9345-1F89-B1427972D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27A1F-64AF-1912-A49A-8A0495232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Revisit the Instructional Strategies Notes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B9977E5-B92C-9185-FF36-7E88F64C546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How was it used?</a:t>
            </a:r>
          </a:p>
          <a:p>
            <a:r>
              <a:rPr lang="en-US" altLang="en-US" dirty="0"/>
              <a:t>How will I use it?</a:t>
            </a:r>
          </a:p>
          <a:p>
            <a:r>
              <a:rPr lang="en-US" altLang="en-US" dirty="0"/>
              <a:t>Repeat the process with each strategy you tried.</a:t>
            </a:r>
          </a:p>
        </p:txBody>
      </p:sp>
    </p:spTree>
    <p:extLst>
      <p:ext uri="{BB962C8B-B14F-4D97-AF65-F5344CB8AC3E}">
        <p14:creationId xmlns:p14="http://schemas.microsoft.com/office/powerpoint/2010/main" val="224412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859288"/>
            <a:ext cx="7886700" cy="2139950"/>
          </a:xfrm>
        </p:spPr>
        <p:txBody>
          <a:bodyPr>
            <a:noAutofit/>
          </a:bodyPr>
          <a:lstStyle/>
          <a:p>
            <a:r>
              <a:rPr lang="en-US" altLang="en-US" dirty="0"/>
              <a:t>Connecting Classmates:</a:t>
            </a:r>
            <a:br>
              <a:rPr lang="en-US" altLang="en-US" dirty="0"/>
            </a:br>
            <a:r>
              <a:rPr lang="en-US" altLang="en-US" dirty="0"/>
              <a:t>Engage With Scaffolded </a:t>
            </a:r>
            <a:br>
              <a:rPr lang="en-US" altLang="en-US" dirty="0"/>
            </a:br>
            <a:r>
              <a:rPr lang="en-US" altLang="en-US" dirty="0"/>
              <a:t>Classroom Practices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5B46B-F4D2-8855-6107-093CB2064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3A54E-4254-57D1-D700-4A8FE1F0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K20 LEARN Website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319C215-5364-A7F8-E446-44AD2CCD3C2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28650" y="1370013"/>
            <a:ext cx="7704345" cy="1373187"/>
          </a:xfrm>
        </p:spPr>
        <p:txBody>
          <a:bodyPr/>
          <a:lstStyle/>
          <a:p>
            <a:r>
              <a:rPr lang="en-US" altLang="en-US" dirty="0">
                <a:hlinkClick r:id="rId2"/>
              </a:rPr>
              <a:t>Virtual Learning</a:t>
            </a:r>
            <a:endParaRPr lang="en-US" altLang="en-US" dirty="0"/>
          </a:p>
          <a:p>
            <a:r>
              <a:rPr lang="en-US" altLang="en-US" dirty="0">
                <a:hlinkClick r:id="rId3"/>
              </a:rPr>
              <a:t>Instructional Strategies</a:t>
            </a:r>
            <a:endParaRPr lang="en-US" altLang="en-US" dirty="0"/>
          </a:p>
          <a:p>
            <a:r>
              <a:rPr lang="en-US" altLang="en-US" dirty="0">
                <a:hlinkClick r:id="rId4"/>
              </a:rPr>
              <a:t>5E Lessons</a:t>
            </a:r>
            <a:endParaRPr lang="en-US" altLang="en-US" dirty="0"/>
          </a:p>
        </p:txBody>
      </p:sp>
      <p:pic>
        <p:nvPicPr>
          <p:cNvPr id="3" name="Google Shape;390;p65">
            <a:extLst>
              <a:ext uri="{FF2B5EF4-FFF2-40B4-BE49-F238E27FC236}">
                <a16:creationId xmlns:a16="http://schemas.microsoft.com/office/drawing/2014/main" id="{01860D7E-9B85-D9E9-03DE-E057A74CA29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284569"/>
            <a:ext cx="1761633" cy="16770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" name="Google Shape;391;p65">
            <a:extLst>
              <a:ext uri="{FF2B5EF4-FFF2-40B4-BE49-F238E27FC236}">
                <a16:creationId xmlns:a16="http://schemas.microsoft.com/office/drawing/2014/main" id="{F2ACA18C-EA13-7214-12E1-9FE7ABAF010F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57055" y="1268413"/>
            <a:ext cx="1689097" cy="1689097"/>
          </a:xfrm>
          <a:prstGeom prst="rect">
            <a:avLst/>
          </a:pr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521497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3BAE-1DF4-B7E6-7446-204B8152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Follow Us on Social Media!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00693-5AB6-F33B-472F-1E864B93E65F}"/>
              </a:ext>
            </a:extLst>
          </p:cNvPr>
          <p:cNvSpPr txBox="1">
            <a:spLocks/>
          </p:cNvSpPr>
          <p:nvPr/>
        </p:nvSpPr>
        <p:spPr>
          <a:xfrm>
            <a:off x="457200" y="1309352"/>
            <a:ext cx="8229600" cy="3434098"/>
          </a:xfrm>
          <a:prstGeom prst="rect">
            <a:avLst/>
          </a:prstGeom>
        </p:spPr>
        <p:txBody>
          <a:bodyPr/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F4C4F-F1B6-2123-BF48-268386CB6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4" y="1381054"/>
            <a:ext cx="8157411" cy="1858134"/>
          </a:xfrm>
          <a:prstGeom prst="rect">
            <a:avLst/>
          </a:prstGeom>
        </p:spPr>
      </p:pic>
      <p:pic>
        <p:nvPicPr>
          <p:cNvPr id="6" name="Google Shape;402;p66" descr="Qr code&#10;&#10;Description automatically generated">
            <a:extLst>
              <a:ext uri="{FF2B5EF4-FFF2-40B4-BE49-F238E27FC236}">
                <a16:creationId xmlns:a16="http://schemas.microsoft.com/office/drawing/2014/main" id="{58B60151-3566-0E8B-69F9-B4FB71E9BB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5059" y="3310889"/>
            <a:ext cx="941900" cy="93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03;p66" descr="Qr code&#10;&#10;Description automatically generated">
            <a:extLst>
              <a:ext uri="{FF2B5EF4-FFF2-40B4-BE49-F238E27FC236}">
                <a16:creationId xmlns:a16="http://schemas.microsoft.com/office/drawing/2014/main" id="{738E5E5D-D307-B6E9-9E5D-875AE2B2C5C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2083" y="3310889"/>
            <a:ext cx="941900" cy="93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04;p66" descr="Qr code&#10;&#10;Description automatically generated">
            <a:extLst>
              <a:ext uri="{FF2B5EF4-FFF2-40B4-BE49-F238E27FC236}">
                <a16:creationId xmlns:a16="http://schemas.microsoft.com/office/drawing/2014/main" id="{40C279B1-BAF1-084F-3C38-B8931A1540D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27368" y="3310889"/>
            <a:ext cx="941900" cy="93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05;p66" descr="Qr code&#10;&#10;Description automatically generated">
            <a:extLst>
              <a:ext uri="{FF2B5EF4-FFF2-40B4-BE49-F238E27FC236}">
                <a16:creationId xmlns:a16="http://schemas.microsoft.com/office/drawing/2014/main" id="{E75D5A1A-E2BB-BB7A-2D17-27A66D0D1EE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90818" y="3310889"/>
            <a:ext cx="941900" cy="93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06;p66" descr="Qr code&#10;&#10;Description automatically generated">
            <a:extLst>
              <a:ext uri="{FF2B5EF4-FFF2-40B4-BE49-F238E27FC236}">
                <a16:creationId xmlns:a16="http://schemas.microsoft.com/office/drawing/2014/main" id="{A37054CF-2C7B-E7F5-7985-6279B9A3F6F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18268" y="3310889"/>
            <a:ext cx="941900" cy="934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190B0B-64BC-1702-483E-E21E5B24D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712BC-AAEA-0833-4C42-85D3177C2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Name Tents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54E45CD-D1D9-44E8-B27A-A033C625C83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sz="2400" dirty="0"/>
              <a:t>On your table, you will find a folded piece of cardstock.</a:t>
            </a:r>
          </a:p>
          <a:p>
            <a:r>
              <a:rPr lang="en-US" altLang="en-US" sz="2400" dirty="0"/>
              <a:t>Please put your name on one side and answer the following questions on the back:</a:t>
            </a:r>
          </a:p>
          <a:p>
            <a:pPr lvl="1"/>
            <a:r>
              <a:rPr lang="en-US" altLang="en-US" sz="2200" dirty="0"/>
              <a:t>Where are you from?</a:t>
            </a:r>
          </a:p>
          <a:p>
            <a:pPr lvl="1"/>
            <a:r>
              <a:rPr lang="en-US" altLang="en-US" sz="2200" dirty="0"/>
              <a:t>How long have you been in professional education?</a:t>
            </a:r>
          </a:p>
          <a:p>
            <a:pPr lvl="1"/>
            <a:r>
              <a:rPr lang="en-US" altLang="en-US" sz="2200" dirty="0"/>
              <a:t>What has been the most challenging part of this year?</a:t>
            </a:r>
          </a:p>
          <a:p>
            <a:pPr lvl="1"/>
            <a:r>
              <a:rPr lang="en-US" altLang="en-US" sz="2200" dirty="0"/>
              <a:t>What has been a highlight for you this year?</a:t>
            </a:r>
          </a:p>
          <a:p>
            <a:pPr lvl="1"/>
            <a:r>
              <a:rPr lang="en-US" altLang="en-US" sz="2200" dirty="0"/>
              <a:t>What is most important to you as an educator?</a:t>
            </a:r>
          </a:p>
        </p:txBody>
      </p:sp>
    </p:spTree>
    <p:extLst>
      <p:ext uri="{BB962C8B-B14F-4D97-AF65-F5344CB8AC3E}">
        <p14:creationId xmlns:p14="http://schemas.microsoft.com/office/powerpoint/2010/main" val="61624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B9A32-2DA4-2E95-C4E8-11FCC2675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0370-A1C8-C77A-15DD-C994FF6C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At the Door 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0CAFAEB3-E621-896A-46F7-E17E9596DBA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Jellyfish</a:t>
            </a:r>
          </a:p>
          <a:p>
            <a:r>
              <a:rPr lang="en-US" altLang="en-US" dirty="0"/>
              <a:t>Turkey</a:t>
            </a:r>
          </a:p>
          <a:p>
            <a:r>
              <a:rPr lang="en-US" altLang="en-US" dirty="0"/>
              <a:t>Dairy Farmer</a:t>
            </a:r>
          </a:p>
          <a:p>
            <a:r>
              <a:rPr lang="en-US" altLang="en-US" dirty="0"/>
              <a:t>Happy Salmon</a:t>
            </a:r>
          </a:p>
        </p:txBody>
      </p:sp>
      <p:pic>
        <p:nvPicPr>
          <p:cNvPr id="3" name="Google Shape;284;p49">
            <a:extLst>
              <a:ext uri="{FF2B5EF4-FFF2-40B4-BE49-F238E27FC236}">
                <a16:creationId xmlns:a16="http://schemas.microsoft.com/office/drawing/2014/main" id="{853801E1-F9E1-98ED-57D8-394F8FB9047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28172" y="2025756"/>
            <a:ext cx="2697950" cy="26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3D52E4-D753-3E86-9232-5F472C405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9610" y="170760"/>
            <a:ext cx="2591803" cy="25918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473C20-4C33-834A-9296-77616E800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267" y="-326150"/>
            <a:ext cx="3324733" cy="33187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BE0A74-97B3-96F1-D6A4-5BBFB0705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851" y="1881474"/>
            <a:ext cx="274343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798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E0131-D78F-6F3D-3B4A-76EF7294B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316CC-D891-9482-B567-3DA270DD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Instructional Strategy Notes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930BCE1-825B-D275-BB4B-901F6EB1F49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On your Instructional Strategy Notes sheet, answer the following questions regarding the different types of handshakes:</a:t>
            </a:r>
          </a:p>
          <a:p>
            <a:r>
              <a:rPr lang="en-US" altLang="en-US" dirty="0"/>
              <a:t>How was it used? How will I use it?</a:t>
            </a:r>
          </a:p>
          <a:p>
            <a:r>
              <a:rPr lang="en-US" altLang="en-US" dirty="0"/>
              <a:t>Repeat the process with each strategy you try.</a:t>
            </a:r>
          </a:p>
        </p:txBody>
      </p:sp>
    </p:spTree>
    <p:extLst>
      <p:ext uri="{BB962C8B-B14F-4D97-AF65-F5344CB8AC3E}">
        <p14:creationId xmlns:p14="http://schemas.microsoft.com/office/powerpoint/2010/main" val="355992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744EDA-B4BB-3B7F-1208-8272E948A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51A6-AD23-5D53-9EC3-453269C19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Brainstorm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4F02C87A-CE43-A8C5-8BBB-F02E77A88BF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How do you use technology in the classroom?</a:t>
            </a:r>
          </a:p>
          <a:p>
            <a:r>
              <a:rPr lang="en-US" altLang="en-US" dirty="0"/>
              <a:t>On a sticky note, write about the different ways your students use technology.</a:t>
            </a:r>
          </a:p>
          <a:p>
            <a:r>
              <a:rPr lang="en-US" altLang="en-US" dirty="0"/>
              <a:t>Post them around the room. </a:t>
            </a:r>
          </a:p>
        </p:txBody>
      </p:sp>
    </p:spTree>
    <p:extLst>
      <p:ext uri="{BB962C8B-B14F-4D97-AF65-F5344CB8AC3E}">
        <p14:creationId xmlns:p14="http://schemas.microsoft.com/office/powerpoint/2010/main" val="4105584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5C98C-73CD-A59E-94CB-2CDE2A0FB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2877-2FDE-7421-4266-1634D6E40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Gallery Walk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ADB06746-5E9B-6F22-20AE-B0C7B97B522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Walk around the room and read about the different ways students use technology in the classroom.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B45259-2A23-15BD-B454-9A3C42410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621" y="1370013"/>
            <a:ext cx="3571437" cy="180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0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C4DD7-61B7-BD96-9EA5-B022EDDAC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9801F-B89F-388B-4ADC-6D7F25E6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Commit and Toss Strategy</a:t>
            </a: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376A2DB9-66EE-C3B3-1D03-AAB22A219F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28649" y="1370013"/>
            <a:ext cx="4250305" cy="3262312"/>
          </a:xfrm>
        </p:spPr>
        <p:txBody>
          <a:bodyPr/>
          <a:lstStyle/>
          <a:p>
            <a:r>
              <a:rPr lang="en-US" altLang="en-US" dirty="0"/>
              <a:t>On a sticky note, write your biggest TAKEAWAY from the posts you read during your Gallery Walk.</a:t>
            </a:r>
          </a:p>
          <a:p>
            <a:r>
              <a:rPr lang="en-US" altLang="en-US" dirty="0"/>
              <a:t>Crumple up your response and throw it on the floor. </a:t>
            </a:r>
          </a:p>
        </p:txBody>
      </p:sp>
      <p:pic>
        <p:nvPicPr>
          <p:cNvPr id="3" name="Picture 2" descr="David Wood Throw GIF - David Wood Throw Paper GIFs">
            <a:extLst>
              <a:ext uri="{FF2B5EF4-FFF2-40B4-BE49-F238E27FC236}">
                <a16:creationId xmlns:a16="http://schemas.microsoft.com/office/drawing/2014/main" id="{E88A86A9-88DD-D4FB-61DC-E36CCF542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39" y="1935425"/>
            <a:ext cx="2096882" cy="18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26B170-E27C-9523-84E6-563378335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954" y="1392978"/>
            <a:ext cx="1965158" cy="2357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4035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62963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410863"/>
            <a:ext cx="7885112" cy="1397000"/>
          </a:xfrm>
        </p:spPr>
        <p:txBody>
          <a:bodyPr rtlCol="0">
            <a:no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altLang="en-US" dirty="0"/>
              <a:t>What do you think makes social media so engaging to your students?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39</TotalTime>
  <Words>921</Words>
  <Application>Microsoft Office PowerPoint</Application>
  <PresentationFormat>On-screen Show (16:9)</PresentationFormat>
  <Paragraphs>91</Paragraphs>
  <Slides>21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Aptos Display</vt:lpstr>
      <vt:lpstr>Arial</vt:lpstr>
      <vt:lpstr>Calibri</vt:lpstr>
      <vt:lpstr>Courier New</vt:lpstr>
      <vt:lpstr>Roboto</vt:lpstr>
      <vt:lpstr>System Font Regular</vt:lpstr>
      <vt:lpstr>Times</vt:lpstr>
      <vt:lpstr>Wingdings</vt:lpstr>
      <vt:lpstr>Custom Design</vt:lpstr>
      <vt:lpstr>1_Custom Design</vt:lpstr>
      <vt:lpstr>PowerPoint Presentation</vt:lpstr>
      <vt:lpstr>Connecting Classmates: Engage With Scaffolded  Classroom Practices</vt:lpstr>
      <vt:lpstr>Name Tents</vt:lpstr>
      <vt:lpstr>At the Door </vt:lpstr>
      <vt:lpstr>Instructional Strategy Notes</vt:lpstr>
      <vt:lpstr>Brainstorm</vt:lpstr>
      <vt:lpstr>Gallery Walk</vt:lpstr>
      <vt:lpstr>Commit and Toss Strategy</vt:lpstr>
      <vt:lpstr>Essential Question</vt:lpstr>
      <vt:lpstr>Learning Objectives</vt:lpstr>
      <vt:lpstr>Record Yourself Canva Design Skills for Students</vt:lpstr>
      <vt:lpstr>30-Second Expert Strategy</vt:lpstr>
      <vt:lpstr>Canva Time</vt:lpstr>
      <vt:lpstr>Record Your Video</vt:lpstr>
      <vt:lpstr>Elevator Speech</vt:lpstr>
      <vt:lpstr>PowerPoint Presentation</vt:lpstr>
      <vt:lpstr>3-2-1 Strategy</vt:lpstr>
      <vt:lpstr>LEARN Strategy Reflection</vt:lpstr>
      <vt:lpstr>Revisit the Instructional Strategies Notes</vt:lpstr>
      <vt:lpstr>K20 LEARN Website</vt:lpstr>
      <vt:lpstr>Follow Us on Social Media!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1</cp:revision>
  <dcterms:created xsi:type="dcterms:W3CDTF">2026-04-14T17:53:18Z</dcterms:created>
  <dcterms:modified xsi:type="dcterms:W3CDTF">2026-04-14T18:32:36Z</dcterms:modified>
  <cp:category/>
</cp:coreProperties>
</file>