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23"/>
  </p:notesMasterIdLst>
  <p:sldIdLst>
    <p:sldId id="256" r:id="rId2"/>
    <p:sldId id="27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Roboto" panose="02000000000000000000" pitchFamily="2" charset="0"/>
      <p:regular r:id="rId28"/>
      <p:bold r:id="rId29"/>
      <p:italic r:id="rId30"/>
      <p:boldItalic r:id="rId31"/>
    </p:embeddedFont>
    <p:embeddedFont>
      <p:font typeface="Roboto Light" panose="02000000000000000000" pitchFamily="2" charset="0"/>
      <p:regular r:id="rId32"/>
      <p:bold r:id="rId33"/>
      <p:italic r:id="rId34"/>
      <p:boldItalic r:id="rId35"/>
    </p:embeddedFont>
    <p:embeddedFont>
      <p:font typeface="Roboto Medium" panose="02000000000000000000" pitchFamily="2" charset="0"/>
      <p:regular r:id="rId36"/>
      <p:bold r:id="rId37"/>
      <p:italic r:id="rId38"/>
      <p:boldItalic r:id="rId39"/>
    </p:embeddedFont>
    <p:embeddedFont>
      <p:font typeface="Wingdings 2" panose="05020102010507070707" pitchFamily="18" charset="2"/>
      <p:regular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1" roundtripDataSignature="AMtx7mjpfXuEPGNO1usDtC6P4f3spd0gR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F235FDF-D14C-4C48-BDC5-751D8A164C5B}">
  <a:tblStyle styleId="{EF235FDF-D14C-4C48-BDC5-751D8A164C5B}"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21" autoAdjust="0"/>
    <p:restoredTop sz="75831" autoAdjust="0"/>
  </p:normalViewPr>
  <p:slideViewPr>
    <p:cSldViewPr snapToGrid="0" snapToObjects="1">
      <p:cViewPr varScale="1">
        <p:scale>
          <a:sx n="61" d="100"/>
          <a:sy n="61" d="100"/>
        </p:scale>
        <p:origin x="636"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20" Type="http://schemas.openxmlformats.org/officeDocument/2006/relationships/slide" Target="slides/slide19.xml"/><Relationship Id="rId41"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93.42.126.186/tinkering-eu/download/tinkering-total-Hres.pdf" TargetMode="External"/><Relationship Id="rId3" Type="http://schemas.openxmlformats.org/officeDocument/2006/relationships/hyperlink" Target="http://stemteachingtools.org/assets/landscapes/brief4_second.gif" TargetMode="External"/><Relationship Id="rId7" Type="http://schemas.openxmlformats.org/officeDocument/2006/relationships/hyperlink" Target="https://web.archive.org/web/20170830005016/http:/tinkering.exploratorium.edu/sites/default/files/pdfs/PetrichWilkinsonBevan-ItLooksLikeFun.pdf" TargetMode="External"/><Relationship Id="rId12" Type="http://schemas.openxmlformats.org/officeDocument/2006/relationships/hyperlink" Target="https://www.calacademy.org/sites/default/files/assets/docs/pdf/gsa_2015-livingschoolyardmonthguide.pdf"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www.museoscienza.it/tinkering-eu/download/Tinkering-A-practitioner-guide.pdf" TargetMode="External"/><Relationship Id="rId11" Type="http://schemas.openxmlformats.org/officeDocument/2006/relationships/hyperlink" Target="https://www.teacher.org/lesson-plan/creature-connection/" TargetMode="External"/><Relationship Id="rId5" Type="http://schemas.openxmlformats.org/officeDocument/2006/relationships/hyperlink" Target="https://www.pblworks.org/what-is-pbl" TargetMode="External"/><Relationship Id="rId10" Type="http://schemas.openxmlformats.org/officeDocument/2006/relationships/hyperlink" Target="https://www.teacher.org/lesson-plan/environmental-impact-studies/" TargetMode="External"/><Relationship Id="rId4" Type="http://schemas.openxmlformats.org/officeDocument/2006/relationships/hyperlink" Target="https://drive.google.com/drive/folders/1uf8jytvpkQy97QQJ4rAQxZ1u2k5G5Y-J" TargetMode="External"/><Relationship Id="rId9" Type="http://schemas.openxmlformats.org/officeDocument/2006/relationships/hyperlink" Target="http://stemteachingtools.org/brief/57"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93" name="Google Shape;9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fb621fc5c5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fb621fc5c5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Benefit of activity versus starting with vocab</a:t>
            </a:r>
            <a:endParaRPr/>
          </a:p>
          <a:p>
            <a:pPr marL="0" lvl="0" indent="0" algn="l" rtl="0">
              <a:spcBef>
                <a:spcPts val="0"/>
              </a:spcBef>
              <a:spcAft>
                <a:spcPts val="0"/>
              </a:spcAft>
              <a:buNone/>
            </a:pPr>
            <a:endParaRPr/>
          </a:p>
          <a:p>
            <a:pPr marL="0" lvl="0" indent="0" algn="l" rtl="0">
              <a:spcBef>
                <a:spcPts val="0"/>
              </a:spcBef>
              <a:spcAft>
                <a:spcPts val="0"/>
              </a:spcAft>
              <a:buNone/>
            </a:pPr>
            <a:r>
              <a:rPr lang="en-US"/>
              <a:t>“Although vocabulary is important for science learners, we must remember that words are not science. Zoologists do not study words but use words to communicate their study of animals with others who share the same vocabulary. Vocabulary needs to be introduced to students in the midst of their engagement with objects.” (Teaching for Conceptual Understanding in Science, p.7)</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fb621fc5c5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fb621fc5c5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00d0d8fc44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100d0d8fc44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10 min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u="sng" dirty="0">
                <a:solidFill>
                  <a:srgbClr val="0563C1"/>
                </a:solidFill>
                <a:hlinkClick r:id="rId3">
                  <a:extLst>
                    <a:ext uri="{A12FA001-AC4F-418D-AE19-62706E023703}">
                      <ahyp:hlinkClr xmlns:ahyp="http://schemas.microsoft.com/office/drawing/2018/hyperlinkcolor" val="tx"/>
                    </a:ext>
                  </a:extLst>
                </a:hlinkClick>
              </a:rPr>
              <a:t>http://stemteachingtools.org/assets/landscapes/brief4_second.gif</a:t>
            </a:r>
            <a:endParaRPr dirty="0"/>
          </a:p>
          <a:p>
            <a:pPr marL="0" lvl="0" indent="0" algn="l" rtl="0">
              <a:spcBef>
                <a:spcPts val="0"/>
              </a:spcBef>
              <a:spcAft>
                <a:spcPts val="0"/>
              </a:spcAft>
              <a:buNone/>
            </a:pPr>
            <a:r>
              <a:rPr lang="en-US" dirty="0"/>
              <a:t>Stations w/ example of ABC lesson structures</a:t>
            </a:r>
            <a:endParaRPr dirty="0"/>
          </a:p>
          <a:p>
            <a:pPr marL="457200" lvl="0" indent="-298450" algn="l" rtl="0">
              <a:spcBef>
                <a:spcPts val="0"/>
              </a:spcBef>
              <a:spcAft>
                <a:spcPts val="0"/>
              </a:spcAft>
              <a:buSzPts val="1100"/>
              <a:buChar char="●"/>
            </a:pPr>
            <a:r>
              <a:rPr lang="en-US" dirty="0"/>
              <a:t>Project-Based Learning</a:t>
            </a:r>
            <a:endParaRPr dirty="0"/>
          </a:p>
          <a:p>
            <a:pPr marL="914400" lvl="1" indent="-298450" algn="l" rtl="0">
              <a:spcBef>
                <a:spcPts val="0"/>
              </a:spcBef>
              <a:spcAft>
                <a:spcPts val="0"/>
              </a:spcAft>
              <a:buSzPts val="1100"/>
              <a:buChar char="○"/>
            </a:pPr>
            <a:r>
              <a:rPr lang="en-US" u="sng" dirty="0">
                <a:solidFill>
                  <a:schemeClr val="hlink"/>
                </a:solidFill>
                <a:hlinkClick r:id="rId4"/>
              </a:rPr>
              <a:t>https://drive.google.com/drive/folders/1uf8jytvpkQy97QQJ4rAQxZ1u2k5G5Y-J</a:t>
            </a:r>
            <a:endParaRPr dirty="0"/>
          </a:p>
          <a:p>
            <a:pPr marL="914400" lvl="1" indent="-298450" algn="l" rtl="0">
              <a:spcBef>
                <a:spcPts val="0"/>
              </a:spcBef>
              <a:spcAft>
                <a:spcPts val="0"/>
              </a:spcAft>
              <a:buSzPts val="1100"/>
              <a:buChar char="○"/>
            </a:pPr>
            <a:r>
              <a:rPr lang="en-US" u="sng" dirty="0">
                <a:solidFill>
                  <a:schemeClr val="hlink"/>
                </a:solidFill>
                <a:hlinkClick r:id="rId5"/>
              </a:rPr>
              <a:t>https://www.pblworks.org/what-is-pbl</a:t>
            </a:r>
            <a:endParaRPr dirty="0"/>
          </a:p>
          <a:p>
            <a:pPr marL="914400" lvl="1" indent="-298450" algn="l" rtl="0">
              <a:spcBef>
                <a:spcPts val="0"/>
              </a:spcBef>
              <a:spcAft>
                <a:spcPts val="0"/>
              </a:spcAft>
              <a:buSzPts val="1100"/>
              <a:buChar char="○"/>
            </a:pPr>
            <a:endParaRPr dirty="0"/>
          </a:p>
          <a:p>
            <a:pPr marL="457200" lvl="0" indent="-298450" algn="l" rtl="0">
              <a:spcBef>
                <a:spcPts val="0"/>
              </a:spcBef>
              <a:spcAft>
                <a:spcPts val="0"/>
              </a:spcAft>
              <a:buSzPts val="1100"/>
              <a:buChar char="●"/>
            </a:pPr>
            <a:r>
              <a:rPr lang="en-US" dirty="0"/>
              <a:t>Tinkering Pedagogy</a:t>
            </a:r>
            <a:endParaRPr dirty="0"/>
          </a:p>
          <a:p>
            <a:pPr marL="914400" lvl="1" indent="-298450" algn="l" rtl="0">
              <a:spcBef>
                <a:spcPts val="0"/>
              </a:spcBef>
              <a:spcAft>
                <a:spcPts val="0"/>
              </a:spcAft>
              <a:buSzPts val="1100"/>
              <a:buChar char="○"/>
            </a:pPr>
            <a:r>
              <a:rPr lang="en-US" u="sng" dirty="0">
                <a:solidFill>
                  <a:schemeClr val="hlink"/>
                </a:solidFill>
                <a:hlinkClick r:id="rId6"/>
              </a:rPr>
              <a:t>http://www.museoscienza.it/tinkering-eu/download/Tinkering-A-practitioner-guide.pdf</a:t>
            </a:r>
            <a:r>
              <a:rPr lang="en-US" dirty="0"/>
              <a:t> (p.15, 20, 26-27) </a:t>
            </a:r>
            <a:endParaRPr dirty="0"/>
          </a:p>
          <a:p>
            <a:pPr marL="914400" lvl="1" indent="-298450" algn="l" rtl="0">
              <a:spcBef>
                <a:spcPts val="0"/>
              </a:spcBef>
              <a:spcAft>
                <a:spcPts val="0"/>
              </a:spcAft>
              <a:buSzPts val="1100"/>
              <a:buChar char="○"/>
            </a:pPr>
            <a:r>
              <a:rPr lang="en-US" u="sng" dirty="0">
                <a:solidFill>
                  <a:schemeClr val="hlink"/>
                </a:solidFill>
                <a:hlinkClick r:id="rId7"/>
              </a:rPr>
              <a:t>https://web.archive.org/web/20170830005016/http://tinkering.exploratorium.edu/sites/default/files/pdfs/PetrichWilkinsonBevan-ItLooksLikeFun.pdf</a:t>
            </a:r>
            <a:r>
              <a:rPr lang="en-US" dirty="0"/>
              <a:t> (p.10-12, p.14-16) </a:t>
            </a:r>
            <a:endParaRPr dirty="0"/>
          </a:p>
          <a:p>
            <a:pPr marL="914400" lvl="1" indent="-298450" algn="l" rtl="0">
              <a:spcBef>
                <a:spcPts val="0"/>
              </a:spcBef>
              <a:spcAft>
                <a:spcPts val="0"/>
              </a:spcAft>
              <a:buSzPts val="1100"/>
              <a:buChar char="○"/>
            </a:pPr>
            <a:r>
              <a:rPr lang="en-US" u="sng" dirty="0">
                <a:solidFill>
                  <a:schemeClr val="hlink"/>
                </a:solidFill>
                <a:hlinkClick r:id="rId8"/>
              </a:rPr>
              <a:t>http://93.42.126.186/tinkering-eu/download/tinkering-total-Hres.pdf</a:t>
            </a:r>
            <a:r>
              <a:rPr lang="en-US" dirty="0"/>
              <a:t> (p.36-39)</a:t>
            </a:r>
            <a:endParaRPr dirty="0"/>
          </a:p>
          <a:p>
            <a:pPr marL="457200" lvl="0" indent="-298450" algn="l" rtl="0">
              <a:spcBef>
                <a:spcPts val="0"/>
              </a:spcBef>
              <a:spcAft>
                <a:spcPts val="0"/>
              </a:spcAft>
              <a:buSzPts val="1100"/>
              <a:buChar char="●"/>
            </a:pPr>
            <a:r>
              <a:rPr lang="en-US" dirty="0"/>
              <a:t>Place-Based</a:t>
            </a:r>
            <a:endParaRPr dirty="0"/>
          </a:p>
          <a:p>
            <a:pPr marL="914400" lvl="1" indent="-298450" algn="l" rtl="0">
              <a:lnSpc>
                <a:spcPct val="115000"/>
              </a:lnSpc>
              <a:spcBef>
                <a:spcPts val="0"/>
              </a:spcBef>
              <a:spcAft>
                <a:spcPts val="0"/>
              </a:spcAft>
              <a:buClr>
                <a:schemeClr val="dk1"/>
              </a:buClr>
              <a:buSzPts val="1100"/>
              <a:buChar char="○"/>
            </a:pPr>
            <a:r>
              <a:rPr lang="en-US" u="sng" dirty="0">
                <a:solidFill>
                  <a:schemeClr val="hlink"/>
                </a:solidFill>
                <a:hlinkClick r:id="rId9"/>
              </a:rPr>
              <a:t>How place-based science education strategies can support equity for students, teachers, and communities</a:t>
            </a:r>
            <a:r>
              <a:rPr lang="en-US" dirty="0">
                <a:solidFill>
                  <a:schemeClr val="dk1"/>
                </a:solidFill>
              </a:rPr>
              <a:t>(resource)</a:t>
            </a:r>
            <a:endParaRPr dirty="0">
              <a:solidFill>
                <a:schemeClr val="dk1"/>
              </a:solidFill>
            </a:endParaRPr>
          </a:p>
          <a:p>
            <a:pPr marL="914400" lvl="1" indent="-298450" algn="l" rtl="0">
              <a:spcBef>
                <a:spcPts val="0"/>
              </a:spcBef>
              <a:spcAft>
                <a:spcPts val="0"/>
              </a:spcAft>
              <a:buSzPts val="1100"/>
              <a:buChar char="○"/>
            </a:pPr>
            <a:r>
              <a:rPr lang="en-US" u="sng" dirty="0">
                <a:solidFill>
                  <a:schemeClr val="hlink"/>
                </a:solidFill>
                <a:hlinkClick r:id="rId10"/>
              </a:rPr>
              <a:t>Environmental Impact Studies</a:t>
            </a:r>
            <a:endParaRPr dirty="0"/>
          </a:p>
          <a:p>
            <a:pPr marL="914400" lvl="1" indent="-298450" algn="l" rtl="0">
              <a:spcBef>
                <a:spcPts val="0"/>
              </a:spcBef>
              <a:spcAft>
                <a:spcPts val="0"/>
              </a:spcAft>
              <a:buSzPts val="1100"/>
              <a:buChar char="○"/>
            </a:pPr>
            <a:r>
              <a:rPr lang="en-US" u="sng" dirty="0">
                <a:solidFill>
                  <a:schemeClr val="hlink"/>
                </a:solidFill>
                <a:hlinkClick r:id="rId11"/>
              </a:rPr>
              <a:t>Creature Connection</a:t>
            </a:r>
            <a:endParaRPr dirty="0"/>
          </a:p>
          <a:p>
            <a:pPr marL="914400" lvl="1" indent="-298450" algn="l" rtl="0">
              <a:spcBef>
                <a:spcPts val="0"/>
              </a:spcBef>
              <a:spcAft>
                <a:spcPts val="0"/>
              </a:spcAft>
              <a:buSzPts val="1100"/>
              <a:buChar char="○"/>
            </a:pPr>
            <a:r>
              <a:rPr lang="en-US" u="sng" dirty="0">
                <a:solidFill>
                  <a:schemeClr val="hlink"/>
                </a:solidFill>
                <a:hlinkClick r:id="rId12"/>
              </a:rPr>
              <a:t>Documenting Biodiversity in Your Schoolyard (p.41)</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fbfe905f0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fbfe905f0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fb621fc5c5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fb621fc5c5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t>Share Out/Debrief</a:t>
            </a:r>
            <a:endParaRPr/>
          </a:p>
          <a:p>
            <a:pPr marL="457200" lvl="0" indent="-298450" algn="l" rtl="0">
              <a:spcBef>
                <a:spcPts val="0"/>
              </a:spcBef>
              <a:spcAft>
                <a:spcPts val="0"/>
              </a:spcAft>
              <a:buSzPts val="1100"/>
              <a:buChar char="●"/>
            </a:pPr>
            <a:r>
              <a:rPr lang="en-US"/>
              <a:t>Fist to 5: comfort level with teaching ABC now that we’ve explored some structures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fb621fc5c5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fb621fc5c5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t>5-7 min</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Authenticity connections to types of lessons</a:t>
            </a:r>
            <a:endParaRPr/>
          </a:p>
          <a:p>
            <a:pPr marL="0" lvl="0" indent="0" algn="l" rtl="0">
              <a:spcBef>
                <a:spcPts val="0"/>
              </a:spcBef>
              <a:spcAft>
                <a:spcPts val="0"/>
              </a:spcAft>
              <a:buNone/>
            </a:pPr>
            <a:r>
              <a:rPr lang="en-US"/>
              <a:t>Have teachers ID where they found characteristics or teacher/student roles that align with the Authenticity Components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fb621fc5c5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fb621fc5c5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3-5min</a:t>
            </a:r>
            <a:endParaRPr/>
          </a:p>
          <a:p>
            <a:pPr marL="0" lvl="0" indent="0" algn="l" rtl="0">
              <a:spcBef>
                <a:spcPts val="0"/>
              </a:spcBef>
              <a:spcAft>
                <a:spcPts val="0"/>
              </a:spcAft>
              <a:buNone/>
            </a:pPr>
            <a:endParaRPr/>
          </a:p>
          <a:p>
            <a:pPr marL="457200" lvl="0" indent="-298450" algn="l" rtl="0">
              <a:spcBef>
                <a:spcPts val="0"/>
              </a:spcBef>
              <a:spcAft>
                <a:spcPts val="0"/>
              </a:spcAft>
              <a:buSzPts val="1100"/>
              <a:buChar char="●"/>
            </a:pPr>
            <a:r>
              <a:rPr lang="en-US"/>
              <a:t>The sequence of a learning experience matters</a:t>
            </a:r>
            <a:endParaRPr/>
          </a:p>
          <a:p>
            <a:pPr marL="914400" lvl="1" indent="-298450" algn="l" rtl="0">
              <a:spcBef>
                <a:spcPts val="0"/>
              </a:spcBef>
              <a:spcAft>
                <a:spcPts val="0"/>
              </a:spcAft>
              <a:buSzPts val="1100"/>
              <a:buChar char="○"/>
            </a:pPr>
            <a:r>
              <a:rPr lang="en-US"/>
              <a:t>Students dislike starting with content compared to starting with activities</a:t>
            </a:r>
            <a:endParaRPr/>
          </a:p>
          <a:p>
            <a:pPr marL="914400" lvl="1" indent="-298450" algn="l" rtl="0">
              <a:spcBef>
                <a:spcPts val="0"/>
              </a:spcBef>
              <a:spcAft>
                <a:spcPts val="0"/>
              </a:spcAft>
              <a:buSzPts val="1100"/>
              <a:buChar char="○"/>
            </a:pPr>
            <a:r>
              <a:rPr lang="en-US"/>
              <a:t>Even when students understand the content they often don’t see the connection to activities or what they’re expected to actually know/learn</a:t>
            </a:r>
            <a:endParaRPr/>
          </a:p>
          <a:p>
            <a:pPr marL="914400" lvl="1" indent="-298450" algn="l" rtl="0">
              <a:spcBef>
                <a:spcPts val="0"/>
              </a:spcBef>
              <a:spcAft>
                <a:spcPts val="0"/>
              </a:spcAft>
              <a:buSzPts val="1100"/>
              <a:buChar char="○"/>
            </a:pPr>
            <a:r>
              <a:rPr lang="en-US"/>
              <a:t>Optimal learning takes place when the content instruction follows an experience (e.g., data gathering, investigation, etc.)</a:t>
            </a:r>
            <a:endParaRPr/>
          </a:p>
          <a:p>
            <a:pPr marL="457200" lvl="0" indent="-298450" algn="l" rtl="0">
              <a:spcBef>
                <a:spcPts val="0"/>
              </a:spcBef>
              <a:spcAft>
                <a:spcPts val="0"/>
              </a:spcAft>
              <a:buSzPts val="1100"/>
              <a:buChar char="●"/>
            </a:pPr>
            <a:r>
              <a:rPr lang="en-US"/>
              <a:t>Early experiential learning experiences allow students to organically connect their prior knowledge/experience</a:t>
            </a:r>
            <a:endParaRPr/>
          </a:p>
          <a:p>
            <a:pPr marL="457200" lvl="0" indent="-298450" algn="l" rtl="0">
              <a:spcBef>
                <a:spcPts val="0"/>
              </a:spcBef>
              <a:spcAft>
                <a:spcPts val="0"/>
              </a:spcAft>
              <a:buSzPts val="1100"/>
              <a:buChar char="●"/>
            </a:pPr>
            <a:r>
              <a:rPr lang="en-US"/>
              <a:t>Invest the extra time for students to explore</a:t>
            </a:r>
            <a:endParaRPr/>
          </a:p>
          <a:p>
            <a:pPr marL="914400" lvl="1" indent="-298450" algn="l" rtl="0">
              <a:spcBef>
                <a:spcPts val="0"/>
              </a:spcBef>
              <a:spcAft>
                <a:spcPts val="0"/>
              </a:spcAft>
              <a:buSzPts val="1100"/>
              <a:buChar char="○"/>
            </a:pPr>
            <a:r>
              <a:rPr lang="en-US"/>
              <a:t>It is worth taking longer to get through a lesson or standard</a:t>
            </a:r>
            <a:endParaRPr/>
          </a:p>
          <a:p>
            <a:pPr marL="914400" lvl="1" indent="-298450" algn="l" rtl="0">
              <a:spcBef>
                <a:spcPts val="0"/>
              </a:spcBef>
              <a:spcAft>
                <a:spcPts val="0"/>
              </a:spcAft>
              <a:buSzPts val="1100"/>
              <a:buChar char="○"/>
            </a:pPr>
            <a:r>
              <a:rPr lang="en-US"/>
              <a:t>Consistent reports that when students are given ample “unstructured” time to investigate many if not most questions teachers planned for come up organically</a:t>
            </a:r>
            <a:endParaRPr/>
          </a:p>
          <a:p>
            <a:pPr marL="914400" lvl="1" indent="-298450" algn="l" rtl="0">
              <a:spcBef>
                <a:spcPts val="0"/>
              </a:spcBef>
              <a:spcAft>
                <a:spcPts val="0"/>
              </a:spcAft>
              <a:buSzPts val="1100"/>
              <a:buChar char="○"/>
            </a:pPr>
            <a:r>
              <a:rPr lang="en-US"/>
              <a:t>Can design more robust learning experiences that support exploration of multiple related concepts simultaneously</a:t>
            </a:r>
            <a:endParaRPr/>
          </a:p>
          <a:p>
            <a:pPr marL="457200" lvl="0" indent="-298450" algn="l" rtl="0">
              <a:spcBef>
                <a:spcPts val="0"/>
              </a:spcBef>
              <a:spcAft>
                <a:spcPts val="0"/>
              </a:spcAft>
              <a:buSzPts val="1100"/>
              <a:buChar char="●"/>
            </a:pPr>
            <a:r>
              <a:rPr lang="en-US"/>
              <a:t>Formal introduction of content should be embedded in discourse</a:t>
            </a:r>
            <a:endParaRPr/>
          </a:p>
          <a:p>
            <a:pPr marL="457200" lvl="0" indent="-298450" algn="l" rtl="0">
              <a:spcBef>
                <a:spcPts val="0"/>
              </a:spcBef>
              <a:spcAft>
                <a:spcPts val="0"/>
              </a:spcAft>
              <a:buSzPts val="1100"/>
              <a:buChar char="●"/>
            </a:pPr>
            <a:r>
              <a:rPr lang="en-US"/>
              <a:t>Provide opportunities for students to be in disequilibrium</a:t>
            </a:r>
            <a:endParaRPr/>
          </a:p>
          <a:p>
            <a:pPr marL="914400" lvl="1" indent="-298450" algn="l" rtl="0">
              <a:spcBef>
                <a:spcPts val="0"/>
              </a:spcBef>
              <a:spcAft>
                <a:spcPts val="0"/>
              </a:spcAft>
              <a:buSzPts val="1100"/>
              <a:buChar char="○"/>
            </a:pPr>
            <a:r>
              <a:rPr lang="en-US"/>
              <a:t>Phenomena, discrepant events, “unstructured” exploration</a:t>
            </a:r>
            <a:endParaRPr/>
          </a:p>
          <a:p>
            <a:pPr marL="0" lvl="0" indent="0" algn="l" rtl="0">
              <a:spcBef>
                <a:spcPts val="0"/>
              </a:spcBef>
              <a:spcAft>
                <a:spcPts val="0"/>
              </a:spcAft>
              <a:buNone/>
            </a:pPr>
            <a:endParaRPr/>
          </a:p>
          <a:p>
            <a:pPr marL="0" lvl="0" indent="0" algn="l" rtl="0">
              <a:spcBef>
                <a:spcPts val="0"/>
              </a:spcBef>
              <a:spcAft>
                <a:spcPts val="0"/>
              </a:spcAft>
              <a:buNone/>
            </a:pPr>
            <a:br>
              <a:rPr lang="en-US"/>
            </a:br>
            <a:r>
              <a:rPr lang="en-US"/>
              <a:t>Background notes</a:t>
            </a:r>
            <a:endParaRPr/>
          </a:p>
          <a:p>
            <a:pPr marL="457200" lvl="0" indent="-298450" algn="l" rtl="0">
              <a:spcBef>
                <a:spcPts val="0"/>
              </a:spcBef>
              <a:spcAft>
                <a:spcPts val="0"/>
              </a:spcAft>
              <a:buSzPts val="1100"/>
              <a:buChar char="●"/>
            </a:pPr>
            <a:r>
              <a:rPr lang="en-US"/>
              <a:t>Herbart (1901) “the best pedagogy allow[s] students to discover the relationship among different, but related, experiences”</a:t>
            </a:r>
            <a:endParaRPr/>
          </a:p>
          <a:p>
            <a:pPr marL="457200" lvl="0" indent="-298450" algn="l" rtl="0">
              <a:spcBef>
                <a:spcPts val="0"/>
              </a:spcBef>
              <a:spcAft>
                <a:spcPts val="0"/>
              </a:spcAft>
              <a:buSzPts val="1100"/>
              <a:buChar char="●"/>
            </a:pPr>
            <a:r>
              <a:rPr lang="en-US"/>
              <a:t>Dewey (1916) “in contemporary terms, doing hands-on activities is important but inadequate; those experiences also must be minds-on”</a:t>
            </a:r>
            <a:endParaRPr/>
          </a:p>
          <a:p>
            <a:pPr marL="457200" lvl="0" indent="-298450" algn="l" rtl="0">
              <a:spcBef>
                <a:spcPts val="0"/>
              </a:spcBef>
              <a:spcAft>
                <a:spcPts val="0"/>
              </a:spcAft>
              <a:buSzPts val="1100"/>
              <a:buChar char="●"/>
            </a:pPr>
            <a:r>
              <a:rPr lang="en-US"/>
              <a:t>Begin experience with presenting an experience where students sense a problem (“sensing perplexing situations”)</a:t>
            </a:r>
            <a:endParaRPr/>
          </a:p>
          <a:p>
            <a:pPr marL="457200" lvl="0" indent="-298450" algn="l" rtl="0">
              <a:spcBef>
                <a:spcPts val="0"/>
              </a:spcBef>
              <a:spcAft>
                <a:spcPts val="0"/>
              </a:spcAft>
              <a:buSzPts val="1100"/>
              <a:buChar char="●"/>
            </a:pPr>
            <a:r>
              <a:rPr lang="en-US"/>
              <a:t>“Messing About in Science” (David Hawkins, 1965)</a:t>
            </a:r>
            <a:endParaRPr/>
          </a:p>
          <a:p>
            <a:pPr marL="914400" lvl="1" indent="-298450" algn="l" rtl="0">
              <a:spcBef>
                <a:spcPts val="0"/>
              </a:spcBef>
              <a:spcAft>
                <a:spcPts val="0"/>
              </a:spcAft>
              <a:buSzPts val="1100"/>
              <a:buChar char="○"/>
            </a:pPr>
            <a:r>
              <a:rPr lang="en-US"/>
              <a:t>giving students time to explore freely (with scaffolds, not just chaotic lack of any guidelines) opportunities to gather information on their own leads to more autonomous learning, surfaces many of the teacher’s pre-planned topics organically, may lead to interesting unforeseen phenomena and experience that can be capitalized on for learning; conceptual understanding comes contextually embedded and with discourse among students and teacher</a:t>
            </a:r>
            <a:endParaRPr/>
          </a:p>
          <a:p>
            <a:pPr marL="457200" lvl="0" indent="-298450" algn="l" rtl="0">
              <a:spcBef>
                <a:spcPts val="0"/>
              </a:spcBef>
              <a:spcAft>
                <a:spcPts val="0"/>
              </a:spcAft>
              <a:buSzPts val="1100"/>
              <a:buChar char="●"/>
            </a:pPr>
            <a:r>
              <a:rPr lang="en-US"/>
              <a:t>Abraham &amp; Renner, 1986, JRST 23(2), 121-143.</a:t>
            </a:r>
            <a:endParaRPr/>
          </a:p>
          <a:p>
            <a:pPr marL="914400" lvl="1" indent="-298450" algn="l" rtl="0">
              <a:spcBef>
                <a:spcPts val="0"/>
              </a:spcBef>
              <a:spcAft>
                <a:spcPts val="0"/>
              </a:spcAft>
              <a:buSzPts val="1100"/>
              <a:buChar char="○"/>
            </a:pPr>
            <a:r>
              <a:rPr lang="en-US"/>
              <a:t>sequence matters; the specific placement of formal instruction depends on learners and content/context and is flexible, except when it precedes experiences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fb621fc5c5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fb621fc5c5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12 min</a:t>
            </a:r>
            <a:endParaRPr/>
          </a:p>
          <a:p>
            <a:pPr marL="0" lvl="0" indent="0" algn="l" rtl="0">
              <a:spcBef>
                <a:spcPts val="0"/>
              </a:spcBef>
              <a:spcAft>
                <a:spcPts val="0"/>
              </a:spcAft>
              <a:buNone/>
            </a:pPr>
            <a:endParaRPr/>
          </a:p>
          <a:p>
            <a:pPr marL="0" lvl="0" indent="0" algn="l" rtl="0">
              <a:spcBef>
                <a:spcPts val="0"/>
              </a:spcBef>
              <a:spcAft>
                <a:spcPts val="0"/>
              </a:spcAft>
              <a:buNone/>
            </a:pPr>
            <a:r>
              <a:rPr lang="en-US"/>
              <a:t>Ask if everyone is familiar with 5E (they probably will be if they’re mostly ARA), if not give very quick description of structure</a:t>
            </a:r>
            <a:endParaRPr/>
          </a:p>
          <a:p>
            <a:pPr marL="0" lvl="0" indent="0" algn="l" rtl="0">
              <a:spcBef>
                <a:spcPts val="0"/>
              </a:spcBef>
              <a:spcAft>
                <a:spcPts val="0"/>
              </a:spcAft>
              <a:buNone/>
            </a:pPr>
            <a:r>
              <a:rPr lang="en-US"/>
              <a:t>Send them to LEARN to explore, offer the option to just work on resequencing their own lesson if they’d prefer</a:t>
            </a:r>
            <a:endParaRPr/>
          </a:p>
          <a:p>
            <a:pPr marL="0" lvl="0" indent="0" algn="l" rtl="0">
              <a:spcBef>
                <a:spcPts val="0"/>
              </a:spcBef>
              <a:spcAft>
                <a:spcPts val="0"/>
              </a:spcAft>
              <a:buNone/>
            </a:pPr>
            <a:r>
              <a:rPr lang="en-US"/>
              <a:t>Walk around and discuss with them</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fb621fc5c5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fb621fc5c5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r>
              <a:rPr lang="en-US">
                <a:solidFill>
                  <a:schemeClr val="dk1"/>
                </a:solidFill>
              </a:rPr>
              <a:t>3-5 min</a:t>
            </a:r>
            <a:endParaRPr>
              <a:solidFill>
                <a:schemeClr val="dk1"/>
              </a:solidFill>
            </a:endParaRPr>
          </a:p>
          <a:p>
            <a:pPr marL="0" lvl="0" indent="0" algn="l" rtl="0">
              <a:lnSpc>
                <a:spcPct val="90000"/>
              </a:lnSpc>
              <a:spcBef>
                <a:spcPts val="1000"/>
              </a:spcBef>
              <a:spcAft>
                <a:spcPts val="0"/>
              </a:spcAft>
              <a:buNone/>
            </a:pPr>
            <a:r>
              <a:rPr lang="en-US">
                <a:solidFill>
                  <a:schemeClr val="dk1"/>
                </a:solidFill>
              </a:rPr>
              <a:t>“Exit ticket” (on stickies on their way out)</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fbfe905f0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fbfe905f0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fd4eaa6768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fd4eaa676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fb621fc5c5_0_2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4" name="Google Shape;274;gfb621fc5c5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fb621fc5c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fb621fc5c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15 min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1200"/>
              </a:spcBef>
              <a:spcAft>
                <a:spcPts val="0"/>
              </a:spcAft>
              <a:buClr>
                <a:srgbClr val="000000"/>
              </a:buClr>
              <a:buSzPts val="1100"/>
              <a:buFont typeface="Arial"/>
              <a:buNone/>
              <a:tabLst/>
              <a:defRPr/>
            </a:pPr>
            <a:r>
              <a:rPr lang="en-US" dirty="0"/>
              <a:t>Handout the untranslated </a:t>
            </a:r>
            <a:r>
              <a:rPr lang="en-US" dirty="0" err="1"/>
              <a:t>pharkles</a:t>
            </a:r>
            <a:r>
              <a:rPr lang="en-US" dirty="0"/>
              <a:t> reading with quiz questions. Ask participants to silently read along with you as you read the paragraph on </a:t>
            </a:r>
            <a:r>
              <a:rPr lang="en-US" b="1" dirty="0"/>
              <a:t>slide 5 </a:t>
            </a:r>
            <a:r>
              <a:rPr lang="en-US" dirty="0"/>
              <a:t>out loud. Treat it seriously as if it is any other science reading. Have participants complete the quiz. Review the answers on </a:t>
            </a:r>
            <a:r>
              <a:rPr lang="en-US" b="1" dirty="0"/>
              <a:t>slide 6 </a:t>
            </a:r>
            <a:r>
              <a:rPr lang="en-US" dirty="0"/>
              <a:t>and celebrate that everyone (or nearly everyone) got 100%. </a:t>
            </a:r>
          </a:p>
          <a:p>
            <a:pPr marL="0" lvl="0" indent="0" algn="l" rtl="0">
              <a:lnSpc>
                <a:spcPct val="115000"/>
              </a:lnSpc>
              <a:spcBef>
                <a:spcPts val="1200"/>
              </a:spcBef>
              <a:spcAft>
                <a:spcPts val="0"/>
              </a:spcAft>
              <a:buSzPts val="1100"/>
              <a:buNone/>
            </a:pPr>
            <a:endParaRPr lang="en-US" dirty="0">
              <a:solidFill>
                <a:schemeClr val="dk1"/>
              </a:solidFill>
            </a:endParaRPr>
          </a:p>
          <a:p>
            <a:pPr marL="0" lvl="0" indent="0" algn="l" rtl="0">
              <a:lnSpc>
                <a:spcPct val="115000"/>
              </a:lnSpc>
              <a:spcBef>
                <a:spcPts val="1200"/>
              </a:spcBef>
              <a:spcAft>
                <a:spcPts val="0"/>
              </a:spcAft>
              <a:buSzPts val="1100"/>
              <a:buNone/>
            </a:pPr>
            <a:r>
              <a:rPr lang="en-US" dirty="0">
                <a:solidFill>
                  <a:schemeClr val="dk1"/>
                </a:solidFill>
              </a:rPr>
              <a:t>Translation below for presenter reference. </a:t>
            </a:r>
            <a:r>
              <a:rPr lang="en-US" b="1" dirty="0">
                <a:solidFill>
                  <a:schemeClr val="dk1"/>
                </a:solidFill>
              </a:rPr>
              <a:t>Do not share with participants yet</a:t>
            </a:r>
            <a:r>
              <a:rPr lang="en-US" dirty="0">
                <a:solidFill>
                  <a:schemeClr val="dk1"/>
                </a:solidFill>
              </a:rPr>
              <a:t>.</a:t>
            </a:r>
            <a:endParaRPr dirty="0">
              <a:solidFill>
                <a:schemeClr val="dk1"/>
              </a:solidFill>
            </a:endParaRPr>
          </a:p>
          <a:p>
            <a:pPr marL="0" lvl="0" indent="0" algn="l" rtl="0">
              <a:lnSpc>
                <a:spcPct val="115000"/>
              </a:lnSpc>
              <a:spcBef>
                <a:spcPts val="1200"/>
              </a:spcBef>
              <a:spcAft>
                <a:spcPts val="1200"/>
              </a:spcAft>
              <a:buSzPts val="1100"/>
              <a:buNone/>
            </a:pPr>
            <a:r>
              <a:rPr lang="en-US" dirty="0">
                <a:solidFill>
                  <a:schemeClr val="dk1"/>
                </a:solidFill>
              </a:rPr>
              <a:t>A </a:t>
            </a:r>
            <a:r>
              <a:rPr lang="en-US" u="sng" dirty="0">
                <a:solidFill>
                  <a:schemeClr val="dk1"/>
                </a:solidFill>
              </a:rPr>
              <a:t>battery</a:t>
            </a:r>
            <a:r>
              <a:rPr lang="en-US" dirty="0">
                <a:solidFill>
                  <a:schemeClr val="dk1"/>
                </a:solidFill>
              </a:rPr>
              <a:t> is used as a source of </a:t>
            </a:r>
            <a:r>
              <a:rPr lang="en-US" u="sng" dirty="0">
                <a:solidFill>
                  <a:schemeClr val="dk1"/>
                </a:solidFill>
              </a:rPr>
              <a:t>energy</a:t>
            </a:r>
            <a:r>
              <a:rPr lang="en-US" dirty="0">
                <a:solidFill>
                  <a:schemeClr val="dk1"/>
                </a:solidFill>
              </a:rPr>
              <a:t>.  If a </a:t>
            </a:r>
            <a:r>
              <a:rPr lang="en-US" u="sng" dirty="0">
                <a:solidFill>
                  <a:schemeClr val="dk1"/>
                </a:solidFill>
              </a:rPr>
              <a:t>wire</a:t>
            </a:r>
            <a:r>
              <a:rPr lang="en-US" dirty="0">
                <a:solidFill>
                  <a:schemeClr val="dk1"/>
                </a:solidFill>
              </a:rPr>
              <a:t> is used to make a pathway connecting opposite ends of a </a:t>
            </a:r>
            <a:r>
              <a:rPr lang="en-US" u="sng" dirty="0">
                <a:solidFill>
                  <a:schemeClr val="dk1"/>
                </a:solidFill>
              </a:rPr>
              <a:t>battery</a:t>
            </a:r>
            <a:r>
              <a:rPr lang="en-US" dirty="0">
                <a:solidFill>
                  <a:schemeClr val="dk1"/>
                </a:solidFill>
              </a:rPr>
              <a:t>, a </a:t>
            </a:r>
            <a:r>
              <a:rPr lang="en-US" u="sng" dirty="0">
                <a:solidFill>
                  <a:schemeClr val="dk1"/>
                </a:solidFill>
              </a:rPr>
              <a:t>circuit</a:t>
            </a:r>
            <a:r>
              <a:rPr lang="en-US" dirty="0">
                <a:solidFill>
                  <a:schemeClr val="dk1"/>
                </a:solidFill>
              </a:rPr>
              <a:t> is created.  In a </a:t>
            </a:r>
            <a:r>
              <a:rPr lang="en-US" u="sng" dirty="0">
                <a:solidFill>
                  <a:schemeClr val="dk1"/>
                </a:solidFill>
              </a:rPr>
              <a:t>circuit</a:t>
            </a:r>
            <a:r>
              <a:rPr lang="en-US" dirty="0">
                <a:solidFill>
                  <a:schemeClr val="dk1"/>
                </a:solidFill>
              </a:rPr>
              <a:t>, </a:t>
            </a:r>
            <a:r>
              <a:rPr lang="en-US" u="sng" dirty="0">
                <a:solidFill>
                  <a:schemeClr val="dk1"/>
                </a:solidFill>
              </a:rPr>
              <a:t>energy</a:t>
            </a:r>
            <a:r>
              <a:rPr lang="en-US" dirty="0">
                <a:solidFill>
                  <a:schemeClr val="dk1"/>
                </a:solidFill>
              </a:rPr>
              <a:t> </a:t>
            </a:r>
            <a:r>
              <a:rPr lang="en-US" u="sng" dirty="0">
                <a:solidFill>
                  <a:schemeClr val="dk1"/>
                </a:solidFill>
              </a:rPr>
              <a:t>flows</a:t>
            </a:r>
            <a:r>
              <a:rPr lang="en-US" dirty="0">
                <a:solidFill>
                  <a:schemeClr val="dk1"/>
                </a:solidFill>
              </a:rPr>
              <a:t> from the </a:t>
            </a:r>
            <a:r>
              <a:rPr lang="en-US" u="sng" dirty="0">
                <a:solidFill>
                  <a:schemeClr val="dk1"/>
                </a:solidFill>
              </a:rPr>
              <a:t>negative</a:t>
            </a:r>
            <a:r>
              <a:rPr lang="en-US" dirty="0">
                <a:solidFill>
                  <a:schemeClr val="dk1"/>
                </a:solidFill>
              </a:rPr>
              <a:t> end of the </a:t>
            </a:r>
            <a:r>
              <a:rPr lang="en-US" u="sng" dirty="0">
                <a:solidFill>
                  <a:schemeClr val="dk1"/>
                </a:solidFill>
              </a:rPr>
              <a:t>battery</a:t>
            </a:r>
            <a:r>
              <a:rPr lang="en-US" dirty="0">
                <a:solidFill>
                  <a:schemeClr val="dk1"/>
                </a:solidFill>
              </a:rPr>
              <a:t> to the positive end of the </a:t>
            </a:r>
            <a:r>
              <a:rPr lang="en-US" u="sng" dirty="0">
                <a:solidFill>
                  <a:schemeClr val="dk1"/>
                </a:solidFill>
              </a:rPr>
              <a:t>battery</a:t>
            </a:r>
            <a:r>
              <a:rPr lang="en-US" dirty="0">
                <a:solidFill>
                  <a:schemeClr val="dk1"/>
                </a:solidFill>
              </a:rPr>
              <a:t>.  This </a:t>
            </a:r>
            <a:r>
              <a:rPr lang="en-US" u="sng" dirty="0">
                <a:solidFill>
                  <a:schemeClr val="dk1"/>
                </a:solidFill>
              </a:rPr>
              <a:t>energy</a:t>
            </a:r>
            <a:r>
              <a:rPr lang="en-US" dirty="0">
                <a:solidFill>
                  <a:schemeClr val="dk1"/>
                </a:solidFill>
              </a:rPr>
              <a:t> </a:t>
            </a:r>
            <a:r>
              <a:rPr lang="en-US" u="sng" dirty="0">
                <a:solidFill>
                  <a:schemeClr val="dk1"/>
                </a:solidFill>
              </a:rPr>
              <a:t>flow</a:t>
            </a:r>
            <a:r>
              <a:rPr lang="en-US" dirty="0">
                <a:solidFill>
                  <a:schemeClr val="dk1"/>
                </a:solidFill>
              </a:rPr>
              <a:t> is called </a:t>
            </a:r>
            <a:r>
              <a:rPr lang="en-US" u="sng" dirty="0">
                <a:solidFill>
                  <a:schemeClr val="dk1"/>
                </a:solidFill>
              </a:rPr>
              <a:t>electricity</a:t>
            </a:r>
            <a:r>
              <a:rPr lang="en-US" dirty="0">
                <a:solidFill>
                  <a:schemeClr val="dk1"/>
                </a:solidFill>
              </a:rPr>
              <a:t>.  A </a:t>
            </a:r>
            <a:r>
              <a:rPr lang="en-US" u="sng" dirty="0">
                <a:solidFill>
                  <a:schemeClr val="dk1"/>
                </a:solidFill>
              </a:rPr>
              <a:t>motor</a:t>
            </a:r>
            <a:r>
              <a:rPr lang="en-US" dirty="0">
                <a:solidFill>
                  <a:schemeClr val="dk1"/>
                </a:solidFill>
              </a:rPr>
              <a:t> can be added to the </a:t>
            </a:r>
            <a:r>
              <a:rPr lang="en-US" u="sng" dirty="0">
                <a:solidFill>
                  <a:schemeClr val="dk1"/>
                </a:solidFill>
              </a:rPr>
              <a:t>circuit</a:t>
            </a:r>
            <a:r>
              <a:rPr lang="en-US" dirty="0">
                <a:solidFill>
                  <a:schemeClr val="dk1"/>
                </a:solidFill>
              </a:rPr>
              <a:t> using </a:t>
            </a:r>
            <a:r>
              <a:rPr lang="en-US" u="sng" dirty="0">
                <a:solidFill>
                  <a:schemeClr val="dk1"/>
                </a:solidFill>
              </a:rPr>
              <a:t>wires</a:t>
            </a:r>
            <a:r>
              <a:rPr lang="en-US" dirty="0">
                <a:solidFill>
                  <a:schemeClr val="dk1"/>
                </a:solidFill>
              </a:rPr>
              <a:t>.  </a:t>
            </a:r>
            <a:r>
              <a:rPr lang="en-US" u="sng" dirty="0">
                <a:solidFill>
                  <a:schemeClr val="dk1"/>
                </a:solidFill>
              </a:rPr>
              <a:t>Electricity</a:t>
            </a:r>
            <a:r>
              <a:rPr lang="en-US" dirty="0">
                <a:solidFill>
                  <a:schemeClr val="dk1"/>
                </a:solidFill>
              </a:rPr>
              <a:t> </a:t>
            </a:r>
            <a:r>
              <a:rPr lang="en-US" u="sng" dirty="0">
                <a:solidFill>
                  <a:schemeClr val="dk1"/>
                </a:solidFill>
              </a:rPr>
              <a:t>flowing</a:t>
            </a:r>
            <a:r>
              <a:rPr lang="en-US" dirty="0">
                <a:solidFill>
                  <a:schemeClr val="dk1"/>
                </a:solidFill>
              </a:rPr>
              <a:t> through the </a:t>
            </a:r>
            <a:r>
              <a:rPr lang="en-US" u="sng" dirty="0">
                <a:solidFill>
                  <a:schemeClr val="dk1"/>
                </a:solidFill>
              </a:rPr>
              <a:t>circuit</a:t>
            </a:r>
            <a:r>
              <a:rPr lang="en-US" dirty="0">
                <a:solidFill>
                  <a:schemeClr val="dk1"/>
                </a:solidFill>
              </a:rPr>
              <a:t> causes the </a:t>
            </a:r>
            <a:r>
              <a:rPr lang="en-US" u="sng" dirty="0">
                <a:solidFill>
                  <a:schemeClr val="dk1"/>
                </a:solidFill>
              </a:rPr>
              <a:t>motor</a:t>
            </a:r>
            <a:r>
              <a:rPr lang="en-US" dirty="0">
                <a:solidFill>
                  <a:schemeClr val="dk1"/>
                </a:solidFill>
              </a:rPr>
              <a:t> to turn.  When </a:t>
            </a:r>
            <a:r>
              <a:rPr lang="en-US" u="sng" dirty="0">
                <a:solidFill>
                  <a:schemeClr val="dk1"/>
                </a:solidFill>
              </a:rPr>
              <a:t>electricity</a:t>
            </a:r>
            <a:r>
              <a:rPr lang="en-US" dirty="0">
                <a:solidFill>
                  <a:schemeClr val="dk1"/>
                </a:solidFill>
              </a:rPr>
              <a:t> is </a:t>
            </a:r>
            <a:r>
              <a:rPr lang="en-US" u="sng" dirty="0">
                <a:solidFill>
                  <a:schemeClr val="dk1"/>
                </a:solidFill>
              </a:rPr>
              <a:t>flowing</a:t>
            </a:r>
            <a:r>
              <a:rPr lang="en-US" dirty="0">
                <a:solidFill>
                  <a:schemeClr val="dk1"/>
                </a:solidFill>
              </a:rPr>
              <a:t> through a </a:t>
            </a:r>
            <a:r>
              <a:rPr lang="en-US" u="sng" dirty="0">
                <a:solidFill>
                  <a:schemeClr val="dk1"/>
                </a:solidFill>
              </a:rPr>
              <a:t>circuit</a:t>
            </a:r>
            <a:r>
              <a:rPr lang="en-US" dirty="0">
                <a:solidFill>
                  <a:schemeClr val="dk1"/>
                </a:solidFill>
              </a:rPr>
              <a:t> we say that the </a:t>
            </a:r>
            <a:r>
              <a:rPr lang="en-US" u="sng" dirty="0">
                <a:solidFill>
                  <a:schemeClr val="dk1"/>
                </a:solidFill>
              </a:rPr>
              <a:t>circuit</a:t>
            </a:r>
            <a:r>
              <a:rPr lang="en-US" dirty="0">
                <a:solidFill>
                  <a:schemeClr val="dk1"/>
                </a:solidFill>
              </a:rPr>
              <a:t> is closed.  If the circuit is broken at any location, this results in an open </a:t>
            </a:r>
            <a:r>
              <a:rPr lang="en-US" u="sng" dirty="0">
                <a:solidFill>
                  <a:schemeClr val="dk1"/>
                </a:solidFill>
              </a:rPr>
              <a:t>circuit</a:t>
            </a:r>
            <a:r>
              <a:rPr lang="en-US" dirty="0">
                <a:solidFill>
                  <a:schemeClr val="dk1"/>
                </a:solidFill>
              </a:rPr>
              <a:t>.  </a:t>
            </a:r>
            <a:r>
              <a:rPr lang="en-US" u="sng" dirty="0">
                <a:solidFill>
                  <a:schemeClr val="dk1"/>
                </a:solidFill>
              </a:rPr>
              <a:t>Electricity</a:t>
            </a:r>
            <a:r>
              <a:rPr lang="en-US" dirty="0">
                <a:solidFill>
                  <a:schemeClr val="dk1"/>
                </a:solidFill>
              </a:rPr>
              <a:t> will not </a:t>
            </a:r>
            <a:r>
              <a:rPr lang="en-US" u="sng" dirty="0">
                <a:solidFill>
                  <a:schemeClr val="dk1"/>
                </a:solidFill>
              </a:rPr>
              <a:t>flow</a:t>
            </a:r>
            <a:r>
              <a:rPr lang="en-US" dirty="0">
                <a:solidFill>
                  <a:schemeClr val="dk1"/>
                </a:solidFill>
              </a:rPr>
              <a:t> in an open </a:t>
            </a:r>
            <a:r>
              <a:rPr lang="en-US" u="sng" dirty="0">
                <a:solidFill>
                  <a:schemeClr val="dk1"/>
                </a:solidFill>
              </a:rPr>
              <a:t>circuit</a:t>
            </a:r>
            <a:r>
              <a:rPr lang="en-US" dirty="0">
                <a:solidFill>
                  <a:schemeClr val="dk1"/>
                </a:solidFill>
              </a:rPr>
              <a:t>. </a:t>
            </a:r>
            <a:endParaRPr dirty="0"/>
          </a:p>
        </p:txBody>
      </p:sp>
      <p:sp>
        <p:nvSpPr>
          <p:cNvPr id="115" name="Google Shape;11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fb621fc5c5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fb621fc5c5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t>Go over “quiz.” Everyone should make 100% since the answers come directly from the text without requiring comprehension.</a:t>
            </a:r>
            <a:endParaRPr/>
          </a:p>
          <a:p>
            <a:pPr marL="0" lvl="0" indent="0" algn="l" rtl="0">
              <a:spcBef>
                <a:spcPts val="0"/>
              </a:spcBef>
              <a:spcAft>
                <a:spcPts val="0"/>
              </a:spcAft>
              <a:buClr>
                <a:schemeClr val="dk1"/>
              </a:buClr>
              <a:buSzPts val="1100"/>
              <a:buFont typeface="Arial"/>
              <a:buNone/>
            </a:pPr>
            <a:endParaRPr/>
          </a:p>
          <a:p>
            <a:pPr marL="457200" lvl="0" indent="-298450" algn="l" rtl="0">
              <a:spcBef>
                <a:spcPts val="0"/>
              </a:spcBef>
              <a:spcAft>
                <a:spcPts val="0"/>
              </a:spcAft>
              <a:buSzPts val="1100"/>
              <a:buAutoNum type="arabicPeriod"/>
            </a:pPr>
            <a:r>
              <a:rPr lang="en-US"/>
              <a:t>What is a cratusis?</a:t>
            </a:r>
            <a:endParaRPr/>
          </a:p>
          <a:p>
            <a:pPr marL="457200" lvl="0" indent="-298450" algn="l" rtl="0">
              <a:spcBef>
                <a:spcPts val="0"/>
              </a:spcBef>
              <a:spcAft>
                <a:spcPts val="0"/>
              </a:spcAft>
              <a:buSzPts val="1100"/>
              <a:buAutoNum type="arabicPeriod"/>
            </a:pPr>
            <a:r>
              <a:rPr lang="en-US"/>
              <a:t>What do you get when you make a pathway connecting opposite ends of a cratusis with a flam?</a:t>
            </a:r>
            <a:endParaRPr/>
          </a:p>
          <a:p>
            <a:pPr marL="457200" lvl="0" indent="-298450" algn="l" rtl="0">
              <a:spcBef>
                <a:spcPts val="0"/>
              </a:spcBef>
              <a:spcAft>
                <a:spcPts val="0"/>
              </a:spcAft>
              <a:buSzPts val="1100"/>
              <a:buAutoNum type="arabicPeriod"/>
            </a:pPr>
            <a:r>
              <a:rPr lang="en-US"/>
              <a:t>Which way does vervim burble in a pharkle?</a:t>
            </a:r>
            <a:endParaRPr/>
          </a:p>
          <a:p>
            <a:pPr marL="457200" lvl="0" indent="-298450" algn="l" rtl="0">
              <a:spcBef>
                <a:spcPts val="0"/>
              </a:spcBef>
              <a:spcAft>
                <a:spcPts val="0"/>
              </a:spcAft>
              <a:buSzPts val="1100"/>
              <a:buAutoNum type="arabicPeriod"/>
            </a:pPr>
            <a:r>
              <a:rPr lang="en-US"/>
              <a:t>What is plopidectus?</a:t>
            </a:r>
            <a:endParaRPr/>
          </a:p>
          <a:p>
            <a:pPr marL="457200" lvl="0" indent="-298450" algn="l" rtl="0">
              <a:spcBef>
                <a:spcPts val="0"/>
              </a:spcBef>
              <a:spcAft>
                <a:spcPts val="0"/>
              </a:spcAft>
              <a:buSzPts val="1100"/>
              <a:buAutoNum type="arabicPeriod"/>
            </a:pPr>
            <a:r>
              <a:rPr lang="en-US"/>
              <a:t>What do you need to use when adding a merobite to a pharkle?</a:t>
            </a:r>
            <a:endParaRPr/>
          </a:p>
          <a:p>
            <a:pPr marL="457200" lvl="0" indent="-298450" algn="l" rtl="0">
              <a:spcBef>
                <a:spcPts val="0"/>
              </a:spcBef>
              <a:spcAft>
                <a:spcPts val="0"/>
              </a:spcAft>
              <a:buSzPts val="1100"/>
              <a:buAutoNum type="arabicPeriod"/>
            </a:pPr>
            <a:r>
              <a:rPr lang="en-US"/>
              <a:t>Is this statement true or false?  Plopidectus will burble in an open pharkle.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fb621fc5c5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fb621fc5c5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Initial model without materials. Participants draw the model, label the parts and show the direction the vervim burbles with arrows</a:t>
            </a:r>
            <a:endParaRPr/>
          </a:p>
          <a:p>
            <a:pPr marL="0" lvl="0" indent="0" algn="l" rtl="0">
              <a:spcBef>
                <a:spcPts val="0"/>
              </a:spcBef>
              <a:spcAft>
                <a:spcPts val="0"/>
              </a:spcAft>
              <a:buNone/>
            </a:pPr>
            <a:endParaRPr/>
          </a:p>
          <a:p>
            <a:pPr marL="0" lvl="0" indent="0" algn="l" rtl="0">
              <a:spcBef>
                <a:spcPts val="0"/>
              </a:spcBef>
              <a:spcAft>
                <a:spcPts val="0"/>
              </a:spcAft>
              <a:buNone/>
            </a:pPr>
            <a:r>
              <a:rPr lang="en-US"/>
              <a:t>Then give them pharkle kits to play with and revise their models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fb621fc5c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Review model, validating how most if not all will have drawn theirs</a:t>
            </a:r>
            <a:endParaRPr/>
          </a:p>
        </p:txBody>
      </p:sp>
      <p:sp>
        <p:nvSpPr>
          <p:cNvPr id="139" name="Google Shape;139;gfb621fc5c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fb621fc5c5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Explain that this is the technical model for a circuit and provide the translated words</a:t>
            </a:r>
            <a:endParaRPr/>
          </a:p>
        </p:txBody>
      </p:sp>
      <p:sp>
        <p:nvSpPr>
          <p:cNvPr id="161" name="Google Shape;161;gfb621fc5c5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fb621fc5c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fb621fc5c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solidFill>
                  <a:schemeClr val="dk1"/>
                </a:solidFill>
              </a:rPr>
              <a:t>Give participants the translation at this time. Skip this slide if time is limited.</a:t>
            </a:r>
            <a:endParaRPr>
              <a:solidFill>
                <a:schemeClr val="dk1"/>
              </a:solidFill>
            </a:endParaRPr>
          </a:p>
          <a:p>
            <a:pPr marL="0" lvl="0" indent="0" algn="l" rtl="0">
              <a:spcBef>
                <a:spcPts val="0"/>
              </a:spcBef>
              <a:spcAft>
                <a:spcPts val="0"/>
              </a:spcAft>
              <a:buNone/>
            </a:pPr>
            <a:endParaRPr>
              <a:solidFill>
                <a:schemeClr val="dk1"/>
              </a:solidFill>
            </a:endParaRPr>
          </a:p>
          <a:p>
            <a:pPr marL="457200" lvl="0" indent="-298450" algn="l" rtl="0">
              <a:spcBef>
                <a:spcPts val="0"/>
              </a:spcBef>
              <a:spcAft>
                <a:spcPts val="0"/>
              </a:spcAft>
              <a:buClr>
                <a:schemeClr val="dk1"/>
              </a:buClr>
              <a:buSzPts val="1100"/>
              <a:buAutoNum type="arabicPeriod"/>
            </a:pPr>
            <a:r>
              <a:rPr lang="en-US">
                <a:solidFill>
                  <a:schemeClr val="dk1"/>
                </a:solidFill>
              </a:rPr>
              <a:t>What is a battery?</a:t>
            </a:r>
            <a:endParaRPr>
              <a:solidFill>
                <a:schemeClr val="dk1"/>
              </a:solidFill>
            </a:endParaRPr>
          </a:p>
          <a:p>
            <a:pPr marL="457200" lvl="0" indent="-298450" algn="l" rtl="0">
              <a:spcBef>
                <a:spcPts val="0"/>
              </a:spcBef>
              <a:spcAft>
                <a:spcPts val="0"/>
              </a:spcAft>
              <a:buClr>
                <a:schemeClr val="dk1"/>
              </a:buClr>
              <a:buSzPts val="1100"/>
              <a:buAutoNum type="arabicPeriod"/>
            </a:pPr>
            <a:r>
              <a:rPr lang="en-US">
                <a:solidFill>
                  <a:schemeClr val="dk1"/>
                </a:solidFill>
              </a:rPr>
              <a:t>What do you get when you make a pathway connecting opposite ends of a battery with a wire?</a:t>
            </a:r>
            <a:endParaRPr>
              <a:solidFill>
                <a:schemeClr val="dk1"/>
              </a:solidFill>
            </a:endParaRPr>
          </a:p>
          <a:p>
            <a:pPr marL="457200" lvl="0" indent="-298450" algn="l" rtl="0">
              <a:spcBef>
                <a:spcPts val="0"/>
              </a:spcBef>
              <a:spcAft>
                <a:spcPts val="0"/>
              </a:spcAft>
              <a:buClr>
                <a:schemeClr val="dk1"/>
              </a:buClr>
              <a:buSzPts val="1100"/>
              <a:buAutoNum type="arabicPeriod"/>
            </a:pPr>
            <a:r>
              <a:rPr lang="en-US">
                <a:solidFill>
                  <a:schemeClr val="dk1"/>
                </a:solidFill>
              </a:rPr>
              <a:t>Which way does energy flow in a circuit?</a:t>
            </a:r>
            <a:endParaRPr>
              <a:solidFill>
                <a:schemeClr val="dk1"/>
              </a:solidFill>
            </a:endParaRPr>
          </a:p>
          <a:p>
            <a:pPr marL="457200" lvl="0" indent="-298450" algn="l" rtl="0">
              <a:spcBef>
                <a:spcPts val="0"/>
              </a:spcBef>
              <a:spcAft>
                <a:spcPts val="0"/>
              </a:spcAft>
              <a:buClr>
                <a:schemeClr val="dk1"/>
              </a:buClr>
              <a:buSzPts val="1100"/>
              <a:buAutoNum type="arabicPeriod"/>
            </a:pPr>
            <a:r>
              <a:rPr lang="en-US">
                <a:solidFill>
                  <a:schemeClr val="dk1"/>
                </a:solidFill>
              </a:rPr>
              <a:t>What is electricity?</a:t>
            </a:r>
            <a:endParaRPr>
              <a:solidFill>
                <a:schemeClr val="dk1"/>
              </a:solidFill>
            </a:endParaRPr>
          </a:p>
          <a:p>
            <a:pPr marL="457200" lvl="0" indent="-298450" algn="l" rtl="0">
              <a:spcBef>
                <a:spcPts val="0"/>
              </a:spcBef>
              <a:spcAft>
                <a:spcPts val="0"/>
              </a:spcAft>
              <a:buClr>
                <a:schemeClr val="dk1"/>
              </a:buClr>
              <a:buSzPts val="1100"/>
              <a:buAutoNum type="arabicPeriod"/>
            </a:pPr>
            <a:r>
              <a:rPr lang="en-US">
                <a:solidFill>
                  <a:schemeClr val="dk1"/>
                </a:solidFill>
              </a:rPr>
              <a:t>What do you need to use when adding a motor to a circuit?</a:t>
            </a:r>
            <a:endParaRPr>
              <a:solidFill>
                <a:schemeClr val="dk1"/>
              </a:solidFill>
            </a:endParaRPr>
          </a:p>
          <a:p>
            <a:pPr marL="457200" lvl="0" indent="-298450" algn="l" rtl="0">
              <a:spcBef>
                <a:spcPts val="0"/>
              </a:spcBef>
              <a:spcAft>
                <a:spcPts val="0"/>
              </a:spcAft>
              <a:buClr>
                <a:schemeClr val="dk1"/>
              </a:buClr>
              <a:buSzPts val="1100"/>
              <a:buAutoNum type="arabicPeriod"/>
            </a:pPr>
            <a:r>
              <a:rPr lang="en-US">
                <a:solidFill>
                  <a:schemeClr val="dk1"/>
                </a:solidFill>
              </a:rPr>
              <a:t>Is this statement true or false?  Electricity will flow in an open circuit.</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LEARN Logo">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1936" y="1371600"/>
            <a:ext cx="2548128" cy="4163723"/>
          </a:xfrm>
          <a:prstGeom prst="rect">
            <a:avLst/>
          </a:prstGeom>
        </p:spPr>
      </p:pic>
    </p:spTree>
    <p:extLst>
      <p:ext uri="{BB962C8B-B14F-4D97-AF65-F5344CB8AC3E}">
        <p14:creationId xmlns:p14="http://schemas.microsoft.com/office/powerpoint/2010/main" val="67842833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able">
    <p:spTree>
      <p:nvGrpSpPr>
        <p:cNvPr id="1" name="Shape 233"/>
        <p:cNvGrpSpPr/>
        <p:nvPr/>
      </p:nvGrpSpPr>
      <p:grpSpPr>
        <a:xfrm>
          <a:off x="0" y="0"/>
          <a:ext cx="0" cy="0"/>
          <a:chOff x="0" y="0"/>
          <a:chExt cx="0" cy="0"/>
        </a:xfrm>
      </p:grpSpPr>
      <p:pic>
        <p:nvPicPr>
          <p:cNvPr id="21" name="Picture 20">
            <a:extLst>
              <a:ext uri="{FF2B5EF4-FFF2-40B4-BE49-F238E27FC236}">
                <a16:creationId xmlns:a16="http://schemas.microsoft.com/office/drawing/2014/main" id="{4E1121FC-8B0E-0F4B-8A9D-C7B1ADC4049F}"/>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570464" y="5257800"/>
            <a:ext cx="1219200" cy="1219200"/>
          </a:xfrm>
          <a:prstGeom prst="rect">
            <a:avLst/>
          </a:prstGeom>
        </p:spPr>
      </p:pic>
      <p:sp>
        <p:nvSpPr>
          <p:cNvPr id="8" name="Title 1">
            <a:extLst>
              <a:ext uri="{FF2B5EF4-FFF2-40B4-BE49-F238E27FC236}">
                <a16:creationId xmlns:a16="http://schemas.microsoft.com/office/drawing/2014/main" id="{357A07C9-52E3-4212-9CBC-F4ACF85EBAFE}"/>
              </a:ext>
            </a:extLst>
          </p:cNvPr>
          <p:cNvSpPr>
            <a:spLocks noGrp="1"/>
          </p:cNvSpPr>
          <p:nvPr>
            <p:ph type="title" hasCustomPrompt="1"/>
          </p:nvPr>
        </p:nvSpPr>
        <p:spPr>
          <a:xfrm>
            <a:off x="609600" y="409663"/>
            <a:ext cx="10972800" cy="1143000"/>
          </a:xfrm>
        </p:spPr>
        <p:txBody>
          <a:bodyPr tIns="45718" anchor="b"/>
          <a:lstStyle>
            <a:lvl1pPr>
              <a:defRPr/>
            </a:lvl1pPr>
          </a:lstStyle>
          <a:p>
            <a:r>
              <a:rPr kumimoji="0" lang="en-US" dirty="0"/>
              <a:t>Slide Title</a:t>
            </a:r>
          </a:p>
        </p:txBody>
      </p:sp>
      <p:sp>
        <p:nvSpPr>
          <p:cNvPr id="3" name="Table Placeholder 2">
            <a:extLst>
              <a:ext uri="{FF2B5EF4-FFF2-40B4-BE49-F238E27FC236}">
                <a16:creationId xmlns:a16="http://schemas.microsoft.com/office/drawing/2014/main" id="{25752E28-88FD-4D46-A840-A174E90B52DD}"/>
              </a:ext>
            </a:extLst>
          </p:cNvPr>
          <p:cNvSpPr>
            <a:spLocks noGrp="1"/>
          </p:cNvSpPr>
          <p:nvPr>
            <p:ph type="tbl" sz="quarter" idx="10"/>
          </p:nvPr>
        </p:nvSpPr>
        <p:spPr>
          <a:xfrm>
            <a:off x="610024" y="1903603"/>
            <a:ext cx="9387417" cy="4076019"/>
          </a:xfrm>
        </p:spPr>
        <p:txBody>
          <a:bodyPr/>
          <a:lstStyle/>
          <a:p>
            <a:r>
              <a:rPr lang="en-US"/>
              <a:t>Click icon to add table</a:t>
            </a:r>
          </a:p>
        </p:txBody>
      </p:sp>
    </p:spTree>
    <p:extLst>
      <p:ext uri="{BB962C8B-B14F-4D97-AF65-F5344CB8AC3E}">
        <p14:creationId xmlns:p14="http://schemas.microsoft.com/office/powerpoint/2010/main" val="127283821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trategy v1">
    <p:spTree>
      <p:nvGrpSpPr>
        <p:cNvPr id="1" name=""/>
        <p:cNvGrpSpPr/>
        <p:nvPr/>
      </p:nvGrpSpPr>
      <p:grpSpPr>
        <a:xfrm>
          <a:off x="0" y="0"/>
          <a:ext cx="0" cy="0"/>
          <a:chOff x="0" y="0"/>
          <a:chExt cx="0" cy="0"/>
        </a:xfrm>
      </p:grpSpPr>
      <p:pic>
        <p:nvPicPr>
          <p:cNvPr id="3" name="Picture 2"/>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570464" y="5257800"/>
            <a:ext cx="1219200" cy="1219200"/>
          </a:xfrm>
          <a:prstGeom prst="rect">
            <a:avLst/>
          </a:prstGeom>
        </p:spPr>
      </p:pic>
      <p:sp>
        <p:nvSpPr>
          <p:cNvPr id="4" name="Title 1">
            <a:extLst>
              <a:ext uri="{FF2B5EF4-FFF2-40B4-BE49-F238E27FC236}">
                <a16:creationId xmlns:a16="http://schemas.microsoft.com/office/drawing/2014/main" id="{33561A6D-6963-4F42-BC51-710587FDD325}"/>
              </a:ext>
            </a:extLst>
          </p:cNvPr>
          <p:cNvSpPr>
            <a:spLocks noGrp="1"/>
          </p:cNvSpPr>
          <p:nvPr>
            <p:ph type="title" hasCustomPrompt="1"/>
          </p:nvPr>
        </p:nvSpPr>
        <p:spPr>
          <a:xfrm>
            <a:off x="609600" y="409663"/>
            <a:ext cx="10972800" cy="1143000"/>
          </a:xfrm>
        </p:spPr>
        <p:txBody>
          <a:bodyPr tIns="45718" anchor="b"/>
          <a:lstStyle>
            <a:lvl1pPr>
              <a:defRPr/>
            </a:lvl1pPr>
          </a:lstStyle>
          <a:p>
            <a:r>
              <a:rPr kumimoji="0" lang="en-US" dirty="0"/>
              <a:t>Slide Title</a:t>
            </a:r>
          </a:p>
        </p:txBody>
      </p:sp>
      <p:sp>
        <p:nvSpPr>
          <p:cNvPr id="5" name="Shape 23">
            <a:extLst>
              <a:ext uri="{FF2B5EF4-FFF2-40B4-BE49-F238E27FC236}">
                <a16:creationId xmlns:a16="http://schemas.microsoft.com/office/drawing/2014/main" id="{ACA14D18-7E80-4DA7-8133-159DD521CE44}"/>
              </a:ext>
            </a:extLst>
          </p:cNvPr>
          <p:cNvSpPr txBox="1">
            <a:spLocks noGrp="1"/>
          </p:cNvSpPr>
          <p:nvPr>
            <p:ph type="body" idx="1" hasCustomPrompt="1"/>
          </p:nvPr>
        </p:nvSpPr>
        <p:spPr>
          <a:xfrm>
            <a:off x="609600" y="1740079"/>
            <a:ext cx="6694152" cy="4827821"/>
          </a:xfrm>
          <a:prstGeom prst="rect">
            <a:avLst/>
          </a:prstGeom>
          <a:noFill/>
          <a:ln>
            <a:noFill/>
          </a:ln>
        </p:spPr>
        <p:txBody>
          <a:bodyPr lIns="91421" tIns="91421" rIns="91421" bIns="91421" anchor="t" anchorCtr="0"/>
          <a:lstStyle>
            <a:lvl1pPr rtl="0">
              <a:buSzPct val="10000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pPr lvl="0"/>
            <a:r>
              <a:rPr lang="en-US" dirty="0"/>
              <a:t>Text</a:t>
            </a:r>
          </a:p>
        </p:txBody>
      </p:sp>
      <p:sp>
        <p:nvSpPr>
          <p:cNvPr id="7" name="Picture Placeholder 6">
            <a:extLst>
              <a:ext uri="{FF2B5EF4-FFF2-40B4-BE49-F238E27FC236}">
                <a16:creationId xmlns:a16="http://schemas.microsoft.com/office/drawing/2014/main" id="{5A7C2501-3118-4C0D-A655-F2D0DFA1CF13}"/>
              </a:ext>
            </a:extLst>
          </p:cNvPr>
          <p:cNvSpPr>
            <a:spLocks noGrp="1"/>
          </p:cNvSpPr>
          <p:nvPr>
            <p:ph type="pic" sz="quarter" idx="10"/>
          </p:nvPr>
        </p:nvSpPr>
        <p:spPr>
          <a:xfrm>
            <a:off x="7882467" y="2217782"/>
            <a:ext cx="2438400" cy="2437345"/>
          </a:xfrm>
        </p:spPr>
        <p:txBody>
          <a:bodyPr/>
          <a:lstStyle/>
          <a:p>
            <a:r>
              <a:rPr lang="en-US"/>
              <a:t>Click icon to add picture</a:t>
            </a:r>
          </a:p>
        </p:txBody>
      </p:sp>
    </p:spTree>
    <p:extLst>
      <p:ext uri="{BB962C8B-B14F-4D97-AF65-F5344CB8AC3E}">
        <p14:creationId xmlns:p14="http://schemas.microsoft.com/office/powerpoint/2010/main" val="32594252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trategy v2">
    <p:spTree>
      <p:nvGrpSpPr>
        <p:cNvPr id="1" name=""/>
        <p:cNvGrpSpPr/>
        <p:nvPr/>
      </p:nvGrpSpPr>
      <p:grpSpPr>
        <a:xfrm>
          <a:off x="0" y="0"/>
          <a:ext cx="0" cy="0"/>
          <a:chOff x="0" y="0"/>
          <a:chExt cx="0" cy="0"/>
        </a:xfrm>
      </p:grpSpPr>
      <p:pic>
        <p:nvPicPr>
          <p:cNvPr id="3" name="Picture 2"/>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570464" y="5257800"/>
            <a:ext cx="1219200" cy="1219200"/>
          </a:xfrm>
          <a:prstGeom prst="rect">
            <a:avLst/>
          </a:prstGeom>
        </p:spPr>
      </p:pic>
      <p:sp>
        <p:nvSpPr>
          <p:cNvPr id="4" name="Title 1">
            <a:extLst>
              <a:ext uri="{FF2B5EF4-FFF2-40B4-BE49-F238E27FC236}">
                <a16:creationId xmlns:a16="http://schemas.microsoft.com/office/drawing/2014/main" id="{33561A6D-6963-4F42-BC51-710587FDD325}"/>
              </a:ext>
            </a:extLst>
          </p:cNvPr>
          <p:cNvSpPr>
            <a:spLocks noGrp="1"/>
          </p:cNvSpPr>
          <p:nvPr>
            <p:ph type="title" hasCustomPrompt="1"/>
          </p:nvPr>
        </p:nvSpPr>
        <p:spPr>
          <a:xfrm>
            <a:off x="609600" y="409663"/>
            <a:ext cx="10972800" cy="1143000"/>
          </a:xfrm>
        </p:spPr>
        <p:txBody>
          <a:bodyPr tIns="45718" anchor="b"/>
          <a:lstStyle>
            <a:lvl1pPr>
              <a:defRPr/>
            </a:lvl1pPr>
          </a:lstStyle>
          <a:p>
            <a:r>
              <a:rPr kumimoji="0" lang="en-US" dirty="0"/>
              <a:t>Slide Title</a:t>
            </a:r>
          </a:p>
        </p:txBody>
      </p:sp>
      <p:sp>
        <p:nvSpPr>
          <p:cNvPr id="5" name="Shape 23">
            <a:extLst>
              <a:ext uri="{FF2B5EF4-FFF2-40B4-BE49-F238E27FC236}">
                <a16:creationId xmlns:a16="http://schemas.microsoft.com/office/drawing/2014/main" id="{0C6D66F0-1C84-4362-90AC-EAB0A6DF20A3}"/>
              </a:ext>
            </a:extLst>
          </p:cNvPr>
          <p:cNvSpPr txBox="1">
            <a:spLocks noGrp="1"/>
          </p:cNvSpPr>
          <p:nvPr>
            <p:ph type="body" idx="1" hasCustomPrompt="1"/>
          </p:nvPr>
        </p:nvSpPr>
        <p:spPr>
          <a:xfrm>
            <a:off x="609600" y="1740079"/>
            <a:ext cx="5326000" cy="4827821"/>
          </a:xfrm>
          <a:prstGeom prst="rect">
            <a:avLst/>
          </a:prstGeom>
          <a:noFill/>
          <a:ln>
            <a:noFill/>
          </a:ln>
        </p:spPr>
        <p:txBody>
          <a:bodyPr lIns="91421" tIns="91421" rIns="91421" bIns="91421" anchor="t" anchorCtr="0"/>
          <a:lstStyle>
            <a:lvl1pPr rtl="0">
              <a:buSzPct val="10000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pPr lvl="0"/>
            <a:r>
              <a:rPr lang="en-US" dirty="0"/>
              <a:t>Text</a:t>
            </a:r>
          </a:p>
        </p:txBody>
      </p:sp>
      <p:sp>
        <p:nvSpPr>
          <p:cNvPr id="7" name="Picture Placeholder 6">
            <a:extLst>
              <a:ext uri="{FF2B5EF4-FFF2-40B4-BE49-F238E27FC236}">
                <a16:creationId xmlns:a16="http://schemas.microsoft.com/office/drawing/2014/main" id="{5CD319D0-7727-40E0-9BB2-013BA6FE865A}"/>
              </a:ext>
            </a:extLst>
          </p:cNvPr>
          <p:cNvSpPr>
            <a:spLocks noGrp="1"/>
          </p:cNvSpPr>
          <p:nvPr>
            <p:ph type="pic" sz="quarter" idx="10"/>
          </p:nvPr>
        </p:nvSpPr>
        <p:spPr>
          <a:xfrm>
            <a:off x="6256403" y="1740080"/>
            <a:ext cx="5325533" cy="1894417"/>
          </a:xfrm>
          <a:ln w="6350">
            <a:solidFill>
              <a:schemeClr val="bg2">
                <a:lumMod val="90000"/>
              </a:schemeClr>
            </a:solidFill>
          </a:ln>
        </p:spPr>
        <p:txBody>
          <a:bodyPr/>
          <a:lstStyle/>
          <a:p>
            <a:r>
              <a:rPr lang="en-US"/>
              <a:t>Click icon to add picture</a:t>
            </a:r>
          </a:p>
        </p:txBody>
      </p:sp>
    </p:spTree>
    <p:extLst>
      <p:ext uri="{BB962C8B-B14F-4D97-AF65-F5344CB8AC3E}">
        <p14:creationId xmlns:p14="http://schemas.microsoft.com/office/powerpoint/2010/main" val="29890659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ull Quote">
    <p:spTree>
      <p:nvGrpSpPr>
        <p:cNvPr id="1" name=""/>
        <p:cNvGrpSpPr/>
        <p:nvPr/>
      </p:nvGrpSpPr>
      <p:grpSpPr>
        <a:xfrm>
          <a:off x="0" y="0"/>
          <a:ext cx="0" cy="0"/>
          <a:chOff x="0" y="0"/>
          <a:chExt cx="0" cy="0"/>
        </a:xfrm>
      </p:grpSpPr>
      <p:sp>
        <p:nvSpPr>
          <p:cNvPr id="2" name="Rectangle: Diagonal Corners Snipped 1">
            <a:extLst>
              <a:ext uri="{FF2B5EF4-FFF2-40B4-BE49-F238E27FC236}">
                <a16:creationId xmlns:a16="http://schemas.microsoft.com/office/drawing/2014/main" id="{3FE57066-AFD2-4D39-B9C9-BF451B892B56}"/>
              </a:ext>
            </a:extLst>
          </p:cNvPr>
          <p:cNvSpPr/>
          <p:nvPr/>
        </p:nvSpPr>
        <p:spPr>
          <a:xfrm>
            <a:off x="2295302" y="1751525"/>
            <a:ext cx="7601397" cy="4275787"/>
          </a:xfrm>
          <a:prstGeom prst="snip2Diag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pic>
        <p:nvPicPr>
          <p:cNvPr id="3" name="Picture 2"/>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570464" y="5257800"/>
            <a:ext cx="1219200" cy="1219200"/>
          </a:xfrm>
          <a:prstGeom prst="rect">
            <a:avLst/>
          </a:prstGeom>
        </p:spPr>
      </p:pic>
      <p:sp>
        <p:nvSpPr>
          <p:cNvPr id="4" name="Title 1">
            <a:extLst>
              <a:ext uri="{FF2B5EF4-FFF2-40B4-BE49-F238E27FC236}">
                <a16:creationId xmlns:a16="http://schemas.microsoft.com/office/drawing/2014/main" id="{33561A6D-6963-4F42-BC51-710587FDD325}"/>
              </a:ext>
            </a:extLst>
          </p:cNvPr>
          <p:cNvSpPr>
            <a:spLocks noGrp="1"/>
          </p:cNvSpPr>
          <p:nvPr>
            <p:ph type="title" hasCustomPrompt="1"/>
          </p:nvPr>
        </p:nvSpPr>
        <p:spPr>
          <a:xfrm>
            <a:off x="609600" y="409663"/>
            <a:ext cx="10972800" cy="1143000"/>
          </a:xfrm>
        </p:spPr>
        <p:txBody>
          <a:bodyPr tIns="45718" anchor="b"/>
          <a:lstStyle>
            <a:lvl1pPr>
              <a:defRPr/>
            </a:lvl1pPr>
          </a:lstStyle>
          <a:p>
            <a:r>
              <a:rPr kumimoji="0" lang="en-US" dirty="0"/>
              <a:t>Slide Title</a:t>
            </a:r>
          </a:p>
        </p:txBody>
      </p:sp>
      <p:sp>
        <p:nvSpPr>
          <p:cNvPr id="5" name="Shape 23">
            <a:extLst>
              <a:ext uri="{FF2B5EF4-FFF2-40B4-BE49-F238E27FC236}">
                <a16:creationId xmlns:a16="http://schemas.microsoft.com/office/drawing/2014/main" id="{0C6D66F0-1C84-4362-90AC-EAB0A6DF20A3}"/>
              </a:ext>
            </a:extLst>
          </p:cNvPr>
          <p:cNvSpPr txBox="1">
            <a:spLocks noGrp="1"/>
          </p:cNvSpPr>
          <p:nvPr>
            <p:ph type="body" idx="1" hasCustomPrompt="1"/>
          </p:nvPr>
        </p:nvSpPr>
        <p:spPr>
          <a:xfrm>
            <a:off x="3433000" y="2046310"/>
            <a:ext cx="5326000" cy="3168205"/>
          </a:xfrm>
          <a:prstGeom prst="rect">
            <a:avLst/>
          </a:prstGeom>
          <a:noFill/>
          <a:ln>
            <a:noFill/>
          </a:ln>
        </p:spPr>
        <p:txBody>
          <a:bodyPr lIns="91421" tIns="91421" rIns="91421" bIns="91421" anchor="t" anchorCtr="0"/>
          <a:lstStyle>
            <a:lvl1pPr marL="0" indent="0" rtl="0">
              <a:buSzPct val="100000"/>
              <a:buNone/>
              <a:defRPr b="1">
                <a:solidFill>
                  <a:schemeClr val="bg1"/>
                </a:solidFill>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pPr lvl="0"/>
            <a:r>
              <a:rPr lang="en-US" dirty="0"/>
              <a:t>Quote text</a:t>
            </a:r>
          </a:p>
        </p:txBody>
      </p:sp>
      <p:sp>
        <p:nvSpPr>
          <p:cNvPr id="7" name="Shape 23">
            <a:extLst>
              <a:ext uri="{FF2B5EF4-FFF2-40B4-BE49-F238E27FC236}">
                <a16:creationId xmlns:a16="http://schemas.microsoft.com/office/drawing/2014/main" id="{98ECED1A-A97B-463C-904C-0655947FAF68}"/>
              </a:ext>
            </a:extLst>
          </p:cNvPr>
          <p:cNvSpPr txBox="1">
            <a:spLocks noGrp="1"/>
          </p:cNvSpPr>
          <p:nvPr>
            <p:ph type="body" idx="10" hasCustomPrompt="1"/>
          </p:nvPr>
        </p:nvSpPr>
        <p:spPr>
          <a:xfrm>
            <a:off x="4023933" y="5257800"/>
            <a:ext cx="4144135" cy="695101"/>
          </a:xfrm>
          <a:prstGeom prst="rect">
            <a:avLst/>
          </a:prstGeom>
          <a:noFill/>
          <a:ln>
            <a:noFill/>
          </a:ln>
        </p:spPr>
        <p:txBody>
          <a:bodyPr lIns="91421" tIns="91421" rIns="91421" bIns="91421" anchor="t" anchorCtr="0">
            <a:normAutofit/>
          </a:bodyPr>
          <a:lstStyle>
            <a:lvl1pPr marL="0" indent="0" rtl="0">
              <a:buSzPct val="100000"/>
              <a:buNone/>
              <a:defRPr sz="2133" b="1" i="1">
                <a:solidFill>
                  <a:schemeClr val="bg1"/>
                </a:solidFill>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pPr lvl="0"/>
            <a:r>
              <a:rPr lang="en-US" dirty="0"/>
              <a:t>-Attribution</a:t>
            </a:r>
          </a:p>
        </p:txBody>
      </p:sp>
      <p:pic>
        <p:nvPicPr>
          <p:cNvPr id="11" name="Picture 10" descr="A picture containing icon&#10;&#10;Description automatically generated">
            <a:extLst>
              <a:ext uri="{FF2B5EF4-FFF2-40B4-BE49-F238E27FC236}">
                <a16:creationId xmlns:a16="http://schemas.microsoft.com/office/drawing/2014/main" id="{D6017F3C-31CC-46B1-BC0D-495B548BE5E1}"/>
              </a:ext>
            </a:extLst>
          </p:cNvPr>
          <p:cNvPicPr>
            <a:picLocks noChangeAspect="1"/>
          </p:cNvPicPr>
          <p:nvPr/>
        </p:nvPicPr>
        <p:blipFill rotWithShape="1">
          <a:blip r:embed="rId3">
            <a:biLevel thresh="25000"/>
            <a:extLst>
              <a:ext uri="{BEBA8EAE-BF5A-486C-A8C5-ECC9F3942E4B}">
                <a14:imgProps xmlns:a14="http://schemas.microsoft.com/office/drawing/2010/main">
                  <a14:imgLayer r:embed="rId4">
                    <a14:imgEffect>
                      <a14:saturation sat="175000"/>
                    </a14:imgEffect>
                  </a14:imgLayer>
                </a14:imgProps>
              </a:ext>
            </a:extLst>
          </a:blip>
          <a:srcRect l="34179" t="21572" r="32618" b="56088"/>
          <a:stretch/>
        </p:blipFill>
        <p:spPr>
          <a:xfrm>
            <a:off x="2437718" y="1803042"/>
            <a:ext cx="852868" cy="715493"/>
          </a:xfrm>
          <a:prstGeom prst="rect">
            <a:avLst/>
          </a:prstGeom>
          <a:solidFill>
            <a:schemeClr val="bg2">
              <a:lumMod val="25000"/>
            </a:schemeClr>
          </a:solidFill>
        </p:spPr>
      </p:pic>
    </p:spTree>
    <p:extLst>
      <p:ext uri="{BB962C8B-B14F-4D97-AF65-F5344CB8AC3E}">
        <p14:creationId xmlns:p14="http://schemas.microsoft.com/office/powerpoint/2010/main" val="31029062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pic>
        <p:nvPicPr>
          <p:cNvPr id="3" name="Picture 2"/>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570464" y="5257800"/>
            <a:ext cx="1219200" cy="1219200"/>
          </a:xfrm>
          <a:prstGeom prst="rect">
            <a:avLst/>
          </a:prstGeom>
        </p:spPr>
      </p:pic>
      <p:sp>
        <p:nvSpPr>
          <p:cNvPr id="4" name="Title 1">
            <a:extLst>
              <a:ext uri="{FF2B5EF4-FFF2-40B4-BE49-F238E27FC236}">
                <a16:creationId xmlns:a16="http://schemas.microsoft.com/office/drawing/2014/main" id="{33561A6D-6963-4F42-BC51-710587FDD325}"/>
              </a:ext>
            </a:extLst>
          </p:cNvPr>
          <p:cNvSpPr>
            <a:spLocks noGrp="1"/>
          </p:cNvSpPr>
          <p:nvPr>
            <p:ph type="title" hasCustomPrompt="1"/>
          </p:nvPr>
        </p:nvSpPr>
        <p:spPr>
          <a:xfrm>
            <a:off x="609600" y="409663"/>
            <a:ext cx="10972800" cy="1143000"/>
          </a:xfrm>
        </p:spPr>
        <p:txBody>
          <a:bodyPr tIns="45718" anchor="b"/>
          <a:lstStyle>
            <a:lvl1pPr>
              <a:defRPr/>
            </a:lvl1pPr>
          </a:lstStyle>
          <a:p>
            <a:r>
              <a:rPr kumimoji="0" lang="en-US" dirty="0"/>
              <a:t>Slide Title</a:t>
            </a:r>
          </a:p>
        </p:txBody>
      </p:sp>
    </p:spTree>
    <p:extLst>
      <p:ext uri="{BB962C8B-B14F-4D97-AF65-F5344CB8AC3E}">
        <p14:creationId xmlns:p14="http://schemas.microsoft.com/office/powerpoint/2010/main" val="19920298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416696932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White BG">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2880716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Blank No Logo">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27303029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82"/>
        <p:cNvGrpSpPr/>
        <p:nvPr/>
      </p:nvGrpSpPr>
      <p:grpSpPr>
        <a:xfrm>
          <a:off x="0" y="0"/>
          <a:ext cx="0" cy="0"/>
          <a:chOff x="0" y="0"/>
          <a:chExt cx="0" cy="0"/>
        </a:xfrm>
      </p:grpSpPr>
      <p:sp>
        <p:nvSpPr>
          <p:cNvPr id="83" name="Google Shape;83;g10f3742f250_0_77"/>
          <p:cNvSpPr txBox="1">
            <a:spLocks noGrp="1"/>
          </p:cNvSpPr>
          <p:nvPr>
            <p:ph type="title"/>
          </p:nvPr>
        </p:nvSpPr>
        <p:spPr>
          <a:xfrm>
            <a:off x="838200" y="65189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455073"/>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0871462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1" type="twoObj">
  <p:cSld name="Two Content 1">
    <p:spTree>
      <p:nvGrpSpPr>
        <p:cNvPr id="1" name="Shape 84"/>
        <p:cNvGrpSpPr/>
        <p:nvPr/>
      </p:nvGrpSpPr>
      <p:grpSpPr>
        <a:xfrm>
          <a:off x="0" y="0"/>
          <a:ext cx="0" cy="0"/>
          <a:chOff x="0" y="0"/>
          <a:chExt cx="0" cy="0"/>
        </a:xfrm>
      </p:grpSpPr>
      <p:sp>
        <p:nvSpPr>
          <p:cNvPr id="85" name="Google Shape;85;g10f3742f250_0_79"/>
          <p:cNvSpPr txBox="1">
            <a:spLocks noGrp="1"/>
          </p:cNvSpPr>
          <p:nvPr>
            <p:ph type="title"/>
          </p:nvPr>
        </p:nvSpPr>
        <p:spPr>
          <a:xfrm>
            <a:off x="838200" y="651895"/>
            <a:ext cx="10515600" cy="9942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455073"/>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6" name="Google Shape;86;g10f3742f250_0_79"/>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87" name="Google Shape;87;g10f3742f250_0_79"/>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88" name="Google Shape;88;g10f3742f250_0_7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g10f3742f250_0_7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g10f3742f250_0_7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85682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accent4"/>
            </a:gs>
            <a:gs pos="85000">
              <a:schemeClr val="accent6"/>
            </a:gs>
          </a:gsLst>
          <a:lin ang="16200000" scaled="0"/>
          <a:tileRect/>
        </a:gradFill>
        <a:effectLst/>
      </p:bgPr>
    </p:bg>
    <p:spTree>
      <p:nvGrpSpPr>
        <p:cNvPr id="1" name=""/>
        <p:cNvGrpSpPr/>
        <p:nvPr/>
      </p:nvGrpSpPr>
      <p:grpSpPr>
        <a:xfrm>
          <a:off x="0" y="0"/>
          <a:ext cx="0" cy="0"/>
          <a:chOff x="0" y="0"/>
          <a:chExt cx="0" cy="0"/>
        </a:xfrm>
      </p:grpSpPr>
      <p:sp>
        <p:nvSpPr>
          <p:cNvPr id="9" name="Title 8"/>
          <p:cNvSpPr>
            <a:spLocks noGrp="1"/>
          </p:cNvSpPr>
          <p:nvPr>
            <p:ph type="ctrTitle" hasCustomPrompt="1"/>
          </p:nvPr>
        </p:nvSpPr>
        <p:spPr>
          <a:xfrm>
            <a:off x="859536" y="1343464"/>
            <a:ext cx="10468864" cy="1828800"/>
          </a:xfrm>
          <a:ln>
            <a:noFill/>
          </a:ln>
        </p:spPr>
        <p:txBody>
          <a:bodyPr vert="horz" tIns="0" rIns="18287" bIns="0" anchor="b">
            <a:noAutofit/>
            <a:scene3d>
              <a:camera prst="orthographicFront"/>
              <a:lightRig rig="freezing" dir="t">
                <a:rot lat="0" lon="0" rev="5640000"/>
              </a:lightRig>
            </a:scene3d>
            <a:sp3d prstMaterial="flat">
              <a:contourClr>
                <a:schemeClr val="tx2"/>
              </a:contourClr>
            </a:sp3d>
          </a:bodyPr>
          <a:lstStyle>
            <a:lvl1pPr algn="l" rtl="0">
              <a:spcBef>
                <a:spcPct val="0"/>
              </a:spcBef>
              <a:buNone/>
              <a:defRPr sz="6667" b="0">
                <a:ln>
                  <a:noFill/>
                </a:ln>
                <a:solidFill>
                  <a:schemeClr val="tx1"/>
                </a:solidFill>
                <a:effectLst/>
                <a:latin typeface="+mj-lt"/>
                <a:ea typeface="+mj-ea"/>
                <a:cs typeface="+mj-cs"/>
              </a:defRPr>
            </a:lvl1pPr>
          </a:lstStyle>
          <a:p>
            <a:r>
              <a:rPr kumimoji="0" lang="en-US" dirty="0"/>
              <a:t>Lesson/Activity Title</a:t>
            </a:r>
          </a:p>
        </p:txBody>
      </p:sp>
      <p:sp>
        <p:nvSpPr>
          <p:cNvPr id="17" name="Subtitle 16"/>
          <p:cNvSpPr>
            <a:spLocks noGrp="1"/>
          </p:cNvSpPr>
          <p:nvPr>
            <p:ph type="subTitle" idx="1" hasCustomPrompt="1"/>
          </p:nvPr>
        </p:nvSpPr>
        <p:spPr>
          <a:xfrm>
            <a:off x="859536" y="3200400"/>
            <a:ext cx="10472928" cy="1752600"/>
          </a:xfrm>
        </p:spPr>
        <p:txBody>
          <a:bodyPr lIns="0" rIns="18287">
            <a:normAutofit/>
          </a:bodyPr>
          <a:lstStyle>
            <a:lvl1pPr marL="0" marR="45718" indent="0" algn="l">
              <a:buNone/>
              <a:defRPr sz="3467">
                <a:solidFill>
                  <a:schemeClr val="tx1"/>
                </a:solidFill>
                <a:latin typeface="Calibri"/>
                <a:cs typeface="Calibri"/>
              </a:defRPr>
            </a:lvl1pPr>
            <a:lvl2pPr marL="457166" indent="0" algn="ctr">
              <a:buNone/>
            </a:lvl2pPr>
            <a:lvl3pPr marL="914330" indent="0" algn="ctr">
              <a:buNone/>
            </a:lvl3pPr>
            <a:lvl4pPr marL="1371496" indent="0" algn="ctr">
              <a:buNone/>
            </a:lvl4pPr>
            <a:lvl5pPr marL="1828661" indent="0" algn="ctr">
              <a:buNone/>
            </a:lvl5pPr>
            <a:lvl6pPr marL="2285826" indent="0" algn="ctr">
              <a:buNone/>
            </a:lvl6pPr>
            <a:lvl7pPr marL="2742991" indent="0" algn="ctr">
              <a:buNone/>
            </a:lvl7pPr>
            <a:lvl8pPr marL="3200156" indent="0" algn="ctr">
              <a:buNone/>
            </a:lvl8pPr>
            <a:lvl9pPr marL="3657322" indent="0" algn="ctr">
              <a:buNone/>
            </a:lvl9pPr>
          </a:lstStyle>
          <a:p>
            <a:r>
              <a:rPr kumimoji="0" lang="en-US" dirty="0"/>
              <a:t>Topic/Subtitle</a:t>
            </a:r>
          </a:p>
        </p:txBody>
      </p:sp>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356494470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1745803"/>
            <a:ext cx="10972800" cy="4578797"/>
          </a:xfrm>
        </p:spPr>
        <p:txBody>
          <a:bodyPr/>
          <a:lstStyle>
            <a:lvl1pPr marL="302676" indent="-302676">
              <a:buClr>
                <a:schemeClr val="accent4"/>
              </a:buClr>
              <a:buSzPct val="100000"/>
              <a:buFont typeface="Arial" panose="020B0604020202020204" pitchFamily="34" charset="0"/>
              <a:buChar char="•"/>
              <a:defRPr sz="3467"/>
            </a:lvl1pPr>
            <a:lvl2pPr marL="640031" indent="-246868">
              <a:buSzPct val="100000"/>
              <a:buFont typeface="Arial" panose="020B0604020202020204" pitchFamily="34" charset="0"/>
              <a:buChar char="•"/>
              <a:defRPr sz="2667"/>
            </a:lvl2pPr>
            <a:lvl3pPr marL="914330" indent="-246868">
              <a:buSzPct val="100000"/>
              <a:buFont typeface="Arial" panose="020B0604020202020204" pitchFamily="34" charset="0"/>
              <a:buChar char="•"/>
              <a:defRPr sz="2267"/>
            </a:lvl3pPr>
            <a:lvl4pPr marL="1188629" indent="-210296">
              <a:buSzPct val="100000"/>
              <a:buFont typeface="Arial" panose="020B0604020202020204" pitchFamily="34" charset="0"/>
              <a:buChar char="•"/>
              <a:defRPr/>
            </a:lvl4pPr>
            <a:lvl5pPr marL="1462929" indent="-210296">
              <a:buSzPct val="100000"/>
              <a:buFont typeface="Arial" panose="020B0604020202020204" pitchFamily="34" charset="0"/>
              <a:buChar char="•"/>
              <a:defRPr sz="1800"/>
            </a:lvl5pPr>
          </a:lstStyle>
          <a:p>
            <a:pPr lvl="0" eaLnBrk="1" latinLnBrk="0" hangingPunct="1"/>
            <a:r>
              <a:rPr lang="en-US" dirty="0"/>
              <a:t>This is the default layout for slide content. To see other layout options, right-click the slide thumbnail and select Layout.</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4" name="Picture 3"/>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570464" y="5257800"/>
            <a:ext cx="1219200" cy="1219200"/>
          </a:xfrm>
          <a:prstGeom prst="rect">
            <a:avLst/>
          </a:prstGeom>
        </p:spPr>
      </p:pic>
      <p:sp>
        <p:nvSpPr>
          <p:cNvPr id="5" name="Title 1">
            <a:extLst>
              <a:ext uri="{FF2B5EF4-FFF2-40B4-BE49-F238E27FC236}">
                <a16:creationId xmlns:a16="http://schemas.microsoft.com/office/drawing/2014/main" id="{F22F552B-173D-46BA-BBEA-1B2F42FED86A}"/>
              </a:ext>
            </a:extLst>
          </p:cNvPr>
          <p:cNvSpPr>
            <a:spLocks noGrp="1"/>
          </p:cNvSpPr>
          <p:nvPr>
            <p:ph type="title" hasCustomPrompt="1"/>
          </p:nvPr>
        </p:nvSpPr>
        <p:spPr>
          <a:xfrm>
            <a:off x="609600" y="409663"/>
            <a:ext cx="10972800" cy="1143000"/>
          </a:xfrm>
        </p:spPr>
        <p:txBody>
          <a:bodyPr tIns="45718" anchor="b"/>
          <a:lstStyle>
            <a:lvl1pPr>
              <a:defRPr/>
            </a:lvl1pPr>
          </a:lstStyle>
          <a:p>
            <a:r>
              <a:rPr kumimoji="0" lang="en-US" dirty="0"/>
              <a:t>Slide Title</a:t>
            </a:r>
          </a:p>
        </p:txBody>
      </p:sp>
    </p:spTree>
    <p:extLst>
      <p:ext uri="{BB962C8B-B14F-4D97-AF65-F5344CB8AC3E}">
        <p14:creationId xmlns:p14="http://schemas.microsoft.com/office/powerpoint/2010/main" val="48375805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Ordered Lis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1745803"/>
            <a:ext cx="10972800" cy="4578797"/>
          </a:xfrm>
        </p:spPr>
        <p:txBody>
          <a:bodyPr/>
          <a:lstStyle>
            <a:lvl1pPr marL="457189" indent="-457189">
              <a:buClr>
                <a:schemeClr val="accent4"/>
              </a:buClr>
              <a:buSzPct val="100000"/>
              <a:buFont typeface="+mj-lt"/>
              <a:buAutoNum type="arabicPeriod"/>
              <a:defRPr sz="3467"/>
            </a:lvl1pPr>
            <a:lvl2pPr marL="836063" indent="-444489">
              <a:buClr>
                <a:schemeClr val="accent4"/>
              </a:buClr>
              <a:buSzPct val="100000"/>
              <a:buFont typeface="+mj-lt"/>
              <a:buAutoNum type="alphaLcParenR"/>
              <a:defRPr sz="2667"/>
            </a:lvl2pPr>
            <a:lvl3pPr marL="1219170" indent="-302676">
              <a:buClr>
                <a:schemeClr val="accent4"/>
              </a:buClr>
              <a:buSzPct val="100000"/>
              <a:buFont typeface="+mj-lt"/>
              <a:buAutoNum type="romanLcPeriod"/>
              <a:defRPr sz="2267"/>
            </a:lvl3pPr>
            <a:lvl4pPr marL="1435521" indent="-457189">
              <a:buSzPct val="100000"/>
              <a:buFont typeface="+mj-lt"/>
              <a:buAutoNum type="arabicPeriod"/>
              <a:defRPr/>
            </a:lvl4pPr>
            <a:lvl5pPr marL="1709821" indent="-457189">
              <a:buSzPct val="100000"/>
              <a:buFont typeface="+mj-lt"/>
              <a:buAutoNum type="arabicPeriod"/>
              <a:defRPr sz="1800"/>
            </a:lvl5pPr>
          </a:lstStyle>
          <a:p>
            <a:pPr lvl="0" eaLnBrk="1" latinLnBrk="0" hangingPunct="1"/>
            <a:r>
              <a:rPr lang="en-US" dirty="0"/>
              <a:t>Step</a:t>
            </a:r>
          </a:p>
          <a:p>
            <a:pPr lvl="1" eaLnBrk="1" latinLnBrk="0" hangingPunct="1"/>
            <a:r>
              <a:rPr lang="en-US" dirty="0" err="1"/>
              <a:t>Substep</a:t>
            </a:r>
            <a:endParaRPr lang="en-US" dirty="0"/>
          </a:p>
          <a:p>
            <a:pPr lvl="2" eaLnBrk="1" latinLnBrk="0" hangingPunct="1"/>
            <a:r>
              <a:rPr lang="en-US" dirty="0"/>
              <a:t>Sub-</a:t>
            </a:r>
            <a:r>
              <a:rPr lang="en-US" dirty="0" err="1"/>
              <a:t>substep</a:t>
            </a:r>
            <a:endParaRPr lang="en-US" dirty="0"/>
          </a:p>
        </p:txBody>
      </p:sp>
      <p:pic>
        <p:nvPicPr>
          <p:cNvPr id="4" name="Picture 3"/>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570464" y="5257800"/>
            <a:ext cx="1219200" cy="1219200"/>
          </a:xfrm>
          <a:prstGeom prst="rect">
            <a:avLst/>
          </a:prstGeom>
        </p:spPr>
      </p:pic>
      <p:sp>
        <p:nvSpPr>
          <p:cNvPr id="5" name="Title 1">
            <a:extLst>
              <a:ext uri="{FF2B5EF4-FFF2-40B4-BE49-F238E27FC236}">
                <a16:creationId xmlns:a16="http://schemas.microsoft.com/office/drawing/2014/main" id="{F22F552B-173D-46BA-BBEA-1B2F42FED86A}"/>
              </a:ext>
            </a:extLst>
          </p:cNvPr>
          <p:cNvSpPr>
            <a:spLocks noGrp="1"/>
          </p:cNvSpPr>
          <p:nvPr>
            <p:ph type="title" hasCustomPrompt="1"/>
          </p:nvPr>
        </p:nvSpPr>
        <p:spPr>
          <a:xfrm>
            <a:off x="609600" y="409663"/>
            <a:ext cx="10972800" cy="1143000"/>
          </a:xfrm>
        </p:spPr>
        <p:txBody>
          <a:bodyPr tIns="45718" anchor="b"/>
          <a:lstStyle>
            <a:lvl1pPr>
              <a:defRPr/>
            </a:lvl1pPr>
          </a:lstStyle>
          <a:p>
            <a:r>
              <a:rPr kumimoji="0" lang="en-US" dirty="0"/>
              <a:t>Slide Title</a:t>
            </a:r>
          </a:p>
        </p:txBody>
      </p:sp>
    </p:spTree>
    <p:extLst>
      <p:ext uri="{BB962C8B-B14F-4D97-AF65-F5344CB8AC3E}">
        <p14:creationId xmlns:p14="http://schemas.microsoft.com/office/powerpoint/2010/main" val="110772470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flip="none" rotWithShape="1">
          <a:gsLst>
            <a:gs pos="0">
              <a:srgbClr val="659298"/>
            </a:gs>
            <a:gs pos="100000">
              <a:srgbClr val="4E6F74"/>
            </a:gs>
          </a:gsLst>
          <a:lin ang="1596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odyPr>
          <a:lstStyle>
            <a:lvl1pPr algn="l" rtl="0">
              <a:spcBef>
                <a:spcPct val="0"/>
              </a:spcBef>
              <a:buNone/>
              <a:defRPr lang="en-US" sz="6667" b="0" cap="none" baseline="0" dirty="0">
                <a:ln w="635">
                  <a:noFill/>
                </a:ln>
                <a:solidFill>
                  <a:srgbClr val="FFFFFF"/>
                </a:solidFill>
                <a:effectLst/>
                <a:latin typeface="+mj-lt"/>
                <a:ea typeface="+mj-ea"/>
                <a:cs typeface="+mj-cs"/>
              </a:defRPr>
            </a:lvl1pPr>
          </a:lstStyle>
          <a:p>
            <a:r>
              <a:rPr kumimoji="0" lang="en-US" dirty="0"/>
              <a:t>Section Name</a:t>
            </a:r>
          </a:p>
        </p:txBody>
      </p:sp>
      <p:sp>
        <p:nvSpPr>
          <p:cNvPr id="3" name="Text Placeholder 2"/>
          <p:cNvSpPr>
            <a:spLocks noGrp="1"/>
          </p:cNvSpPr>
          <p:nvPr>
            <p:ph type="body" idx="1" hasCustomPrompt="1"/>
          </p:nvPr>
        </p:nvSpPr>
        <p:spPr>
          <a:xfrm>
            <a:off x="707136" y="2704664"/>
            <a:ext cx="10363200" cy="1509712"/>
          </a:xfrm>
        </p:spPr>
        <p:txBody>
          <a:bodyPr lIns="45718" rIns="45718" anchor="t">
            <a:normAutofit/>
          </a:bodyPr>
          <a:lstStyle>
            <a:lvl1pPr marL="531271" indent="-457189">
              <a:buClr>
                <a:schemeClr val="tx1"/>
              </a:buClr>
              <a:buFont typeface="Arial" panose="020B0604020202020204" pitchFamily="34" charset="0"/>
              <a:buChar char="•"/>
              <a:defRPr sz="3467">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a:t>Item A</a:t>
            </a:r>
          </a:p>
          <a:p>
            <a:pPr lvl="0" eaLnBrk="1" latinLnBrk="0" hangingPunct="1"/>
            <a:r>
              <a:rPr kumimoji="0" lang="en-US" dirty="0"/>
              <a:t>Item B</a:t>
            </a:r>
          </a:p>
          <a:p>
            <a:pPr lvl="0" eaLnBrk="1" latinLnBrk="0" hangingPunct="1"/>
            <a:r>
              <a:rPr kumimoji="0" lang="en-US" dirty="0"/>
              <a:t>Item C</a:t>
            </a:r>
          </a:p>
        </p:txBody>
      </p:sp>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419383361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03939"/>
            <a:ext cx="10972800" cy="1143000"/>
          </a:xfrm>
        </p:spPr>
        <p:txBody>
          <a:bodyPr/>
          <a:lstStyle>
            <a:lvl1pPr>
              <a:defRPr/>
            </a:lvl1pPr>
          </a:lstStyle>
          <a:p>
            <a:r>
              <a:rPr kumimoji="0" lang="en-US" dirty="0"/>
              <a:t>Slide Title</a:t>
            </a:r>
          </a:p>
        </p:txBody>
      </p:sp>
      <p:sp>
        <p:nvSpPr>
          <p:cNvPr id="3" name="Content Placeholder 2"/>
          <p:cNvSpPr>
            <a:spLocks noGrp="1"/>
          </p:cNvSpPr>
          <p:nvPr>
            <p:ph sz="half" idx="1" hasCustomPrompt="1"/>
          </p:nvPr>
        </p:nvSpPr>
        <p:spPr>
          <a:xfrm>
            <a:off x="609600" y="1757251"/>
            <a:ext cx="5384800" cy="4597675"/>
          </a:xfrm>
        </p:spPr>
        <p:txBody>
          <a:bodyPr/>
          <a:lstStyle>
            <a:lvl1pPr>
              <a:buSzPct val="100000"/>
              <a:defRPr sz="3200"/>
            </a:lvl1pPr>
            <a:lvl2pPr marL="640031" indent="-246868">
              <a:buSzPct val="100000"/>
              <a:buFont typeface="Arial" panose="020B0604020202020204" pitchFamily="34" charset="0"/>
              <a:buChar char="•"/>
              <a:defRPr sz="2667"/>
            </a:lvl2pPr>
            <a:lvl3pPr marL="914330" indent="-246868">
              <a:buSzPct val="100000"/>
              <a:buFont typeface="Arial" panose="020B0604020202020204" pitchFamily="34" charset="0"/>
              <a:buChar char="•"/>
              <a:defRPr sz="2400"/>
            </a:lvl3pPr>
            <a:lvl4pPr marL="1188629" indent="-210296">
              <a:buSzPct val="100000"/>
              <a:buFont typeface="Arial" panose="020B0604020202020204" pitchFamily="34" charset="0"/>
              <a:buChar char="•"/>
              <a:defRPr sz="2000"/>
            </a:lvl4pPr>
            <a:lvl5pPr marL="1462929" indent="-210296">
              <a:buSzPct val="100000"/>
              <a:buFont typeface="Arial" panose="020B0604020202020204" pitchFamily="34" charset="0"/>
              <a:buChar char="•"/>
              <a:defRPr sz="1800"/>
            </a:lvl5pPr>
          </a:lstStyle>
          <a:p>
            <a:pPr lvl="0" eaLnBrk="1" latinLnBrk="0" hangingPunct="1"/>
            <a:r>
              <a:rPr lang="en-US" dirty="0"/>
              <a:t>First level</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5" name="Picture 4"/>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570464" y="5257800"/>
            <a:ext cx="1219200" cy="1219200"/>
          </a:xfrm>
          <a:prstGeom prst="rect">
            <a:avLst/>
          </a:prstGeom>
        </p:spPr>
      </p:pic>
      <p:sp>
        <p:nvSpPr>
          <p:cNvPr id="6" name="Content Placeholder 2">
            <a:extLst>
              <a:ext uri="{FF2B5EF4-FFF2-40B4-BE49-F238E27FC236}">
                <a16:creationId xmlns:a16="http://schemas.microsoft.com/office/drawing/2014/main" id="{AA215C7E-697C-4702-93D3-61EBBCC240BD}"/>
              </a:ext>
            </a:extLst>
          </p:cNvPr>
          <p:cNvSpPr>
            <a:spLocks noGrp="1"/>
          </p:cNvSpPr>
          <p:nvPr>
            <p:ph sz="half" idx="10" hasCustomPrompt="1"/>
          </p:nvPr>
        </p:nvSpPr>
        <p:spPr>
          <a:xfrm>
            <a:off x="6197600" y="1757251"/>
            <a:ext cx="5384800" cy="4597675"/>
          </a:xfrm>
        </p:spPr>
        <p:txBody>
          <a:bodyPr/>
          <a:lstStyle>
            <a:lvl1pPr>
              <a:buSzPct val="100000"/>
              <a:defRPr sz="3200"/>
            </a:lvl1pPr>
            <a:lvl2pPr marL="640031" indent="-246868">
              <a:buSzPct val="100000"/>
              <a:buFont typeface="Arial" panose="020B0604020202020204" pitchFamily="34" charset="0"/>
              <a:buChar char="•"/>
              <a:defRPr sz="2667"/>
            </a:lvl2pPr>
            <a:lvl3pPr marL="914330" indent="-246868">
              <a:buSzPct val="100000"/>
              <a:buFont typeface="Arial" panose="020B0604020202020204" pitchFamily="34" charset="0"/>
              <a:buChar char="•"/>
              <a:defRPr sz="2400"/>
            </a:lvl3pPr>
            <a:lvl4pPr marL="1188629" indent="-210296">
              <a:buSzPct val="100000"/>
              <a:buFont typeface="Arial" panose="020B0604020202020204" pitchFamily="34" charset="0"/>
              <a:buChar char="•"/>
              <a:defRPr sz="2000"/>
            </a:lvl4pPr>
            <a:lvl5pPr marL="1462929" indent="-210296">
              <a:buSzPct val="100000"/>
              <a:buFont typeface="Arial" panose="020B0604020202020204" pitchFamily="34" charset="0"/>
              <a:buChar char="•"/>
              <a:defRPr sz="1800"/>
            </a:lvl5pPr>
          </a:lstStyle>
          <a:p>
            <a:pPr lvl="0" eaLnBrk="1" latinLnBrk="0" hangingPunct="1"/>
            <a:r>
              <a:rPr lang="en-US" dirty="0"/>
              <a:t>First level</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7644143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09663"/>
            <a:ext cx="10972800" cy="1143000"/>
          </a:xfrm>
        </p:spPr>
        <p:txBody>
          <a:bodyPr tIns="45718" anchor="b"/>
          <a:lstStyle>
            <a:lvl1pPr>
              <a:defRPr/>
            </a:lvl1pPr>
          </a:lstStyle>
          <a:p>
            <a:r>
              <a:rPr kumimoji="0" lang="en-US" dirty="0"/>
              <a:t>Slide Title</a:t>
            </a:r>
          </a:p>
        </p:txBody>
      </p:sp>
      <p:sp>
        <p:nvSpPr>
          <p:cNvPr id="3" name="Text Placeholder 2"/>
          <p:cNvSpPr>
            <a:spLocks noGrp="1"/>
          </p:cNvSpPr>
          <p:nvPr>
            <p:ph type="body" idx="1" hasCustomPrompt="1"/>
          </p:nvPr>
        </p:nvSpPr>
        <p:spPr>
          <a:xfrm>
            <a:off x="609600" y="1855248"/>
            <a:ext cx="5386917" cy="659352"/>
          </a:xfrm>
        </p:spPr>
        <p:txBody>
          <a:bodyPr lIns="45718" tIns="0" rIns="45718" bIns="0" anchor="ctr">
            <a:noAutofit/>
          </a:bodyPr>
          <a:lstStyle>
            <a:lvl1pPr marL="0" indent="0">
              <a:buNone/>
              <a:defRPr sz="32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a:t>Side A Subtitle/Header</a:t>
            </a:r>
          </a:p>
        </p:txBody>
      </p:sp>
      <p:sp>
        <p:nvSpPr>
          <p:cNvPr id="4" name="Text Placeholder 3"/>
          <p:cNvSpPr>
            <a:spLocks noGrp="1"/>
          </p:cNvSpPr>
          <p:nvPr>
            <p:ph type="body" sz="half" idx="3" hasCustomPrompt="1"/>
          </p:nvPr>
        </p:nvSpPr>
        <p:spPr>
          <a:xfrm>
            <a:off x="6193370" y="1859760"/>
            <a:ext cx="5389033" cy="654843"/>
          </a:xfrm>
        </p:spPr>
        <p:txBody>
          <a:bodyPr lIns="45718" tIns="0" rIns="45718" bIns="0" anchor="ctr">
            <a:normAutofit/>
          </a:bodyPr>
          <a:lstStyle>
            <a:lvl1pPr marL="0" indent="0">
              <a:buNone/>
              <a:defRPr sz="32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a:t>Side B Subtitle/Header</a:t>
            </a:r>
          </a:p>
        </p:txBody>
      </p:sp>
      <p:sp>
        <p:nvSpPr>
          <p:cNvPr id="5" name="Content Placeholder 4"/>
          <p:cNvSpPr>
            <a:spLocks noGrp="1"/>
          </p:cNvSpPr>
          <p:nvPr>
            <p:ph sz="quarter" idx="2" hasCustomPrompt="1"/>
          </p:nvPr>
        </p:nvSpPr>
        <p:spPr>
          <a:xfrm>
            <a:off x="609600" y="2633013"/>
            <a:ext cx="5386917" cy="3727307"/>
          </a:xfrm>
        </p:spPr>
        <p:txBody>
          <a:bodyPr tIns="0"/>
          <a:lstStyle>
            <a:lvl1pPr>
              <a:defRPr sz="2400"/>
            </a:lvl1pPr>
            <a:lvl2pPr marL="640031" indent="-246868">
              <a:buSzPct val="100000"/>
              <a:buFont typeface="Arial" panose="020B0604020202020204" pitchFamily="34" charset="0"/>
              <a:buChar char="•"/>
              <a:defRPr sz="2000"/>
            </a:lvl2pPr>
            <a:lvl3pPr marL="914330" indent="-246868">
              <a:buSzPct val="100000"/>
              <a:buFont typeface="Arial" panose="020B0604020202020204" pitchFamily="34" charset="0"/>
              <a:buChar char="•"/>
              <a:defRPr sz="1800"/>
            </a:lvl3pPr>
            <a:lvl4pPr marL="1188629" indent="-210296">
              <a:buSzPct val="100000"/>
              <a:buFont typeface="Arial" panose="020B0604020202020204" pitchFamily="34" charset="0"/>
              <a:buChar char="•"/>
              <a:defRPr sz="1600"/>
            </a:lvl4pPr>
            <a:lvl5pPr marL="1462929" indent="-210296">
              <a:buSzPct val="100000"/>
              <a:buFont typeface="Arial" panose="020B0604020202020204" pitchFamily="34" charset="0"/>
              <a:buChar char="•"/>
              <a:defRPr sz="1600"/>
            </a:lvl5pPr>
          </a:lstStyle>
          <a:p>
            <a:pPr lvl="0" eaLnBrk="1" latinLnBrk="0" hangingPunct="1"/>
            <a:r>
              <a:rPr lang="en-US" dirty="0"/>
              <a:t>First level</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7" name="Picture 6"/>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570464" y="5257800"/>
            <a:ext cx="1219200" cy="1219200"/>
          </a:xfrm>
          <a:prstGeom prst="rect">
            <a:avLst/>
          </a:prstGeom>
        </p:spPr>
      </p:pic>
      <p:sp>
        <p:nvSpPr>
          <p:cNvPr id="8" name="Content Placeholder 4">
            <a:extLst>
              <a:ext uri="{FF2B5EF4-FFF2-40B4-BE49-F238E27FC236}">
                <a16:creationId xmlns:a16="http://schemas.microsoft.com/office/drawing/2014/main" id="{F2F6623D-9146-44DE-A2AF-4628874D04EF}"/>
              </a:ext>
            </a:extLst>
          </p:cNvPr>
          <p:cNvSpPr>
            <a:spLocks noGrp="1"/>
          </p:cNvSpPr>
          <p:nvPr>
            <p:ph sz="quarter" idx="10" hasCustomPrompt="1"/>
          </p:nvPr>
        </p:nvSpPr>
        <p:spPr>
          <a:xfrm>
            <a:off x="6199718" y="2633014"/>
            <a:ext cx="5386917" cy="3727308"/>
          </a:xfrm>
        </p:spPr>
        <p:txBody>
          <a:bodyPr tIns="0"/>
          <a:lstStyle>
            <a:lvl1pPr>
              <a:defRPr sz="2400"/>
            </a:lvl1pPr>
            <a:lvl2pPr marL="640031" indent="-246868">
              <a:buSzPct val="100000"/>
              <a:buFont typeface="Arial" panose="020B0604020202020204" pitchFamily="34" charset="0"/>
              <a:buChar char="•"/>
              <a:defRPr sz="2000"/>
            </a:lvl2pPr>
            <a:lvl3pPr marL="914330" indent="-246868">
              <a:buSzPct val="100000"/>
              <a:buFont typeface="Arial" panose="020B0604020202020204" pitchFamily="34" charset="0"/>
              <a:buChar char="•"/>
              <a:defRPr sz="1800"/>
            </a:lvl3pPr>
            <a:lvl4pPr marL="1188629" indent="-210296">
              <a:buSzPct val="100000"/>
              <a:buFont typeface="Arial" panose="020B0604020202020204" pitchFamily="34" charset="0"/>
              <a:buChar char="•"/>
              <a:defRPr sz="1600"/>
            </a:lvl4pPr>
            <a:lvl5pPr marL="1462929" indent="-210296">
              <a:buSzPct val="100000"/>
              <a:buFont typeface="Arial" panose="020B0604020202020204" pitchFamily="34" charset="0"/>
              <a:buChar char="•"/>
              <a:defRPr sz="1600"/>
            </a:lvl5pPr>
          </a:lstStyle>
          <a:p>
            <a:pPr lvl="0" eaLnBrk="1" latinLnBrk="0" hangingPunct="1"/>
            <a:r>
              <a:rPr lang="en-US" dirty="0"/>
              <a:t>First level</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225398474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Graphic">
    <p:spTree>
      <p:nvGrpSpPr>
        <p:cNvPr id="1" name=""/>
        <p:cNvGrpSpPr/>
        <p:nvPr/>
      </p:nvGrpSpPr>
      <p:grpSpPr>
        <a:xfrm>
          <a:off x="0" y="0"/>
          <a:ext cx="0" cy="0"/>
          <a:chOff x="0" y="0"/>
          <a:chExt cx="0" cy="0"/>
        </a:xfrm>
      </p:grpSpPr>
      <p:sp>
        <p:nvSpPr>
          <p:cNvPr id="4" name="Content Placeholder 3"/>
          <p:cNvSpPr>
            <a:spLocks noGrp="1"/>
          </p:cNvSpPr>
          <p:nvPr>
            <p:ph sz="half" idx="1" hasCustomPrompt="1"/>
          </p:nvPr>
        </p:nvSpPr>
        <p:spPr>
          <a:xfrm>
            <a:off x="4775200" y="1773349"/>
            <a:ext cx="6815667" cy="4343400"/>
          </a:xfrm>
        </p:spPr>
        <p:txBody>
          <a:bodyPr tIns="0"/>
          <a:lstStyle>
            <a:lvl1pPr marL="0" indent="0">
              <a:buNone/>
              <a:defRPr sz="2800" baseline="0"/>
            </a:lvl1pPr>
            <a:lvl2pPr>
              <a:defRPr sz="2600"/>
            </a:lvl2pPr>
            <a:lvl3pPr>
              <a:defRPr sz="2400"/>
            </a:lvl3pPr>
            <a:lvl4pPr>
              <a:defRPr sz="2000"/>
            </a:lvl4pPr>
            <a:lvl5pPr>
              <a:defRPr sz="1800"/>
            </a:lvl5pPr>
          </a:lstStyle>
          <a:p>
            <a:pPr lvl="0" eaLnBrk="1" latinLnBrk="0" hangingPunct="1"/>
            <a:r>
              <a:rPr kumimoji="0" lang="en-US" dirty="0"/>
              <a:t>{Insert photo or chart here}</a:t>
            </a:r>
          </a:p>
        </p:txBody>
      </p:sp>
      <p:sp>
        <p:nvSpPr>
          <p:cNvPr id="9" name="Content Placeholder 4"/>
          <p:cNvSpPr>
            <a:spLocks noGrp="1"/>
          </p:cNvSpPr>
          <p:nvPr>
            <p:ph sz="quarter" idx="2" hasCustomPrompt="1"/>
          </p:nvPr>
        </p:nvSpPr>
        <p:spPr>
          <a:xfrm>
            <a:off x="601133" y="1773349"/>
            <a:ext cx="4165600" cy="4343400"/>
          </a:xfrm>
        </p:spPr>
        <p:txBody>
          <a:bodyPr tIns="0"/>
          <a:lstStyle>
            <a:lvl1pPr>
              <a:buSzPct val="100000"/>
              <a:defRPr sz="2400"/>
            </a:lvl1pPr>
            <a:lvl2pPr marL="640031" indent="-246868">
              <a:buSzPct val="100000"/>
              <a:buFont typeface="Arial" panose="020B0604020202020204" pitchFamily="34" charset="0"/>
              <a:buChar char="•"/>
              <a:defRPr sz="2133"/>
            </a:lvl2pPr>
            <a:lvl3pPr marL="914330" indent="-246868">
              <a:buSzPct val="100000"/>
              <a:buFont typeface="Arial" panose="020B0604020202020204" pitchFamily="34" charset="0"/>
              <a:buChar char="•"/>
              <a:defRPr sz="1867"/>
            </a:lvl3pPr>
            <a:lvl4pPr marL="1188629" indent="-210296">
              <a:buSzPct val="100000"/>
              <a:buFont typeface="Arial" panose="020B0604020202020204" pitchFamily="34" charset="0"/>
              <a:buChar char="•"/>
              <a:defRPr sz="1733"/>
            </a:lvl4pPr>
            <a:lvl5pPr marL="1462929" indent="-210296">
              <a:buSzPct val="100000"/>
              <a:buFont typeface="Arial" panose="020B0604020202020204" pitchFamily="34" charset="0"/>
              <a:buChar char="•"/>
              <a:defRPr sz="1600"/>
            </a:lvl5pPr>
          </a:lstStyle>
          <a:p>
            <a:pPr lvl="0" eaLnBrk="1" latinLnBrk="0" hangingPunct="1"/>
            <a:r>
              <a:rPr lang="en-US" dirty="0"/>
              <a:t>First level</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5" name="Picture 4"/>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570464" y="5257800"/>
            <a:ext cx="1219200" cy="1219200"/>
          </a:xfrm>
          <a:prstGeom prst="rect">
            <a:avLst/>
          </a:prstGeom>
        </p:spPr>
      </p:pic>
      <p:sp>
        <p:nvSpPr>
          <p:cNvPr id="6" name="Title 1">
            <a:extLst>
              <a:ext uri="{FF2B5EF4-FFF2-40B4-BE49-F238E27FC236}">
                <a16:creationId xmlns:a16="http://schemas.microsoft.com/office/drawing/2014/main" id="{57CD2421-83B0-4920-AB5D-7E41627BC404}"/>
              </a:ext>
            </a:extLst>
          </p:cNvPr>
          <p:cNvSpPr>
            <a:spLocks noGrp="1"/>
          </p:cNvSpPr>
          <p:nvPr>
            <p:ph type="title" hasCustomPrompt="1"/>
          </p:nvPr>
        </p:nvSpPr>
        <p:spPr>
          <a:xfrm>
            <a:off x="609600" y="409663"/>
            <a:ext cx="10972800" cy="1143000"/>
          </a:xfrm>
        </p:spPr>
        <p:txBody>
          <a:bodyPr tIns="45718" anchor="b"/>
          <a:lstStyle>
            <a:lvl1pPr>
              <a:defRPr/>
            </a:lvl1pPr>
          </a:lstStyle>
          <a:p>
            <a:r>
              <a:rPr kumimoji="0" lang="en-US" dirty="0"/>
              <a:t>Slide Title</a:t>
            </a:r>
          </a:p>
        </p:txBody>
      </p:sp>
    </p:spTree>
    <p:extLst>
      <p:ext uri="{BB962C8B-B14F-4D97-AF65-F5344CB8AC3E}">
        <p14:creationId xmlns:p14="http://schemas.microsoft.com/office/powerpoint/2010/main" val="3042773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Video">
    <p:spTree>
      <p:nvGrpSpPr>
        <p:cNvPr id="1" name="Shape 213"/>
        <p:cNvGrpSpPr/>
        <p:nvPr/>
      </p:nvGrpSpPr>
      <p:grpSpPr>
        <a:xfrm>
          <a:off x="0" y="0"/>
          <a:ext cx="0" cy="0"/>
          <a:chOff x="0" y="0"/>
          <a:chExt cx="0" cy="0"/>
        </a:xfrm>
      </p:grpSpPr>
      <p:pic>
        <p:nvPicPr>
          <p:cNvPr id="21" name="Picture 20">
            <a:extLst>
              <a:ext uri="{FF2B5EF4-FFF2-40B4-BE49-F238E27FC236}">
                <a16:creationId xmlns:a16="http://schemas.microsoft.com/office/drawing/2014/main" id="{BD588CD6-00FA-3647-9C32-955C9EE21388}"/>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570464" y="5257800"/>
            <a:ext cx="1219200" cy="1219200"/>
          </a:xfrm>
          <a:prstGeom prst="rect">
            <a:avLst/>
          </a:prstGeom>
        </p:spPr>
      </p:pic>
      <p:sp>
        <p:nvSpPr>
          <p:cNvPr id="3" name="Media Placeholder 2">
            <a:extLst>
              <a:ext uri="{FF2B5EF4-FFF2-40B4-BE49-F238E27FC236}">
                <a16:creationId xmlns:a16="http://schemas.microsoft.com/office/drawing/2014/main" id="{B5E15DE5-15CD-41A8-BA89-39372E5587AC}"/>
              </a:ext>
            </a:extLst>
          </p:cNvPr>
          <p:cNvSpPr>
            <a:spLocks noGrp="1"/>
          </p:cNvSpPr>
          <p:nvPr>
            <p:ph type="media" sz="quarter" idx="10"/>
          </p:nvPr>
        </p:nvSpPr>
        <p:spPr>
          <a:xfrm>
            <a:off x="609601" y="1791595"/>
            <a:ext cx="8167769" cy="4544453"/>
          </a:xfrm>
        </p:spPr>
        <p:txBody>
          <a:bodyPr/>
          <a:lstStyle/>
          <a:p>
            <a:r>
              <a:rPr lang="en-US"/>
              <a:t>Click icon to add media</a:t>
            </a:r>
          </a:p>
        </p:txBody>
      </p:sp>
      <p:sp>
        <p:nvSpPr>
          <p:cNvPr id="7" name="Title 1">
            <a:extLst>
              <a:ext uri="{FF2B5EF4-FFF2-40B4-BE49-F238E27FC236}">
                <a16:creationId xmlns:a16="http://schemas.microsoft.com/office/drawing/2014/main" id="{B21F4382-70BA-4DE9-9B01-7F103D1E9305}"/>
              </a:ext>
            </a:extLst>
          </p:cNvPr>
          <p:cNvSpPr>
            <a:spLocks noGrp="1"/>
          </p:cNvSpPr>
          <p:nvPr>
            <p:ph type="title" hasCustomPrompt="1"/>
          </p:nvPr>
        </p:nvSpPr>
        <p:spPr>
          <a:xfrm>
            <a:off x="609600" y="409663"/>
            <a:ext cx="10972800" cy="1143000"/>
          </a:xfrm>
        </p:spPr>
        <p:txBody>
          <a:bodyPr tIns="45718" anchor="b"/>
          <a:lstStyle>
            <a:lvl1pPr>
              <a:defRPr/>
            </a:lvl1pPr>
          </a:lstStyle>
          <a:p>
            <a:r>
              <a:rPr kumimoji="0" lang="en-US" dirty="0"/>
              <a:t>Slide Title</a:t>
            </a:r>
          </a:p>
        </p:txBody>
      </p:sp>
    </p:spTree>
    <p:extLst>
      <p:ext uri="{BB962C8B-B14F-4D97-AF65-F5344CB8AC3E}">
        <p14:creationId xmlns:p14="http://schemas.microsoft.com/office/powerpoint/2010/main" val="126253864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100000">
              <a:schemeClr val="bg1">
                <a:lumMod val="85000"/>
              </a:schemeClr>
            </a:gs>
          </a:gsLst>
          <a:lin ang="5640000" scaled="0"/>
          <a:tileRect/>
        </a:gra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609600" y="704088"/>
            <a:ext cx="10972800" cy="1143000"/>
          </a:xfrm>
          <a:prstGeom prst="rect">
            <a:avLst/>
          </a:prstGeom>
        </p:spPr>
        <p:txBody>
          <a:bodyPr vert="horz" lIns="0" tIns="45718" rIns="0" bIns="0" anchor="b">
            <a:normAutofit/>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609600" y="1935480"/>
            <a:ext cx="10972800" cy="4389120"/>
          </a:xfrm>
          <a:prstGeom prst="rect">
            <a:avLst/>
          </a:prstGeom>
        </p:spPr>
        <p:txBody>
          <a:bodyPr vert="horz" lIns="91435" tIns="45718" rIns="91435" bIns="45718">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Tree>
    <p:extLst>
      <p:ext uri="{BB962C8B-B14F-4D97-AF65-F5344CB8AC3E}">
        <p14:creationId xmlns:p14="http://schemas.microsoft.com/office/powerpoint/2010/main" val="255166889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txStyles>
    <p:titleStyle>
      <a:lvl1pPr algn="l" rtl="0" eaLnBrk="1" latinLnBrk="0" hangingPunct="1">
        <a:spcBef>
          <a:spcPct val="0"/>
        </a:spcBef>
        <a:buNone/>
        <a:defRPr kumimoji="0" sz="4800" b="0" kern="1200">
          <a:ln>
            <a:noFill/>
          </a:ln>
          <a:solidFill>
            <a:schemeClr val="accent4"/>
          </a:solidFill>
          <a:effectLst/>
          <a:latin typeface="+mj-lt"/>
          <a:ea typeface="+mj-ea"/>
          <a:cs typeface="+mj-cs"/>
        </a:defRPr>
      </a:lvl1pPr>
    </p:titleStyle>
    <p:bodyStyle>
      <a:lvl1pPr marL="309026" indent="-309026" algn="l" rtl="0" eaLnBrk="1" latinLnBrk="0" hangingPunct="1">
        <a:spcBef>
          <a:spcPct val="20000"/>
        </a:spcBef>
        <a:buClr>
          <a:schemeClr val="accent4"/>
        </a:buClr>
        <a:buSzPct val="100000"/>
        <a:buFont typeface="Arial" panose="020B0604020202020204" pitchFamily="34" charset="0"/>
        <a:buChar char="•"/>
        <a:tabLst/>
        <a:defRPr kumimoji="0" sz="3467" kern="1200">
          <a:solidFill>
            <a:schemeClr val="tx1"/>
          </a:solidFill>
          <a:latin typeface="Calibri"/>
          <a:ea typeface="+mn-ea"/>
          <a:cs typeface="Calibri"/>
        </a:defRPr>
      </a:lvl1pPr>
      <a:lvl2pPr marL="640031" indent="-246868" algn="l" rtl="0" eaLnBrk="1" latinLnBrk="0" hangingPunct="1">
        <a:spcBef>
          <a:spcPct val="20000"/>
        </a:spcBef>
        <a:buClr>
          <a:schemeClr val="accent1"/>
        </a:buClr>
        <a:buSzPct val="85000"/>
        <a:buFont typeface="Wingdings 2"/>
        <a:buChar char=""/>
        <a:defRPr kumimoji="0" sz="2400" kern="1200">
          <a:solidFill>
            <a:schemeClr val="tx1"/>
          </a:solidFill>
          <a:latin typeface="Calibri"/>
          <a:ea typeface="+mn-ea"/>
          <a:cs typeface="Calibri"/>
        </a:defRPr>
      </a:lvl2pPr>
      <a:lvl3pPr marL="914330" indent="-246868" algn="l" rtl="0" eaLnBrk="1" latinLnBrk="0" hangingPunct="1">
        <a:spcBef>
          <a:spcPct val="20000"/>
        </a:spcBef>
        <a:buClr>
          <a:schemeClr val="accent2"/>
        </a:buClr>
        <a:buSzPct val="70000"/>
        <a:buFont typeface="Wingdings 2"/>
        <a:buChar char=""/>
        <a:defRPr kumimoji="0" sz="2100" kern="1200">
          <a:solidFill>
            <a:schemeClr val="tx1"/>
          </a:solidFill>
          <a:latin typeface="Calibri"/>
          <a:ea typeface="+mn-ea"/>
          <a:cs typeface="Calibri"/>
        </a:defRPr>
      </a:lvl3pPr>
      <a:lvl4pPr marL="1188629" indent="-210296" algn="l" rtl="0" eaLnBrk="1" latinLnBrk="0" hangingPunct="1">
        <a:spcBef>
          <a:spcPct val="20000"/>
        </a:spcBef>
        <a:buClr>
          <a:schemeClr val="accent3"/>
        </a:buClr>
        <a:buSzPct val="65000"/>
        <a:buFont typeface="Wingdings 2"/>
        <a:buChar char=""/>
        <a:defRPr kumimoji="0" sz="2000" kern="1200">
          <a:solidFill>
            <a:schemeClr val="tx1"/>
          </a:solidFill>
          <a:latin typeface="Calibri"/>
          <a:ea typeface="+mn-ea"/>
          <a:cs typeface="Calibri"/>
        </a:defRPr>
      </a:lvl4pPr>
      <a:lvl5pPr marL="1462929" indent="-210296" algn="l" rtl="0" eaLnBrk="1" latinLnBrk="0" hangingPunct="1">
        <a:spcBef>
          <a:spcPct val="20000"/>
        </a:spcBef>
        <a:buClr>
          <a:schemeClr val="accent4"/>
        </a:buClr>
        <a:buSzPct val="65000"/>
        <a:buFont typeface="Wingdings 2"/>
        <a:buChar char=""/>
        <a:defRPr kumimoji="0" sz="2000" kern="1200">
          <a:solidFill>
            <a:schemeClr val="tx1"/>
          </a:solidFill>
          <a:latin typeface="Calibri"/>
          <a:ea typeface="+mn-ea"/>
          <a:cs typeface="Calibri"/>
        </a:defRPr>
      </a:lvl5pPr>
      <a:lvl6pPr marL="1737227" indent="-210296"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093" indent="-182866"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393" indent="-182866"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693" indent="-182866"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66" algn="l" rtl="0" eaLnBrk="1" latinLnBrk="0" hangingPunct="1">
        <a:defRPr kumimoji="0" kern="1200">
          <a:solidFill>
            <a:schemeClr val="tx1"/>
          </a:solidFill>
          <a:latin typeface="+mn-lt"/>
          <a:ea typeface="+mn-ea"/>
          <a:cs typeface="+mn-cs"/>
        </a:defRPr>
      </a:lvl2pPr>
      <a:lvl3pPr marL="914330" algn="l" rtl="0" eaLnBrk="1" latinLnBrk="0" hangingPunct="1">
        <a:defRPr kumimoji="0" kern="1200">
          <a:solidFill>
            <a:schemeClr val="tx1"/>
          </a:solidFill>
          <a:latin typeface="+mn-lt"/>
          <a:ea typeface="+mn-ea"/>
          <a:cs typeface="+mn-cs"/>
        </a:defRPr>
      </a:lvl3pPr>
      <a:lvl4pPr marL="1371496" algn="l" rtl="0" eaLnBrk="1" latinLnBrk="0" hangingPunct="1">
        <a:defRPr kumimoji="0" kern="1200">
          <a:solidFill>
            <a:schemeClr val="tx1"/>
          </a:solidFill>
          <a:latin typeface="+mn-lt"/>
          <a:ea typeface="+mn-ea"/>
          <a:cs typeface="+mn-cs"/>
        </a:defRPr>
      </a:lvl4pPr>
      <a:lvl5pPr marL="1828661" algn="l" rtl="0" eaLnBrk="1" latinLnBrk="0" hangingPunct="1">
        <a:defRPr kumimoji="0" kern="1200">
          <a:solidFill>
            <a:schemeClr val="tx1"/>
          </a:solidFill>
          <a:latin typeface="+mn-lt"/>
          <a:ea typeface="+mn-ea"/>
          <a:cs typeface="+mn-cs"/>
        </a:defRPr>
      </a:lvl5pPr>
      <a:lvl6pPr marL="2285826" algn="l" rtl="0" eaLnBrk="1" latinLnBrk="0" hangingPunct="1">
        <a:defRPr kumimoji="0" kern="1200">
          <a:solidFill>
            <a:schemeClr val="tx1"/>
          </a:solidFill>
          <a:latin typeface="+mn-lt"/>
          <a:ea typeface="+mn-ea"/>
          <a:cs typeface="+mn-cs"/>
        </a:defRPr>
      </a:lvl6pPr>
      <a:lvl7pPr marL="2742991" algn="l" rtl="0" eaLnBrk="1" latinLnBrk="0" hangingPunct="1">
        <a:defRPr kumimoji="0" kern="1200">
          <a:solidFill>
            <a:schemeClr val="tx1"/>
          </a:solidFill>
          <a:latin typeface="+mn-lt"/>
          <a:ea typeface="+mn-ea"/>
          <a:cs typeface="+mn-cs"/>
        </a:defRPr>
      </a:lvl7pPr>
      <a:lvl8pPr marL="3200156" algn="l" rtl="0" eaLnBrk="1" latinLnBrk="0" hangingPunct="1">
        <a:defRPr kumimoji="0" kern="1200">
          <a:solidFill>
            <a:schemeClr val="tx1"/>
          </a:solidFill>
          <a:latin typeface="+mn-lt"/>
          <a:ea typeface="+mn-ea"/>
          <a:cs typeface="+mn-cs"/>
        </a:defRPr>
      </a:lvl8pPr>
      <a:lvl9pPr marL="3657322"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9.xml"/><Relationship Id="rId5" Type="http://schemas.openxmlformats.org/officeDocument/2006/relationships/image" Target="../media/image9.jpg"/><Relationship Id="rId4" Type="http://schemas.openxmlformats.org/officeDocument/2006/relationships/hyperlink" Target="http://www.youtube.com/watch?v=9gy-1Z2Sa-c"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fb621fc5c5_0_50"/>
          <p:cNvSpPr txBox="1">
            <a:spLocks noGrp="1"/>
          </p:cNvSpPr>
          <p:nvPr>
            <p:ph type="title"/>
          </p:nvPr>
        </p:nvSpPr>
        <p:spPr>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a:t>Vervim in Pharkles</a:t>
            </a:r>
            <a:endParaRPr/>
          </a:p>
        </p:txBody>
      </p:sp>
      <p:sp>
        <p:nvSpPr>
          <p:cNvPr id="191" name="Google Shape;191;gfb621fc5c5_0_50"/>
          <p:cNvSpPr txBox="1">
            <a:spLocks noGrp="1" noRot="1" noMove="1" noResize="1" noEditPoints="1" noAdjustHandles="1" noChangeArrowheads="1" noChangeShapeType="1"/>
          </p:cNvSpPr>
          <p:nvPr>
            <p:ph type="body" idx="1"/>
          </p:nvPr>
        </p:nvSpPr>
        <p:spPr>
          <a:xfrm>
            <a:off x="838200" y="1438950"/>
            <a:ext cx="5709000" cy="4737900"/>
          </a:xfrm>
          <a:prstGeom prst="rect">
            <a:avLst/>
          </a:prstGeom>
          <a:ln>
            <a:noFill/>
          </a:ln>
        </p:spPr>
        <p:txBody>
          <a:bodyPr spcFirstLastPara="1" wrap="square" lIns="91425" tIns="45700" rIns="91425" bIns="45700" anchor="ctr" anchorCtr="0">
            <a:normAutofit fontScale="92500" lnSpcReduction="20000"/>
          </a:bodyPr>
          <a:lstStyle/>
          <a:p>
            <a:pPr marL="457200" lvl="0" indent="-410686" algn="l" rtl="0">
              <a:lnSpc>
                <a:spcPct val="115000"/>
              </a:lnSpc>
              <a:spcBef>
                <a:spcPts val="0"/>
              </a:spcBef>
              <a:spcAft>
                <a:spcPts val="0"/>
              </a:spcAft>
              <a:buClr>
                <a:schemeClr val="accent6"/>
              </a:buClr>
              <a:buSzPct val="100000"/>
              <a:buFont typeface="Roboto"/>
              <a:buAutoNum type="arabicPeriod"/>
            </a:pPr>
            <a:r>
              <a:rPr lang="en-US" sz="3100" dirty="0">
                <a:latin typeface="+mj-lt"/>
              </a:rPr>
              <a:t>A source of </a:t>
            </a:r>
            <a:r>
              <a:rPr lang="en-US" sz="3100" b="1" dirty="0">
                <a:solidFill>
                  <a:schemeClr val="accent2"/>
                </a:solidFill>
                <a:latin typeface="+mj-lt"/>
                <a:ea typeface="Roboto"/>
                <a:cs typeface="Roboto"/>
                <a:sym typeface="Roboto"/>
              </a:rPr>
              <a:t>energy.</a:t>
            </a:r>
            <a:endParaRPr sz="3100" b="1" dirty="0">
              <a:solidFill>
                <a:schemeClr val="accent2"/>
              </a:solidFill>
              <a:latin typeface="+mj-lt"/>
              <a:ea typeface="Roboto"/>
              <a:cs typeface="Roboto"/>
              <a:sym typeface="Roboto"/>
            </a:endParaRPr>
          </a:p>
          <a:p>
            <a:pPr marL="457200" lvl="0" indent="-410686" algn="l" rtl="0">
              <a:lnSpc>
                <a:spcPct val="115000"/>
              </a:lnSpc>
              <a:spcBef>
                <a:spcPts val="1000"/>
              </a:spcBef>
              <a:spcAft>
                <a:spcPts val="0"/>
              </a:spcAft>
              <a:buClr>
                <a:schemeClr val="accent6"/>
              </a:buClr>
              <a:buSzPct val="100000"/>
              <a:buFont typeface="Roboto"/>
              <a:buAutoNum type="arabicPeriod"/>
            </a:pPr>
            <a:r>
              <a:rPr lang="en-US" sz="3100" dirty="0">
                <a:latin typeface="+mj-lt"/>
              </a:rPr>
              <a:t>A </a:t>
            </a:r>
            <a:r>
              <a:rPr lang="en-US" sz="3100" b="1" dirty="0">
                <a:solidFill>
                  <a:srgbClr val="455073"/>
                </a:solidFill>
                <a:latin typeface="+mj-lt"/>
                <a:ea typeface="Roboto"/>
                <a:cs typeface="Roboto"/>
                <a:sym typeface="Roboto"/>
              </a:rPr>
              <a:t>c</a:t>
            </a:r>
            <a:r>
              <a:rPr lang="en-US" sz="3100" b="1" dirty="0">
                <a:solidFill>
                  <a:schemeClr val="accent2"/>
                </a:solidFill>
                <a:latin typeface="+mj-lt"/>
                <a:ea typeface="Roboto"/>
                <a:cs typeface="Roboto"/>
                <a:sym typeface="Roboto"/>
              </a:rPr>
              <a:t>ircuit.</a:t>
            </a:r>
            <a:endParaRPr sz="3100" b="1" dirty="0">
              <a:solidFill>
                <a:schemeClr val="accent2"/>
              </a:solidFill>
              <a:latin typeface="+mj-lt"/>
              <a:ea typeface="Roboto"/>
              <a:cs typeface="Roboto"/>
              <a:sym typeface="Roboto"/>
            </a:endParaRPr>
          </a:p>
          <a:p>
            <a:pPr marL="457200" lvl="0" indent="-410686" algn="l" rtl="0">
              <a:lnSpc>
                <a:spcPct val="115000"/>
              </a:lnSpc>
              <a:spcBef>
                <a:spcPts val="1000"/>
              </a:spcBef>
              <a:spcAft>
                <a:spcPts val="0"/>
              </a:spcAft>
              <a:buClr>
                <a:schemeClr val="accent6"/>
              </a:buClr>
              <a:buSzPct val="100000"/>
              <a:buFont typeface="Roboto"/>
              <a:buAutoNum type="arabicPeriod"/>
            </a:pPr>
            <a:r>
              <a:rPr lang="en-US" sz="3100" dirty="0">
                <a:latin typeface="+mj-lt"/>
              </a:rPr>
              <a:t>From the </a:t>
            </a:r>
            <a:r>
              <a:rPr lang="en-US" sz="3100" b="1" dirty="0">
                <a:solidFill>
                  <a:schemeClr val="accent2"/>
                </a:solidFill>
                <a:latin typeface="+mj-lt"/>
                <a:ea typeface="Roboto"/>
                <a:cs typeface="Roboto"/>
                <a:sym typeface="Roboto"/>
              </a:rPr>
              <a:t>negative</a:t>
            </a:r>
            <a:r>
              <a:rPr lang="en-US" sz="3100" b="1" dirty="0">
                <a:solidFill>
                  <a:schemeClr val="accent1"/>
                </a:solidFill>
                <a:latin typeface="+mj-lt"/>
                <a:ea typeface="Roboto"/>
                <a:cs typeface="Roboto"/>
                <a:sym typeface="Roboto"/>
              </a:rPr>
              <a:t> </a:t>
            </a:r>
            <a:r>
              <a:rPr lang="en-US" sz="3100" dirty="0">
                <a:latin typeface="+mj-lt"/>
              </a:rPr>
              <a:t>end of the </a:t>
            </a:r>
            <a:r>
              <a:rPr lang="en-US" sz="3100" b="1" dirty="0">
                <a:solidFill>
                  <a:schemeClr val="accent2"/>
                </a:solidFill>
                <a:latin typeface="+mj-lt"/>
                <a:ea typeface="Roboto"/>
                <a:cs typeface="Roboto"/>
                <a:sym typeface="Roboto"/>
              </a:rPr>
              <a:t>battery</a:t>
            </a:r>
            <a:r>
              <a:rPr lang="en-US" sz="3100" b="1" dirty="0">
                <a:solidFill>
                  <a:schemeClr val="accent1"/>
                </a:solidFill>
                <a:latin typeface="+mj-lt"/>
                <a:ea typeface="Roboto"/>
                <a:cs typeface="Roboto"/>
                <a:sym typeface="Roboto"/>
              </a:rPr>
              <a:t> </a:t>
            </a:r>
            <a:r>
              <a:rPr lang="en-US" sz="3100" dirty="0">
                <a:latin typeface="+mj-lt"/>
              </a:rPr>
              <a:t>to the </a:t>
            </a:r>
            <a:r>
              <a:rPr lang="en-US" sz="3100" b="1" dirty="0">
                <a:solidFill>
                  <a:schemeClr val="accent2"/>
                </a:solidFill>
                <a:latin typeface="+mj-lt"/>
                <a:ea typeface="Roboto"/>
                <a:cs typeface="Roboto"/>
                <a:sym typeface="Roboto"/>
              </a:rPr>
              <a:t>positive</a:t>
            </a:r>
            <a:r>
              <a:rPr lang="en-US" sz="3100" b="1" dirty="0">
                <a:solidFill>
                  <a:schemeClr val="accent1"/>
                </a:solidFill>
                <a:latin typeface="+mj-lt"/>
                <a:ea typeface="Roboto"/>
                <a:cs typeface="Roboto"/>
                <a:sym typeface="Roboto"/>
              </a:rPr>
              <a:t> </a:t>
            </a:r>
            <a:r>
              <a:rPr lang="en-US" sz="3100" dirty="0">
                <a:latin typeface="+mj-lt"/>
              </a:rPr>
              <a:t>end of the </a:t>
            </a:r>
            <a:r>
              <a:rPr lang="en-US" sz="3100" b="1" dirty="0">
                <a:solidFill>
                  <a:schemeClr val="accent2"/>
                </a:solidFill>
                <a:latin typeface="+mj-lt"/>
                <a:ea typeface="Roboto"/>
                <a:cs typeface="Roboto"/>
                <a:sym typeface="Roboto"/>
              </a:rPr>
              <a:t>battery.</a:t>
            </a:r>
            <a:endParaRPr sz="3100" dirty="0">
              <a:solidFill>
                <a:schemeClr val="accent2"/>
              </a:solidFill>
              <a:latin typeface="+mj-lt"/>
              <a:ea typeface="Roboto"/>
              <a:cs typeface="Roboto"/>
              <a:sym typeface="Roboto"/>
            </a:endParaRPr>
          </a:p>
          <a:p>
            <a:pPr marL="457200" lvl="0" indent="-410686" algn="l" rtl="0">
              <a:lnSpc>
                <a:spcPct val="115000"/>
              </a:lnSpc>
              <a:spcBef>
                <a:spcPts val="1000"/>
              </a:spcBef>
              <a:spcAft>
                <a:spcPts val="0"/>
              </a:spcAft>
              <a:buClr>
                <a:schemeClr val="accent6"/>
              </a:buClr>
              <a:buSzPct val="100000"/>
              <a:buFont typeface="Roboto"/>
              <a:buAutoNum type="arabicPeriod"/>
            </a:pPr>
            <a:r>
              <a:rPr lang="en-US" sz="3100" b="1" dirty="0">
                <a:solidFill>
                  <a:schemeClr val="accent2"/>
                </a:solidFill>
                <a:latin typeface="+mj-lt"/>
                <a:ea typeface="Roboto"/>
                <a:cs typeface="Roboto"/>
                <a:sym typeface="Roboto"/>
              </a:rPr>
              <a:t>Energy</a:t>
            </a:r>
            <a:r>
              <a:rPr lang="en-US" sz="3100" dirty="0">
                <a:solidFill>
                  <a:schemeClr val="accent2"/>
                </a:solidFill>
                <a:latin typeface="+mj-lt"/>
                <a:ea typeface="Roboto"/>
                <a:cs typeface="Roboto"/>
                <a:sym typeface="Roboto"/>
              </a:rPr>
              <a:t> </a:t>
            </a:r>
            <a:r>
              <a:rPr lang="en-US" sz="3100" b="1" dirty="0">
                <a:solidFill>
                  <a:schemeClr val="accent2"/>
                </a:solidFill>
                <a:latin typeface="+mj-lt"/>
                <a:ea typeface="Roboto"/>
                <a:cs typeface="Roboto"/>
                <a:sym typeface="Roboto"/>
              </a:rPr>
              <a:t>flow.</a:t>
            </a:r>
            <a:endParaRPr sz="3100" b="1" dirty="0">
              <a:solidFill>
                <a:schemeClr val="accent2"/>
              </a:solidFill>
              <a:latin typeface="+mj-lt"/>
              <a:ea typeface="Roboto"/>
              <a:cs typeface="Roboto"/>
              <a:sym typeface="Roboto"/>
            </a:endParaRPr>
          </a:p>
          <a:p>
            <a:pPr marL="457200" lvl="0" indent="-410686" algn="l" rtl="0">
              <a:lnSpc>
                <a:spcPct val="115000"/>
              </a:lnSpc>
              <a:spcBef>
                <a:spcPts val="1000"/>
              </a:spcBef>
              <a:spcAft>
                <a:spcPts val="0"/>
              </a:spcAft>
              <a:buClr>
                <a:schemeClr val="accent6"/>
              </a:buClr>
              <a:buSzPct val="100000"/>
              <a:buFont typeface="Roboto"/>
              <a:buAutoNum type="arabicPeriod"/>
            </a:pPr>
            <a:r>
              <a:rPr lang="en-US" sz="3100" dirty="0">
                <a:latin typeface="+mj-lt"/>
              </a:rPr>
              <a:t>A </a:t>
            </a:r>
            <a:r>
              <a:rPr lang="en-US" sz="3100" b="1" dirty="0">
                <a:solidFill>
                  <a:schemeClr val="accent2"/>
                </a:solidFill>
                <a:latin typeface="+mj-lt"/>
                <a:ea typeface="Roboto"/>
                <a:cs typeface="Roboto"/>
                <a:sym typeface="Roboto"/>
              </a:rPr>
              <a:t>wire.</a:t>
            </a:r>
            <a:endParaRPr sz="3100" b="1" dirty="0">
              <a:solidFill>
                <a:schemeClr val="accent2"/>
              </a:solidFill>
              <a:latin typeface="+mj-lt"/>
              <a:ea typeface="Roboto"/>
              <a:cs typeface="Roboto"/>
              <a:sym typeface="Roboto"/>
            </a:endParaRPr>
          </a:p>
          <a:p>
            <a:pPr marL="457200" lvl="0" indent="-410686" algn="l" rtl="0">
              <a:lnSpc>
                <a:spcPct val="115000"/>
              </a:lnSpc>
              <a:spcBef>
                <a:spcPts val="1000"/>
              </a:spcBef>
              <a:spcAft>
                <a:spcPts val="1000"/>
              </a:spcAft>
              <a:buClr>
                <a:schemeClr val="accent6"/>
              </a:buClr>
              <a:buSzPct val="100000"/>
              <a:buFont typeface="Roboto"/>
              <a:buAutoNum type="arabicPeriod"/>
            </a:pPr>
            <a:r>
              <a:rPr lang="en-US" sz="3100" dirty="0">
                <a:latin typeface="+mj-lt"/>
              </a:rPr>
              <a:t>False. (</a:t>
            </a:r>
            <a:r>
              <a:rPr lang="en-US" sz="3100" b="1" dirty="0">
                <a:solidFill>
                  <a:schemeClr val="accent2"/>
                </a:solidFill>
                <a:latin typeface="+mj-lt"/>
                <a:ea typeface="Roboto"/>
                <a:cs typeface="Roboto"/>
                <a:sym typeface="Roboto"/>
              </a:rPr>
              <a:t>Electricity</a:t>
            </a:r>
            <a:r>
              <a:rPr lang="en-US" sz="3100" dirty="0">
                <a:latin typeface="+mj-lt"/>
              </a:rPr>
              <a:t> won’t flow in an open </a:t>
            </a:r>
            <a:r>
              <a:rPr lang="en-US" sz="3100" b="1" dirty="0">
                <a:solidFill>
                  <a:schemeClr val="accent2"/>
                </a:solidFill>
                <a:latin typeface="+mj-lt"/>
                <a:ea typeface="Roboto"/>
                <a:cs typeface="Roboto"/>
                <a:sym typeface="Roboto"/>
              </a:rPr>
              <a:t>circuit.</a:t>
            </a:r>
            <a:r>
              <a:rPr lang="en-US" sz="3100" dirty="0">
                <a:latin typeface="+mj-lt"/>
              </a:rPr>
              <a:t>)</a:t>
            </a:r>
            <a:endParaRPr sz="3100" dirty="0">
              <a:latin typeface="+mj-lt"/>
            </a:endParaRPr>
          </a:p>
        </p:txBody>
      </p:sp>
      <p:grpSp>
        <p:nvGrpSpPr>
          <p:cNvPr id="192" name="Google Shape;192;gfb621fc5c5_0_50"/>
          <p:cNvGrpSpPr/>
          <p:nvPr/>
        </p:nvGrpSpPr>
        <p:grpSpPr>
          <a:xfrm>
            <a:off x="7228792" y="1404020"/>
            <a:ext cx="3424471" cy="3725221"/>
            <a:chOff x="4799013" y="2349645"/>
            <a:chExt cx="2898900" cy="3098670"/>
          </a:xfrm>
        </p:grpSpPr>
        <p:grpSp>
          <p:nvGrpSpPr>
            <p:cNvPr id="193" name="Google Shape;193;gfb621fc5c5_0_50"/>
            <p:cNvGrpSpPr/>
            <p:nvPr/>
          </p:nvGrpSpPr>
          <p:grpSpPr>
            <a:xfrm>
              <a:off x="4799013" y="2466836"/>
              <a:ext cx="2898900" cy="2981479"/>
              <a:chOff x="3275013" y="2466835"/>
              <a:chExt cx="2898900" cy="2981479"/>
            </a:xfrm>
          </p:grpSpPr>
          <p:cxnSp>
            <p:nvCxnSpPr>
              <p:cNvPr id="194" name="Google Shape;194;gfb621fc5c5_0_50"/>
              <p:cNvCxnSpPr/>
              <p:nvPr/>
            </p:nvCxnSpPr>
            <p:spPr>
              <a:xfrm>
                <a:off x="3276600" y="2655095"/>
                <a:ext cx="1343100" cy="0"/>
              </a:xfrm>
              <a:prstGeom prst="straightConnector1">
                <a:avLst/>
              </a:prstGeom>
              <a:noFill/>
              <a:ln w="38100" cap="flat" cmpd="sng">
                <a:solidFill>
                  <a:schemeClr val="dk1"/>
                </a:solidFill>
                <a:prstDash val="solid"/>
                <a:miter lim="800000"/>
                <a:headEnd type="none" w="sm" len="sm"/>
                <a:tailEnd type="none" w="sm" len="sm"/>
              </a:ln>
            </p:spPr>
          </p:cxnSp>
          <p:cxnSp>
            <p:nvCxnSpPr>
              <p:cNvPr id="195" name="Google Shape;195;gfb621fc5c5_0_50"/>
              <p:cNvCxnSpPr/>
              <p:nvPr/>
            </p:nvCxnSpPr>
            <p:spPr>
              <a:xfrm>
                <a:off x="3276600" y="2655095"/>
                <a:ext cx="0" cy="2450400"/>
              </a:xfrm>
              <a:prstGeom prst="straightConnector1">
                <a:avLst/>
              </a:prstGeom>
              <a:noFill/>
              <a:ln w="38100" cap="flat" cmpd="sng">
                <a:solidFill>
                  <a:schemeClr val="dk1"/>
                </a:solidFill>
                <a:prstDash val="solid"/>
                <a:miter lim="800000"/>
                <a:headEnd type="none" w="sm" len="sm"/>
                <a:tailEnd type="none" w="sm" len="sm"/>
              </a:ln>
            </p:spPr>
          </p:cxnSp>
          <p:cxnSp>
            <p:nvCxnSpPr>
              <p:cNvPr id="196" name="Google Shape;196;gfb621fc5c5_0_50"/>
              <p:cNvCxnSpPr/>
              <p:nvPr/>
            </p:nvCxnSpPr>
            <p:spPr>
              <a:xfrm>
                <a:off x="3275013" y="5105400"/>
                <a:ext cx="2898900" cy="0"/>
              </a:xfrm>
              <a:prstGeom prst="straightConnector1">
                <a:avLst/>
              </a:prstGeom>
              <a:noFill/>
              <a:ln w="38100" cap="flat" cmpd="sng">
                <a:solidFill>
                  <a:schemeClr val="dk1"/>
                </a:solidFill>
                <a:prstDash val="solid"/>
                <a:miter lim="800000"/>
                <a:headEnd type="none" w="sm" len="sm"/>
                <a:tailEnd type="none" w="sm" len="sm"/>
              </a:ln>
            </p:spPr>
          </p:cxnSp>
          <p:cxnSp>
            <p:nvCxnSpPr>
              <p:cNvPr id="197" name="Google Shape;197;gfb621fc5c5_0_50"/>
              <p:cNvCxnSpPr/>
              <p:nvPr/>
            </p:nvCxnSpPr>
            <p:spPr>
              <a:xfrm>
                <a:off x="4953000" y="2655095"/>
                <a:ext cx="1189500" cy="900"/>
              </a:xfrm>
              <a:prstGeom prst="straightConnector1">
                <a:avLst/>
              </a:prstGeom>
              <a:noFill/>
              <a:ln w="38100" cap="flat" cmpd="sng">
                <a:solidFill>
                  <a:schemeClr val="dk1"/>
                </a:solidFill>
                <a:prstDash val="solid"/>
                <a:miter lim="800000"/>
                <a:headEnd type="none" w="sm" len="sm"/>
                <a:tailEnd type="none" w="sm" len="sm"/>
              </a:ln>
            </p:spPr>
          </p:cxnSp>
          <p:cxnSp>
            <p:nvCxnSpPr>
              <p:cNvPr id="198" name="Google Shape;198;gfb621fc5c5_0_50"/>
              <p:cNvCxnSpPr/>
              <p:nvPr/>
            </p:nvCxnSpPr>
            <p:spPr>
              <a:xfrm>
                <a:off x="6122988" y="2655095"/>
                <a:ext cx="39000" cy="2450400"/>
              </a:xfrm>
              <a:prstGeom prst="straightConnector1">
                <a:avLst/>
              </a:prstGeom>
              <a:noFill/>
              <a:ln w="38100" cap="flat" cmpd="sng">
                <a:solidFill>
                  <a:schemeClr val="dk1"/>
                </a:solidFill>
                <a:prstDash val="solid"/>
                <a:miter lim="800000"/>
                <a:headEnd type="none" w="sm" len="sm"/>
                <a:tailEnd type="none" w="sm" len="sm"/>
              </a:ln>
            </p:spPr>
          </p:cxnSp>
          <p:sp>
            <p:nvSpPr>
              <p:cNvPr id="199" name="Google Shape;199;gfb621fc5c5_0_50"/>
              <p:cNvSpPr/>
              <p:nvPr/>
            </p:nvSpPr>
            <p:spPr>
              <a:xfrm>
                <a:off x="4379155" y="4762514"/>
                <a:ext cx="690600" cy="685800"/>
              </a:xfrm>
              <a:prstGeom prst="ellipse">
                <a:avLst/>
              </a:prstGeom>
              <a:solidFill>
                <a:srgbClr val="F2D9CA"/>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b="1">
                    <a:latin typeface="Roboto"/>
                    <a:ea typeface="Roboto"/>
                    <a:cs typeface="Roboto"/>
                    <a:sym typeface="Roboto"/>
                  </a:rPr>
                  <a:t>M</a:t>
                </a:r>
                <a:endParaRPr sz="3000" b="1">
                  <a:latin typeface="Roboto"/>
                  <a:ea typeface="Roboto"/>
                  <a:cs typeface="Roboto"/>
                  <a:sym typeface="Roboto"/>
                </a:endParaRPr>
              </a:p>
            </p:txBody>
          </p:sp>
          <p:cxnSp>
            <p:nvCxnSpPr>
              <p:cNvPr id="200" name="Google Shape;200;gfb621fc5c5_0_50"/>
              <p:cNvCxnSpPr/>
              <p:nvPr/>
            </p:nvCxnSpPr>
            <p:spPr>
              <a:xfrm rot="10800000">
                <a:off x="4953000" y="2466835"/>
                <a:ext cx="0" cy="348600"/>
              </a:xfrm>
              <a:prstGeom prst="straightConnector1">
                <a:avLst/>
              </a:prstGeom>
              <a:noFill/>
              <a:ln w="38100" cap="flat" cmpd="sng">
                <a:solidFill>
                  <a:schemeClr val="dk1"/>
                </a:solidFill>
                <a:prstDash val="solid"/>
                <a:miter lim="800000"/>
                <a:headEnd type="none" w="sm" len="sm"/>
                <a:tailEnd type="none" w="sm" len="sm"/>
              </a:ln>
            </p:spPr>
          </p:cxnSp>
        </p:grpSp>
        <p:cxnSp>
          <p:nvCxnSpPr>
            <p:cNvPr id="201" name="Google Shape;201;gfb621fc5c5_0_50"/>
            <p:cNvCxnSpPr/>
            <p:nvPr/>
          </p:nvCxnSpPr>
          <p:spPr>
            <a:xfrm rot="10800000">
              <a:off x="6165852" y="2349645"/>
              <a:ext cx="0" cy="642000"/>
            </a:xfrm>
            <a:prstGeom prst="straightConnector1">
              <a:avLst/>
            </a:prstGeom>
            <a:noFill/>
            <a:ln w="38100" cap="flat" cmpd="sng">
              <a:solidFill>
                <a:schemeClr val="dk1"/>
              </a:solidFill>
              <a:prstDash val="solid"/>
              <a:miter lim="800000"/>
              <a:headEnd type="none" w="sm" len="sm"/>
              <a:tailEnd type="none" w="sm" len="sm"/>
            </a:ln>
          </p:spPr>
        </p:cxnSp>
      </p:grpSp>
      <p:sp>
        <p:nvSpPr>
          <p:cNvPr id="202" name="Google Shape;202;gfb621fc5c5_0_50"/>
          <p:cNvSpPr txBox="1"/>
          <p:nvPr/>
        </p:nvSpPr>
        <p:spPr>
          <a:xfrm>
            <a:off x="8203775" y="924475"/>
            <a:ext cx="14745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400">
                <a:solidFill>
                  <a:schemeClr val="dk1"/>
                </a:solidFill>
                <a:latin typeface="Roboto"/>
                <a:ea typeface="Roboto"/>
                <a:cs typeface="Roboto"/>
                <a:sym typeface="Roboto"/>
              </a:rPr>
              <a:t>Battery</a:t>
            </a:r>
            <a:endParaRPr/>
          </a:p>
        </p:txBody>
      </p:sp>
      <p:sp>
        <p:nvSpPr>
          <p:cNvPr id="203" name="Google Shape;203;gfb621fc5c5_0_50"/>
          <p:cNvSpPr txBox="1"/>
          <p:nvPr/>
        </p:nvSpPr>
        <p:spPr>
          <a:xfrm>
            <a:off x="7228800" y="2989588"/>
            <a:ext cx="8181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400">
                <a:solidFill>
                  <a:schemeClr val="dk1"/>
                </a:solidFill>
                <a:latin typeface="Roboto"/>
                <a:ea typeface="Roboto"/>
                <a:cs typeface="Roboto"/>
                <a:sym typeface="Roboto"/>
              </a:rPr>
              <a:t>Wire</a:t>
            </a:r>
            <a:endParaRPr/>
          </a:p>
        </p:txBody>
      </p:sp>
      <p:sp>
        <p:nvSpPr>
          <p:cNvPr id="204" name="Google Shape;204;gfb621fc5c5_0_50"/>
          <p:cNvSpPr txBox="1"/>
          <p:nvPr/>
        </p:nvSpPr>
        <p:spPr>
          <a:xfrm>
            <a:off x="8400875" y="5030200"/>
            <a:ext cx="10803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400">
                <a:solidFill>
                  <a:schemeClr val="dk1"/>
                </a:solidFill>
                <a:latin typeface="Roboto"/>
                <a:ea typeface="Roboto"/>
                <a:cs typeface="Roboto"/>
                <a:sym typeface="Roboto"/>
              </a:rPr>
              <a:t>Motor</a:t>
            </a:r>
            <a:endParaRPr sz="2400">
              <a:solidFill>
                <a:schemeClr val="dk1"/>
              </a:solidFill>
              <a:latin typeface="Roboto"/>
              <a:ea typeface="Roboto"/>
              <a:cs typeface="Roboto"/>
              <a:sym typeface="Roboto"/>
            </a:endParaRPr>
          </a:p>
        </p:txBody>
      </p:sp>
      <p:sp>
        <p:nvSpPr>
          <p:cNvPr id="205" name="Google Shape;205;gfb621fc5c5_0_50"/>
          <p:cNvSpPr txBox="1"/>
          <p:nvPr/>
        </p:nvSpPr>
        <p:spPr>
          <a:xfrm>
            <a:off x="9777300" y="2989575"/>
            <a:ext cx="8181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400">
                <a:solidFill>
                  <a:schemeClr val="dk1"/>
                </a:solidFill>
                <a:latin typeface="Roboto"/>
                <a:ea typeface="Roboto"/>
                <a:cs typeface="Roboto"/>
                <a:sym typeface="Roboto"/>
              </a:rPr>
              <a:t>Wire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1" name="Google Shape;211;gfb621fc5c5_0_83"/>
          <p:cNvSpPr txBox="1">
            <a:spLocks noGrp="1"/>
          </p:cNvSpPr>
          <p:nvPr>
            <p:ph idx="1"/>
          </p:nvPr>
        </p:nvSpPr>
        <p:spPr>
          <a:prstGeom prst="rect">
            <a:avLst/>
          </a:prstGeom>
        </p:spPr>
        <p:txBody>
          <a:bodyPr spcFirstLastPara="1" wrap="square" lIns="121900" tIns="60925" rIns="121900" bIns="60925" anchor="t" anchorCtr="0">
            <a:normAutofit lnSpcReduction="10000"/>
          </a:bodyPr>
          <a:lstStyle/>
          <a:p>
            <a:pPr marL="0" lvl="0" indent="0" algn="l" rtl="0">
              <a:lnSpc>
                <a:spcPct val="115000"/>
              </a:lnSpc>
              <a:spcBef>
                <a:spcPts val="700"/>
              </a:spcBef>
              <a:spcAft>
                <a:spcPts val="0"/>
              </a:spcAft>
              <a:buNone/>
            </a:pPr>
            <a:r>
              <a:rPr lang="en-US" dirty="0"/>
              <a:t>How would starting with the activity rather than the reading have changed your learning experience?</a:t>
            </a:r>
            <a:endParaRPr dirty="0"/>
          </a:p>
          <a:p>
            <a:pPr marL="0" lvl="0" indent="0" algn="l" rtl="0">
              <a:lnSpc>
                <a:spcPct val="115000"/>
              </a:lnSpc>
              <a:spcBef>
                <a:spcPts val="700"/>
              </a:spcBef>
              <a:spcAft>
                <a:spcPts val="0"/>
              </a:spcAft>
              <a:buNone/>
            </a:pPr>
            <a:endParaRPr dirty="0"/>
          </a:p>
          <a:p>
            <a:pPr marL="0" lvl="0" indent="0" algn="l" rtl="0">
              <a:lnSpc>
                <a:spcPct val="115000"/>
              </a:lnSpc>
              <a:spcBef>
                <a:spcPts val="700"/>
              </a:spcBef>
              <a:spcAft>
                <a:spcPts val="0"/>
              </a:spcAft>
              <a:buNone/>
            </a:pPr>
            <a:r>
              <a:rPr lang="en-US" dirty="0"/>
              <a:t>“Although vocabulary is important for science learners, we </a:t>
            </a:r>
            <a:br>
              <a:rPr lang="en-US" dirty="0"/>
            </a:br>
            <a:r>
              <a:rPr lang="en-US" dirty="0"/>
              <a:t>must remember that words are not science. [...] Vocabulary needs to be introduced to students in the midst of their engagement with objects.”</a:t>
            </a:r>
            <a:endParaRPr dirty="0"/>
          </a:p>
        </p:txBody>
      </p:sp>
      <p:sp>
        <p:nvSpPr>
          <p:cNvPr id="210" name="Google Shape;210;gfb621fc5c5_0_83"/>
          <p:cNvSpPr txBox="1">
            <a:spLocks noGrp="1"/>
          </p:cNvSpPr>
          <p:nvPr>
            <p:ph type="title"/>
          </p:nvPr>
        </p:nvSpPr>
        <p:spPr>
          <a:prstGeom prst="rect">
            <a:avLst/>
          </a:prstGeom>
        </p:spPr>
        <p:txBody>
          <a:bodyPr spcFirstLastPara="1" wrap="square" lIns="0" tIns="60925" rIns="0" bIns="0" anchor="b" anchorCtr="0">
            <a:normAutofit/>
          </a:bodyPr>
          <a:lstStyle/>
          <a:p>
            <a:pPr marL="0" lvl="0" indent="0" algn="l" rtl="0">
              <a:spcBef>
                <a:spcPts val="0"/>
              </a:spcBef>
              <a:spcAft>
                <a:spcPts val="0"/>
              </a:spcAft>
              <a:buNone/>
            </a:pPr>
            <a:r>
              <a:rPr lang="en-US"/>
              <a:t>Pharkles Reflection</a:t>
            </a:r>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7" name="Google Shape;217;gfb621fc5c5_0_78"/>
          <p:cNvSpPr txBox="1">
            <a:spLocks noGrp="1"/>
          </p:cNvSpPr>
          <p:nvPr>
            <p:ph idx="1"/>
          </p:nvPr>
        </p:nvSpPr>
        <p:spPr>
          <a:prstGeom prst="rect">
            <a:avLst/>
          </a:prstGeom>
        </p:spPr>
        <p:txBody>
          <a:bodyPr spcFirstLastPara="1" wrap="square" lIns="121900" tIns="60925" rIns="121900" bIns="60925" anchor="t" anchorCtr="0">
            <a:normAutofit/>
          </a:bodyPr>
          <a:lstStyle/>
          <a:p>
            <a:pPr marL="457200" lvl="0" indent="-374650" algn="l" rtl="0">
              <a:lnSpc>
                <a:spcPct val="115000"/>
              </a:lnSpc>
              <a:spcBef>
                <a:spcPts val="700"/>
              </a:spcBef>
              <a:spcAft>
                <a:spcPts val="0"/>
              </a:spcAft>
              <a:buSzPts val="2300"/>
              <a:buAutoNum type="arabicPeriod"/>
            </a:pPr>
            <a:r>
              <a:rPr lang="en-US" sz="4200" b="1" dirty="0">
                <a:latin typeface="Roboto"/>
                <a:ea typeface="Roboto"/>
                <a:cs typeface="Roboto"/>
                <a:sym typeface="Roboto"/>
              </a:rPr>
              <a:t>A</a:t>
            </a:r>
            <a:r>
              <a:rPr lang="en-US" sz="3300" dirty="0"/>
              <a:t>ctivity</a:t>
            </a:r>
            <a:endParaRPr sz="3300" dirty="0"/>
          </a:p>
          <a:p>
            <a:pPr marL="457200" lvl="0" indent="-374650" algn="l" rtl="0">
              <a:lnSpc>
                <a:spcPct val="115000"/>
              </a:lnSpc>
              <a:spcBef>
                <a:spcPts val="0"/>
              </a:spcBef>
              <a:spcAft>
                <a:spcPts val="0"/>
              </a:spcAft>
              <a:buSzPts val="2300"/>
              <a:buAutoNum type="arabicPeriod"/>
            </a:pPr>
            <a:r>
              <a:rPr lang="en-US" sz="4200" b="1" dirty="0">
                <a:latin typeface="Roboto"/>
                <a:ea typeface="Roboto"/>
                <a:cs typeface="Roboto"/>
                <a:sym typeface="Roboto"/>
              </a:rPr>
              <a:t>B</a:t>
            </a:r>
            <a:r>
              <a:rPr lang="en-US" sz="3300" dirty="0"/>
              <a:t>efore </a:t>
            </a:r>
            <a:endParaRPr sz="3300" dirty="0"/>
          </a:p>
          <a:p>
            <a:pPr marL="457200" lvl="0" indent="-374650" algn="l" rtl="0">
              <a:lnSpc>
                <a:spcPct val="115000"/>
              </a:lnSpc>
              <a:spcBef>
                <a:spcPts val="0"/>
              </a:spcBef>
              <a:spcAft>
                <a:spcPts val="0"/>
              </a:spcAft>
              <a:buSzPts val="2300"/>
              <a:buAutoNum type="arabicPeriod"/>
            </a:pPr>
            <a:r>
              <a:rPr lang="en-US" sz="4200" b="1" dirty="0">
                <a:latin typeface="Roboto"/>
                <a:ea typeface="Roboto"/>
                <a:cs typeface="Roboto"/>
                <a:sym typeface="Roboto"/>
              </a:rPr>
              <a:t>C</a:t>
            </a:r>
            <a:r>
              <a:rPr lang="en-US" sz="3300" dirty="0"/>
              <a:t>ontent</a:t>
            </a:r>
            <a:endParaRPr sz="3300" dirty="0"/>
          </a:p>
          <a:p>
            <a:pPr marL="0" lvl="0" indent="0" algn="l" rtl="0">
              <a:lnSpc>
                <a:spcPct val="115000"/>
              </a:lnSpc>
              <a:spcBef>
                <a:spcPts val="700"/>
              </a:spcBef>
              <a:spcAft>
                <a:spcPts val="0"/>
              </a:spcAft>
              <a:buNone/>
            </a:pPr>
            <a:endParaRPr dirty="0"/>
          </a:p>
          <a:p>
            <a:pPr marL="0" lvl="0" indent="0" algn="l" rtl="0">
              <a:lnSpc>
                <a:spcPct val="115000"/>
              </a:lnSpc>
              <a:spcBef>
                <a:spcPts val="700"/>
              </a:spcBef>
              <a:spcAft>
                <a:spcPts val="0"/>
              </a:spcAft>
              <a:buNone/>
            </a:pPr>
            <a:r>
              <a:rPr lang="en-US" dirty="0"/>
              <a:t>This prioritizes student exploration and investigation prior to engaging in technical science content and vocabulary.</a:t>
            </a:r>
            <a:endParaRPr dirty="0"/>
          </a:p>
        </p:txBody>
      </p:sp>
      <p:sp>
        <p:nvSpPr>
          <p:cNvPr id="216" name="Google Shape;216;gfb621fc5c5_0_78"/>
          <p:cNvSpPr txBox="1">
            <a:spLocks noGrp="1"/>
          </p:cNvSpPr>
          <p:nvPr>
            <p:ph type="title"/>
          </p:nvPr>
        </p:nvSpPr>
        <p:spPr>
          <a:prstGeom prst="rect">
            <a:avLst/>
          </a:prstGeom>
        </p:spPr>
        <p:txBody>
          <a:bodyPr spcFirstLastPara="1" wrap="square" lIns="0" tIns="60925" rIns="0" bIns="0" anchor="b" anchorCtr="0">
            <a:normAutofit/>
          </a:bodyPr>
          <a:lstStyle/>
          <a:p>
            <a:pPr marL="0" lvl="0" indent="0" algn="l" rtl="0">
              <a:spcBef>
                <a:spcPts val="0"/>
              </a:spcBef>
              <a:spcAft>
                <a:spcPts val="0"/>
              </a:spcAft>
              <a:buNone/>
            </a:pPr>
            <a:r>
              <a:rPr lang="en-US"/>
              <a:t>ABC Instructional Models</a:t>
            </a:r>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100d0d8fc44_0_6"/>
          <p:cNvSpPr txBox="1">
            <a:spLocks noGrp="1"/>
          </p:cNvSpPr>
          <p:nvPr>
            <p:ph type="title"/>
          </p:nvPr>
        </p:nvSpPr>
        <p:spPr>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ABC Instructional Model Exploration</a:t>
            </a:r>
            <a:endParaRPr/>
          </a:p>
        </p:txBody>
      </p:sp>
      <p:sp>
        <p:nvSpPr>
          <p:cNvPr id="223" name="Google Shape;223;g100d0d8fc44_0_6"/>
          <p:cNvSpPr txBox="1">
            <a:spLocks noGrp="1"/>
          </p:cNvSpPr>
          <p:nvPr>
            <p:ph type="body" idx="1"/>
          </p:nvPr>
        </p:nvSpPr>
        <p:spPr>
          <a:xfrm>
            <a:off x="838200" y="1646100"/>
            <a:ext cx="6169500" cy="4351200"/>
          </a:xfrm>
          <a:prstGeom prst="rect">
            <a:avLst/>
          </a:prstGeom>
        </p:spPr>
        <p:txBody>
          <a:bodyPr spcFirstLastPara="1" wrap="square" lIns="91425" tIns="45700" rIns="91425" bIns="45700" anchor="t" anchorCtr="0">
            <a:normAutofit fontScale="92500" lnSpcReduction="20000"/>
          </a:bodyPr>
          <a:lstStyle/>
          <a:p>
            <a:pPr marL="457200" lvl="0" indent="-334327" algn="l" rtl="0">
              <a:lnSpc>
                <a:spcPct val="115000"/>
              </a:lnSpc>
              <a:spcBef>
                <a:spcPts val="1000"/>
              </a:spcBef>
              <a:spcAft>
                <a:spcPts val="0"/>
              </a:spcAft>
              <a:buClr>
                <a:schemeClr val="accent6"/>
              </a:buClr>
              <a:buSzPct val="51428"/>
              <a:buChar char="●"/>
            </a:pPr>
            <a:r>
              <a:rPr lang="en-US" dirty="0"/>
              <a:t>Look through the materials at </a:t>
            </a:r>
            <a:br>
              <a:rPr lang="en-US" dirty="0"/>
            </a:br>
            <a:r>
              <a:rPr lang="en-US" dirty="0"/>
              <a:t>your station.</a:t>
            </a:r>
            <a:endParaRPr dirty="0"/>
          </a:p>
          <a:p>
            <a:pPr marL="457200" lvl="0" indent="-334327" algn="l" rtl="0">
              <a:lnSpc>
                <a:spcPct val="115000"/>
              </a:lnSpc>
              <a:spcBef>
                <a:spcPts val="1000"/>
              </a:spcBef>
              <a:spcAft>
                <a:spcPts val="0"/>
              </a:spcAft>
              <a:buClr>
                <a:schemeClr val="accent6"/>
              </a:buClr>
              <a:buSzPct val="51428"/>
              <a:buChar char="●"/>
            </a:pPr>
            <a:r>
              <a:rPr lang="en-US" dirty="0"/>
              <a:t>On your chart paper, record </a:t>
            </a:r>
            <a:br>
              <a:rPr lang="en-US" dirty="0"/>
            </a:br>
            <a:r>
              <a:rPr lang="en-US" dirty="0"/>
              <a:t>the following information in </a:t>
            </a:r>
            <a:br>
              <a:rPr lang="en-US" dirty="0"/>
            </a:br>
            <a:r>
              <a:rPr lang="en-US" dirty="0"/>
              <a:t>each “window”:</a:t>
            </a:r>
            <a:endParaRPr dirty="0"/>
          </a:p>
          <a:p>
            <a:pPr marL="914400" lvl="1" indent="-334327" algn="l" rtl="0">
              <a:lnSpc>
                <a:spcPct val="115000"/>
              </a:lnSpc>
              <a:spcBef>
                <a:spcPts val="1000"/>
              </a:spcBef>
              <a:spcAft>
                <a:spcPts val="0"/>
              </a:spcAft>
              <a:buClr>
                <a:schemeClr val="accent6"/>
              </a:buClr>
              <a:buSzPct val="69230"/>
              <a:buChar char="●"/>
            </a:pPr>
            <a:r>
              <a:rPr lang="en-US" sz="2600" dirty="0"/>
              <a:t>Characteristics</a:t>
            </a:r>
            <a:endParaRPr sz="2600" dirty="0"/>
          </a:p>
          <a:p>
            <a:pPr marL="914400" lvl="1" indent="-334327" algn="l" rtl="0">
              <a:lnSpc>
                <a:spcPct val="115000"/>
              </a:lnSpc>
              <a:spcBef>
                <a:spcPts val="0"/>
              </a:spcBef>
              <a:spcAft>
                <a:spcPts val="0"/>
              </a:spcAft>
              <a:buClr>
                <a:schemeClr val="accent6"/>
              </a:buClr>
              <a:buSzPct val="69230"/>
              <a:buChar char="●"/>
            </a:pPr>
            <a:r>
              <a:rPr lang="en-US" sz="2600" dirty="0"/>
              <a:t>Teacher/student roles</a:t>
            </a:r>
            <a:endParaRPr sz="2600" dirty="0"/>
          </a:p>
          <a:p>
            <a:pPr marL="914400" lvl="1" indent="-334327" algn="l" rtl="0">
              <a:lnSpc>
                <a:spcPct val="115000"/>
              </a:lnSpc>
              <a:spcBef>
                <a:spcPts val="0"/>
              </a:spcBef>
              <a:spcAft>
                <a:spcPts val="0"/>
              </a:spcAft>
              <a:buClr>
                <a:schemeClr val="accent6"/>
              </a:buClr>
              <a:buSzPct val="69230"/>
              <a:buChar char="●"/>
            </a:pPr>
            <a:r>
              <a:rPr lang="en-US" sz="2600" dirty="0"/>
              <a:t>Benefits</a:t>
            </a:r>
            <a:endParaRPr sz="2600" dirty="0"/>
          </a:p>
          <a:p>
            <a:pPr marL="914400" lvl="1" indent="-334327" algn="l" rtl="0">
              <a:lnSpc>
                <a:spcPct val="115000"/>
              </a:lnSpc>
              <a:spcBef>
                <a:spcPts val="0"/>
              </a:spcBef>
              <a:spcAft>
                <a:spcPts val="0"/>
              </a:spcAft>
              <a:buClr>
                <a:schemeClr val="accent6"/>
              </a:buClr>
              <a:buSzPct val="69230"/>
              <a:buChar char="●"/>
            </a:pPr>
            <a:r>
              <a:rPr lang="en-US" sz="2600" dirty="0"/>
              <a:t>Questions you have</a:t>
            </a:r>
            <a:endParaRPr sz="2600" dirty="0"/>
          </a:p>
        </p:txBody>
      </p:sp>
      <p:pic>
        <p:nvPicPr>
          <p:cNvPr id="224" name="Google Shape;224;g100d0d8fc44_0_6"/>
          <p:cNvPicPr preferRelativeResize="0"/>
          <p:nvPr/>
        </p:nvPicPr>
        <p:blipFill>
          <a:blip r:embed="rId3">
            <a:alphaModFix/>
          </a:blip>
          <a:stretch>
            <a:fillRect/>
          </a:stretch>
        </p:blipFill>
        <p:spPr>
          <a:xfrm>
            <a:off x="7963625" y="2011375"/>
            <a:ext cx="3010074" cy="31562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gfbfe905f0d_1_0"/>
          <p:cNvSpPr txBox="1">
            <a:spLocks noGrp="1"/>
          </p:cNvSpPr>
          <p:nvPr>
            <p:ph type="title"/>
          </p:nvPr>
        </p:nvSpPr>
        <p:spPr>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ABC Instructional Model Exploration</a:t>
            </a:r>
            <a:endParaRPr/>
          </a:p>
        </p:txBody>
      </p:sp>
      <p:pic>
        <p:nvPicPr>
          <p:cNvPr id="230" name="Google Shape;230;gfbfe905f0d_1_0"/>
          <p:cNvPicPr preferRelativeResize="0"/>
          <p:nvPr/>
        </p:nvPicPr>
        <p:blipFill>
          <a:blip r:embed="rId3">
            <a:alphaModFix/>
          </a:blip>
          <a:stretch>
            <a:fillRect/>
          </a:stretch>
        </p:blipFill>
        <p:spPr>
          <a:xfrm>
            <a:off x="7963625" y="2011375"/>
            <a:ext cx="3010074" cy="3156201"/>
          </a:xfrm>
          <a:prstGeom prst="rect">
            <a:avLst/>
          </a:prstGeom>
          <a:noFill/>
          <a:ln>
            <a:noFill/>
          </a:ln>
        </p:spPr>
      </p:pic>
      <p:pic>
        <p:nvPicPr>
          <p:cNvPr id="231" name="Google Shape;231;gfbfe905f0d_1_0" title="K20 Center 10 minute timer">
            <a:hlinkClick r:id="rId4"/>
          </p:cNvPr>
          <p:cNvPicPr preferRelativeResize="0"/>
          <p:nvPr/>
        </p:nvPicPr>
        <p:blipFill>
          <a:blip r:embed="rId5">
            <a:alphaModFix/>
          </a:blip>
          <a:stretch>
            <a:fillRect/>
          </a:stretch>
        </p:blipFill>
        <p:spPr>
          <a:xfrm>
            <a:off x="1964075" y="1874970"/>
            <a:ext cx="457200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1"/>
                                        </p:tgtEl>
                                        <p:attrNameLst>
                                          <p:attrName>style.visibility</p:attrName>
                                        </p:attrNameLst>
                                      </p:cBhvr>
                                      <p:to>
                                        <p:strVal val="visible"/>
                                      </p:to>
                                    </p:set>
                                    <p:animEffect transition="in" filter="fade">
                                      <p:cBhvr>
                                        <p:cTn id="7" dur="10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fb621fc5c5_0_14"/>
          <p:cNvSpPr txBox="1">
            <a:spLocks noGrp="1"/>
          </p:cNvSpPr>
          <p:nvPr>
            <p:ph type="title"/>
          </p:nvPr>
        </p:nvSpPr>
        <p:spPr>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Group Share Out</a:t>
            </a:r>
            <a:endParaRPr/>
          </a:p>
        </p:txBody>
      </p:sp>
      <p:sp>
        <p:nvSpPr>
          <p:cNvPr id="237" name="Google Shape;237;gfb621fc5c5_0_14"/>
          <p:cNvSpPr txBox="1">
            <a:spLocks noGrp="1"/>
          </p:cNvSpPr>
          <p:nvPr>
            <p:ph type="body" idx="1"/>
          </p:nvPr>
        </p:nvSpPr>
        <p:spPr>
          <a:xfrm>
            <a:off x="838200" y="1825625"/>
            <a:ext cx="5181600" cy="1640400"/>
          </a:xfrm>
          <a:prstGeom prst="rect">
            <a:avLst/>
          </a:prstGeom>
        </p:spPr>
        <p:txBody>
          <a:bodyPr spcFirstLastPara="1" wrap="square" lIns="91425" tIns="45700" rIns="91425" bIns="45700" anchor="t" anchorCtr="0">
            <a:normAutofit fontScale="92500" lnSpcReduction="20000"/>
          </a:bodyPr>
          <a:lstStyle/>
          <a:p>
            <a:pPr marL="457200" lvl="0" indent="-355600" algn="l" rtl="0">
              <a:lnSpc>
                <a:spcPct val="115000"/>
              </a:lnSpc>
              <a:spcBef>
                <a:spcPts val="500"/>
              </a:spcBef>
              <a:spcAft>
                <a:spcPts val="0"/>
              </a:spcAft>
              <a:buSzPts val="2000"/>
              <a:buChar char="•"/>
            </a:pPr>
            <a:r>
              <a:rPr lang="en-US" sz="2600" dirty="0">
                <a:latin typeface="Roboto Light"/>
                <a:ea typeface="Roboto Light"/>
                <a:cs typeface="Roboto Light"/>
                <a:sym typeface="Roboto Light"/>
              </a:rPr>
              <a:t>Characteristics</a:t>
            </a:r>
            <a:endParaRPr sz="2600" dirty="0">
              <a:latin typeface="Roboto Light"/>
              <a:ea typeface="Roboto Light"/>
              <a:cs typeface="Roboto Light"/>
              <a:sym typeface="Roboto Light"/>
            </a:endParaRPr>
          </a:p>
          <a:p>
            <a:pPr marL="457200" lvl="0" indent="-355600" algn="l" rtl="0">
              <a:lnSpc>
                <a:spcPct val="115000"/>
              </a:lnSpc>
              <a:spcBef>
                <a:spcPts val="0"/>
              </a:spcBef>
              <a:spcAft>
                <a:spcPts val="0"/>
              </a:spcAft>
              <a:buSzPts val="2000"/>
              <a:buChar char="•"/>
            </a:pPr>
            <a:r>
              <a:rPr lang="en-US" sz="2600" dirty="0">
                <a:latin typeface="Roboto Light"/>
                <a:ea typeface="Roboto Light"/>
                <a:cs typeface="Roboto Light"/>
                <a:sym typeface="Roboto Light"/>
              </a:rPr>
              <a:t>Teacher/student roles</a:t>
            </a:r>
            <a:endParaRPr sz="2600" dirty="0">
              <a:latin typeface="Roboto Light"/>
              <a:ea typeface="Roboto Light"/>
              <a:cs typeface="Roboto Light"/>
              <a:sym typeface="Roboto Light"/>
            </a:endParaRPr>
          </a:p>
          <a:p>
            <a:pPr marL="457200" lvl="0" indent="-355600" algn="l" rtl="0">
              <a:lnSpc>
                <a:spcPct val="115000"/>
              </a:lnSpc>
              <a:spcBef>
                <a:spcPts val="0"/>
              </a:spcBef>
              <a:spcAft>
                <a:spcPts val="0"/>
              </a:spcAft>
              <a:buSzPts val="2000"/>
              <a:buChar char="•"/>
            </a:pPr>
            <a:r>
              <a:rPr lang="en-US" sz="2600" dirty="0">
                <a:latin typeface="Roboto Light"/>
                <a:ea typeface="Roboto Light"/>
                <a:cs typeface="Roboto Light"/>
                <a:sym typeface="Roboto Light"/>
              </a:rPr>
              <a:t>Benefits</a:t>
            </a:r>
            <a:endParaRPr sz="2600" dirty="0">
              <a:latin typeface="Roboto Light"/>
              <a:ea typeface="Roboto Light"/>
              <a:cs typeface="Roboto Light"/>
              <a:sym typeface="Roboto Light"/>
            </a:endParaRPr>
          </a:p>
          <a:p>
            <a:pPr marL="457200" lvl="0" indent="-355600" algn="l" rtl="0">
              <a:lnSpc>
                <a:spcPct val="115000"/>
              </a:lnSpc>
              <a:spcBef>
                <a:spcPts val="0"/>
              </a:spcBef>
              <a:spcAft>
                <a:spcPts val="0"/>
              </a:spcAft>
              <a:buSzPts val="2000"/>
              <a:buChar char="•"/>
            </a:pPr>
            <a:r>
              <a:rPr lang="en-US" sz="2600" dirty="0">
                <a:latin typeface="Roboto Light"/>
                <a:ea typeface="Roboto Light"/>
                <a:cs typeface="Roboto Light"/>
                <a:sym typeface="Roboto Light"/>
              </a:rPr>
              <a:t>Questions you have</a:t>
            </a:r>
            <a:endParaRPr sz="2400" b="1" dirty="0">
              <a:latin typeface="Roboto"/>
              <a:ea typeface="Roboto"/>
              <a:cs typeface="Roboto"/>
              <a:sym typeface="Roboto"/>
            </a:endParaRPr>
          </a:p>
        </p:txBody>
      </p:sp>
      <p:sp>
        <p:nvSpPr>
          <p:cNvPr id="238" name="Google Shape;238;gfb621fc5c5_0_14"/>
          <p:cNvSpPr txBox="1"/>
          <p:nvPr/>
        </p:nvSpPr>
        <p:spPr>
          <a:xfrm>
            <a:off x="838200" y="3466025"/>
            <a:ext cx="4847897" cy="2013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500"/>
              </a:spcBef>
              <a:spcAft>
                <a:spcPts val="0"/>
              </a:spcAft>
              <a:buNone/>
            </a:pPr>
            <a:r>
              <a:rPr lang="en-US" sz="2400" b="1" dirty="0">
                <a:solidFill>
                  <a:schemeClr val="dk1"/>
                </a:solidFill>
                <a:latin typeface="+mj-lt"/>
                <a:ea typeface="Roboto"/>
                <a:cs typeface="Roboto"/>
                <a:sym typeface="Roboto"/>
              </a:rPr>
              <a:t>After this exploration, how comfortable would you feel teaching in an ABC-structured lesson?</a:t>
            </a:r>
            <a:endParaRPr dirty="0">
              <a:latin typeface="+mj-lt"/>
            </a:endParaRPr>
          </a:p>
        </p:txBody>
      </p:sp>
      <p:pic>
        <p:nvPicPr>
          <p:cNvPr id="239" name="Google Shape;239;gfb621fc5c5_0_14"/>
          <p:cNvPicPr preferRelativeResize="0"/>
          <p:nvPr/>
        </p:nvPicPr>
        <p:blipFill>
          <a:blip r:embed="rId3">
            <a:alphaModFix/>
          </a:blip>
          <a:stretch>
            <a:fillRect/>
          </a:stretch>
        </p:blipFill>
        <p:spPr>
          <a:xfrm>
            <a:off x="6579805" y="966996"/>
            <a:ext cx="5120824" cy="382812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gfb621fc5c5_0_89"/>
          <p:cNvSpPr txBox="1">
            <a:spLocks noGrp="1"/>
          </p:cNvSpPr>
          <p:nvPr>
            <p:ph type="title"/>
          </p:nvPr>
        </p:nvSpPr>
        <p:spPr>
          <a:xfrm>
            <a:off x="838200" y="395045"/>
            <a:ext cx="10515600" cy="9942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Authenticity in Science Instruction</a:t>
            </a:r>
            <a:endParaRPr/>
          </a:p>
        </p:txBody>
      </p:sp>
      <p:sp>
        <p:nvSpPr>
          <p:cNvPr id="245" name="Google Shape;245;gfb621fc5c5_0_89"/>
          <p:cNvSpPr txBox="1">
            <a:spLocks noGrp="1"/>
          </p:cNvSpPr>
          <p:nvPr>
            <p:ph type="body" idx="1"/>
          </p:nvPr>
        </p:nvSpPr>
        <p:spPr>
          <a:prstGeom prst="rect">
            <a:avLst/>
          </a:prstGeom>
        </p:spPr>
        <p:txBody>
          <a:bodyPr spcFirstLastPara="1" wrap="square" lIns="91425" tIns="45700" rIns="91425" bIns="45700" anchor="t" anchorCtr="0">
            <a:normAutofit fontScale="92500" lnSpcReduction="10000"/>
          </a:bodyPr>
          <a:lstStyle/>
          <a:p>
            <a:pPr marL="457200" lvl="0" indent="-406400" algn="l" rtl="0">
              <a:lnSpc>
                <a:spcPct val="115000"/>
              </a:lnSpc>
              <a:spcBef>
                <a:spcPts val="1000"/>
              </a:spcBef>
              <a:spcAft>
                <a:spcPts val="0"/>
              </a:spcAft>
              <a:buSzPts val="2800"/>
              <a:buFont typeface="Roboto Medium"/>
              <a:buChar char="•"/>
            </a:pPr>
            <a:r>
              <a:rPr lang="en-US" dirty="0"/>
              <a:t>Look over the Authenticity Reflection Handout.</a:t>
            </a:r>
            <a:endParaRPr dirty="0"/>
          </a:p>
          <a:p>
            <a:pPr marL="457200" lvl="0" indent="-406400" algn="l" rtl="0">
              <a:lnSpc>
                <a:spcPct val="115000"/>
              </a:lnSpc>
              <a:spcBef>
                <a:spcPts val="1000"/>
              </a:spcBef>
              <a:spcAft>
                <a:spcPts val="1000"/>
              </a:spcAft>
              <a:buSzPts val="2800"/>
              <a:buFont typeface="Roboto Medium"/>
              <a:buChar char="•"/>
            </a:pPr>
            <a:r>
              <a:rPr lang="en-US" dirty="0"/>
              <a:t>Where do you see components of Authenticity reflected in the instructional models we explored?</a:t>
            </a:r>
            <a:endParaRPr dirty="0"/>
          </a:p>
        </p:txBody>
      </p:sp>
      <p:pic>
        <p:nvPicPr>
          <p:cNvPr id="246" name="Google Shape;246;gfb621fc5c5_0_89"/>
          <p:cNvPicPr preferRelativeResize="0"/>
          <p:nvPr/>
        </p:nvPicPr>
        <p:blipFill>
          <a:blip r:embed="rId3">
            <a:alphaModFix/>
          </a:blip>
          <a:stretch>
            <a:fillRect/>
          </a:stretch>
        </p:blipFill>
        <p:spPr>
          <a:xfrm>
            <a:off x="1277825" y="1290875"/>
            <a:ext cx="4071598" cy="5159726"/>
          </a:xfrm>
          <a:prstGeom prst="rect">
            <a:avLst/>
          </a:prstGeom>
          <a:noFill/>
          <a:ln w="9525" cap="flat" cmpd="sng">
            <a:solidFill>
              <a:schemeClr val="accent3"/>
            </a:solidFill>
            <a:prstDash val="solid"/>
            <a:round/>
            <a:headEnd type="none" w="sm" len="sm"/>
            <a:tailEnd type="none" w="sm" len="sm"/>
          </a:ln>
          <a:effectLst>
            <a:outerShdw blurRad="57150" dist="19050" dir="5400000" algn="bl" rotWithShape="0">
              <a:srgbClr val="000000">
                <a:alpha val="50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2" name="Google Shape;252;gfb621fc5c5_0_112"/>
          <p:cNvSpPr txBox="1">
            <a:spLocks noGrp="1"/>
          </p:cNvSpPr>
          <p:nvPr>
            <p:ph idx="1"/>
          </p:nvPr>
        </p:nvSpPr>
        <p:spPr>
          <a:prstGeom prst="rect">
            <a:avLst/>
          </a:prstGeom>
        </p:spPr>
        <p:txBody>
          <a:bodyPr spcFirstLastPara="1" wrap="square" lIns="121900" tIns="60925" rIns="121900" bIns="60925" anchor="t" anchorCtr="0">
            <a:normAutofit fontScale="70000" lnSpcReduction="20000"/>
          </a:bodyPr>
          <a:lstStyle/>
          <a:p>
            <a:pPr marL="457200" lvl="0" indent="-384175" algn="l" rtl="0">
              <a:lnSpc>
                <a:spcPct val="115000"/>
              </a:lnSpc>
              <a:spcBef>
                <a:spcPts val="700"/>
              </a:spcBef>
              <a:spcAft>
                <a:spcPts val="0"/>
              </a:spcAft>
              <a:buSzPct val="100000"/>
              <a:buAutoNum type="arabicPeriod"/>
            </a:pPr>
            <a:r>
              <a:rPr lang="en-US" dirty="0"/>
              <a:t>The sequence of a learning experience matters.</a:t>
            </a:r>
            <a:endParaRPr dirty="0"/>
          </a:p>
          <a:p>
            <a:pPr marL="914400" lvl="1" indent="-348615" algn="l" rtl="0">
              <a:lnSpc>
                <a:spcPct val="115000"/>
              </a:lnSpc>
              <a:spcBef>
                <a:spcPts val="0"/>
              </a:spcBef>
              <a:spcAft>
                <a:spcPts val="0"/>
              </a:spcAft>
              <a:buSzPct val="100000"/>
              <a:buAutoNum type="alphaLcParenR"/>
            </a:pPr>
            <a:r>
              <a:rPr lang="en-US" dirty="0"/>
              <a:t>Students prefer beginning with experiences over content.</a:t>
            </a:r>
            <a:endParaRPr dirty="0"/>
          </a:p>
          <a:p>
            <a:pPr marL="914400" lvl="1" indent="-348615" algn="l" rtl="0">
              <a:lnSpc>
                <a:spcPct val="115000"/>
              </a:lnSpc>
              <a:spcBef>
                <a:spcPts val="0"/>
              </a:spcBef>
              <a:spcAft>
                <a:spcPts val="0"/>
              </a:spcAft>
              <a:buSzPct val="100000"/>
              <a:buAutoNum type="alphaLcParenR"/>
            </a:pPr>
            <a:r>
              <a:rPr lang="en-US" dirty="0"/>
              <a:t>Relevance of content is more apparent with activity first.</a:t>
            </a:r>
            <a:endParaRPr dirty="0"/>
          </a:p>
          <a:p>
            <a:pPr marL="914400" lvl="1" indent="-348615" algn="l" rtl="0">
              <a:lnSpc>
                <a:spcPct val="115000"/>
              </a:lnSpc>
              <a:spcBef>
                <a:spcPts val="0"/>
              </a:spcBef>
              <a:spcAft>
                <a:spcPts val="0"/>
              </a:spcAft>
              <a:buSzPct val="100000"/>
              <a:buAutoNum type="alphaLcParenR"/>
            </a:pPr>
            <a:r>
              <a:rPr lang="en-US" dirty="0"/>
              <a:t>Optimal learning takes place when the content is introduced in context.</a:t>
            </a:r>
            <a:endParaRPr dirty="0"/>
          </a:p>
          <a:p>
            <a:pPr marL="457200" lvl="0" indent="-384175" algn="l" rtl="0">
              <a:lnSpc>
                <a:spcPct val="115000"/>
              </a:lnSpc>
              <a:spcBef>
                <a:spcPts val="1000"/>
              </a:spcBef>
              <a:spcAft>
                <a:spcPts val="0"/>
              </a:spcAft>
              <a:buSzPct val="100000"/>
              <a:buAutoNum type="arabicPeriod"/>
            </a:pPr>
            <a:r>
              <a:rPr lang="en-US" dirty="0"/>
              <a:t>Place an activity upfront to help students connect prior experiences in ways </a:t>
            </a:r>
            <a:br>
              <a:rPr lang="en-US" dirty="0"/>
            </a:br>
            <a:r>
              <a:rPr lang="en-US" dirty="0"/>
              <a:t>that make sense to them.</a:t>
            </a:r>
            <a:endParaRPr dirty="0"/>
          </a:p>
          <a:p>
            <a:pPr marL="457200" lvl="0" indent="-384175" algn="l" rtl="0">
              <a:lnSpc>
                <a:spcPct val="115000"/>
              </a:lnSpc>
              <a:spcBef>
                <a:spcPts val="1000"/>
              </a:spcBef>
              <a:spcAft>
                <a:spcPts val="0"/>
              </a:spcAft>
              <a:buSzPct val="100000"/>
              <a:buAutoNum type="arabicPeriod"/>
            </a:pPr>
            <a:r>
              <a:rPr lang="en-US" dirty="0"/>
              <a:t>Invest the extra time for students to explore.</a:t>
            </a:r>
            <a:endParaRPr dirty="0"/>
          </a:p>
          <a:p>
            <a:pPr marL="914400" lvl="1" indent="-348615" algn="l" rtl="0">
              <a:lnSpc>
                <a:spcPct val="115000"/>
              </a:lnSpc>
              <a:spcBef>
                <a:spcPts val="0"/>
              </a:spcBef>
              <a:spcAft>
                <a:spcPts val="0"/>
              </a:spcAft>
              <a:buSzPct val="100000"/>
              <a:buAutoNum type="alphaLcParenR"/>
            </a:pPr>
            <a:r>
              <a:rPr lang="en-US" dirty="0"/>
              <a:t>Many if not most questions you plan for will come up organically.</a:t>
            </a:r>
            <a:endParaRPr dirty="0"/>
          </a:p>
          <a:p>
            <a:pPr marL="457200" lvl="0" indent="-384175" algn="l" rtl="0">
              <a:lnSpc>
                <a:spcPct val="115000"/>
              </a:lnSpc>
              <a:spcBef>
                <a:spcPts val="1000"/>
              </a:spcBef>
              <a:spcAft>
                <a:spcPts val="0"/>
              </a:spcAft>
              <a:buSzPct val="100000"/>
              <a:buAutoNum type="arabicPeriod"/>
            </a:pPr>
            <a:r>
              <a:rPr lang="en-US" dirty="0"/>
              <a:t>Embed formal instruction in discourse.</a:t>
            </a:r>
            <a:endParaRPr dirty="0"/>
          </a:p>
          <a:p>
            <a:pPr marL="457200" lvl="0" indent="-384175" algn="l" rtl="0">
              <a:lnSpc>
                <a:spcPct val="115000"/>
              </a:lnSpc>
              <a:spcBef>
                <a:spcPts val="1000"/>
              </a:spcBef>
              <a:spcAft>
                <a:spcPts val="0"/>
              </a:spcAft>
              <a:buSzPct val="100000"/>
              <a:buAutoNum type="arabicPeriod"/>
            </a:pPr>
            <a:r>
              <a:rPr lang="en-US" dirty="0"/>
              <a:t>Provide opportunities for students to be in disequilibrium.</a:t>
            </a:r>
            <a:endParaRPr dirty="0"/>
          </a:p>
          <a:p>
            <a:pPr marL="914400" lvl="1" indent="-348615" algn="l" rtl="0">
              <a:lnSpc>
                <a:spcPct val="115000"/>
              </a:lnSpc>
              <a:spcBef>
                <a:spcPts val="500"/>
              </a:spcBef>
              <a:spcAft>
                <a:spcPts val="1000"/>
              </a:spcAft>
              <a:buSzPct val="100000"/>
              <a:buAutoNum type="alphaLcParenR"/>
            </a:pPr>
            <a:r>
              <a:rPr lang="en-US" dirty="0"/>
              <a:t>Including phenomena, discrepant events, or open-ended investigation.</a:t>
            </a:r>
            <a:endParaRPr dirty="0"/>
          </a:p>
        </p:txBody>
      </p:sp>
      <p:sp>
        <p:nvSpPr>
          <p:cNvPr id="251" name="Google Shape;251;gfb621fc5c5_0_112"/>
          <p:cNvSpPr txBox="1">
            <a:spLocks noGrp="1"/>
          </p:cNvSpPr>
          <p:nvPr>
            <p:ph type="title"/>
          </p:nvPr>
        </p:nvSpPr>
        <p:spPr>
          <a:prstGeom prst="rect">
            <a:avLst/>
          </a:prstGeom>
        </p:spPr>
        <p:txBody>
          <a:bodyPr spcFirstLastPara="1" wrap="square" lIns="0" tIns="60925" rIns="0" bIns="0" anchor="t" anchorCtr="0">
            <a:normAutofit/>
          </a:bodyPr>
          <a:lstStyle/>
          <a:p>
            <a:pPr marL="0" lvl="0" indent="0" algn="l" rtl="0">
              <a:spcBef>
                <a:spcPts val="0"/>
              </a:spcBef>
              <a:spcAft>
                <a:spcPts val="0"/>
              </a:spcAft>
              <a:buNone/>
            </a:pPr>
            <a:r>
              <a:rPr lang="en-US"/>
              <a:t>What the Research Says</a:t>
            </a:r>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5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5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8" name="Google Shape;258;gfb621fc5c5_0_94"/>
          <p:cNvSpPr txBox="1">
            <a:spLocks noGrp="1"/>
          </p:cNvSpPr>
          <p:nvPr>
            <p:ph idx="1"/>
          </p:nvPr>
        </p:nvSpPr>
        <p:spPr>
          <a:prstGeom prst="rect">
            <a:avLst/>
          </a:prstGeom>
        </p:spPr>
        <p:txBody>
          <a:bodyPr spcFirstLastPara="1" wrap="square" lIns="121900" tIns="60925" rIns="121900" bIns="60925" anchor="t" anchorCtr="0">
            <a:normAutofit/>
          </a:bodyPr>
          <a:lstStyle/>
          <a:p>
            <a:pPr marL="457200" lvl="0" indent="-355600" algn="l" rtl="0">
              <a:lnSpc>
                <a:spcPct val="115000"/>
              </a:lnSpc>
              <a:spcBef>
                <a:spcPts val="700"/>
              </a:spcBef>
              <a:spcAft>
                <a:spcPts val="0"/>
              </a:spcAft>
              <a:buSzPts val="2000"/>
              <a:buAutoNum type="arabicPeriod"/>
            </a:pPr>
            <a:r>
              <a:rPr lang="en-US" sz="3000" dirty="0"/>
              <a:t>K20 utilizes the 5E instructional model for our lessons.</a:t>
            </a:r>
            <a:endParaRPr sz="3000" dirty="0"/>
          </a:p>
          <a:p>
            <a:pPr marL="457200" lvl="0" indent="-355600" algn="l" rtl="0">
              <a:lnSpc>
                <a:spcPct val="115000"/>
              </a:lnSpc>
              <a:spcBef>
                <a:spcPts val="1000"/>
              </a:spcBef>
              <a:spcAft>
                <a:spcPts val="0"/>
              </a:spcAft>
              <a:buSzPts val="2000"/>
              <a:buAutoNum type="arabicPeriod"/>
            </a:pPr>
            <a:r>
              <a:rPr lang="en-US" sz="3000" dirty="0"/>
              <a:t>Take this time to do one of the following:</a:t>
            </a:r>
            <a:endParaRPr sz="3000" dirty="0"/>
          </a:p>
          <a:p>
            <a:pPr marL="914400" lvl="1" indent="-355600" algn="l" rtl="0">
              <a:lnSpc>
                <a:spcPct val="115000"/>
              </a:lnSpc>
              <a:spcBef>
                <a:spcPts val="0"/>
              </a:spcBef>
              <a:spcAft>
                <a:spcPts val="0"/>
              </a:spcAft>
              <a:buSzPts val="2000"/>
              <a:buAutoNum type="alphaLcParenR"/>
            </a:pPr>
            <a:r>
              <a:rPr lang="en-US" sz="2600" dirty="0"/>
              <a:t>Find a 5E lesson on LEARN for the upcoming semester.</a:t>
            </a:r>
            <a:endParaRPr sz="2600" dirty="0"/>
          </a:p>
          <a:p>
            <a:pPr marL="914400" lvl="1" indent="-355600" algn="l" rtl="0">
              <a:lnSpc>
                <a:spcPct val="115000"/>
              </a:lnSpc>
              <a:spcBef>
                <a:spcPts val="0"/>
              </a:spcBef>
              <a:spcAft>
                <a:spcPts val="0"/>
              </a:spcAft>
              <a:buSzPts val="2000"/>
              <a:buAutoNum type="alphaLcParenR"/>
            </a:pPr>
            <a:r>
              <a:rPr lang="en-US" sz="2600" dirty="0"/>
              <a:t>Find an instructional strategy on LEARN that supports </a:t>
            </a:r>
            <a:br>
              <a:rPr lang="en-US" sz="2600" dirty="0"/>
            </a:br>
            <a:r>
              <a:rPr lang="en-US" sz="2600" dirty="0"/>
              <a:t>ABC instruction.</a:t>
            </a:r>
            <a:endParaRPr sz="2600" dirty="0"/>
          </a:p>
          <a:p>
            <a:pPr marL="914400" lvl="1" indent="-355600" algn="l" rtl="0">
              <a:lnSpc>
                <a:spcPct val="115000"/>
              </a:lnSpc>
              <a:spcBef>
                <a:spcPts val="0"/>
              </a:spcBef>
              <a:spcAft>
                <a:spcPts val="0"/>
              </a:spcAft>
              <a:buSzPts val="2000"/>
              <a:buAutoNum type="alphaLcParenR"/>
            </a:pPr>
            <a:r>
              <a:rPr lang="en-US" sz="2600" dirty="0"/>
              <a:t>Draft a new ABC lesson or begin revising one you </a:t>
            </a:r>
            <a:br>
              <a:rPr lang="en-US" sz="2600" dirty="0"/>
            </a:br>
            <a:r>
              <a:rPr lang="en-US" sz="2600" dirty="0"/>
              <a:t>already have in mind.</a:t>
            </a:r>
            <a:endParaRPr sz="2600" dirty="0"/>
          </a:p>
        </p:txBody>
      </p:sp>
      <p:sp>
        <p:nvSpPr>
          <p:cNvPr id="257" name="Google Shape;257;gfb621fc5c5_0_94"/>
          <p:cNvSpPr txBox="1">
            <a:spLocks noGrp="1"/>
          </p:cNvSpPr>
          <p:nvPr>
            <p:ph type="title"/>
          </p:nvPr>
        </p:nvSpPr>
        <p:spPr>
          <a:prstGeom prst="rect">
            <a:avLst/>
          </a:prstGeom>
        </p:spPr>
        <p:txBody>
          <a:bodyPr spcFirstLastPara="1" wrap="square" lIns="0" tIns="60925" rIns="0" bIns="0" anchor="b" anchorCtr="0">
            <a:normAutofit/>
          </a:bodyPr>
          <a:lstStyle/>
          <a:p>
            <a:pPr marL="0" lvl="0" indent="0" algn="l" rtl="0">
              <a:spcBef>
                <a:spcPts val="0"/>
              </a:spcBef>
              <a:spcAft>
                <a:spcPts val="0"/>
              </a:spcAft>
              <a:buNone/>
            </a:pPr>
            <a:r>
              <a:rPr lang="en-US"/>
              <a:t>Next Steps</a:t>
            </a:r>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4" name="Google Shape;264;gfb621fc5c5_0_99"/>
          <p:cNvSpPr txBox="1">
            <a:spLocks noGrp="1"/>
          </p:cNvSpPr>
          <p:nvPr>
            <p:ph idx="1"/>
          </p:nvPr>
        </p:nvSpPr>
        <p:spPr>
          <a:prstGeom prst="rect">
            <a:avLst/>
          </a:prstGeom>
        </p:spPr>
        <p:txBody>
          <a:bodyPr spcFirstLastPara="1" wrap="square" lIns="121900" tIns="60925" rIns="121900" bIns="60925" anchor="t" anchorCtr="0">
            <a:normAutofit/>
          </a:bodyPr>
          <a:lstStyle/>
          <a:p>
            <a:pPr marL="0" lvl="0" indent="0" algn="l" rtl="0">
              <a:spcBef>
                <a:spcPts val="700"/>
              </a:spcBef>
              <a:spcAft>
                <a:spcPts val="0"/>
              </a:spcAft>
              <a:buNone/>
            </a:pPr>
            <a:endParaRPr dirty="0"/>
          </a:p>
          <a:p>
            <a:pPr marL="0" lvl="0" indent="0" algn="l" rtl="0">
              <a:spcBef>
                <a:spcPts val="700"/>
              </a:spcBef>
              <a:spcAft>
                <a:spcPts val="0"/>
              </a:spcAft>
              <a:buNone/>
            </a:pPr>
            <a:r>
              <a:rPr lang="en-US" dirty="0"/>
              <a:t>Before you go, grab a sticky note and respond to the following prompt:</a:t>
            </a:r>
            <a:endParaRPr dirty="0"/>
          </a:p>
          <a:p>
            <a:pPr marL="457200" lvl="0" indent="0" algn="ctr" rtl="0">
              <a:spcBef>
                <a:spcPts val="700"/>
              </a:spcBef>
              <a:spcAft>
                <a:spcPts val="0"/>
              </a:spcAft>
              <a:buNone/>
            </a:pPr>
            <a:r>
              <a:rPr lang="en-US" b="1" dirty="0">
                <a:latin typeface="Roboto"/>
                <a:ea typeface="Roboto"/>
                <a:cs typeface="Roboto"/>
                <a:sym typeface="Roboto"/>
              </a:rPr>
              <a:t>I used to think (about teaching science)... But now I know...</a:t>
            </a:r>
            <a:endParaRPr b="1" dirty="0">
              <a:latin typeface="Roboto"/>
              <a:ea typeface="Roboto"/>
              <a:cs typeface="Roboto"/>
              <a:sym typeface="Roboto"/>
            </a:endParaRPr>
          </a:p>
          <a:p>
            <a:pPr marL="0" lvl="0" indent="0" algn="l" rtl="0">
              <a:spcBef>
                <a:spcPts val="700"/>
              </a:spcBef>
              <a:spcAft>
                <a:spcPts val="0"/>
              </a:spcAft>
              <a:buNone/>
            </a:pPr>
            <a:endParaRPr dirty="0"/>
          </a:p>
        </p:txBody>
      </p:sp>
      <p:sp>
        <p:nvSpPr>
          <p:cNvPr id="263" name="Google Shape;263;gfb621fc5c5_0_99"/>
          <p:cNvSpPr txBox="1">
            <a:spLocks noGrp="1"/>
          </p:cNvSpPr>
          <p:nvPr>
            <p:ph type="title"/>
          </p:nvPr>
        </p:nvSpPr>
        <p:spPr>
          <a:prstGeom prst="rect">
            <a:avLst/>
          </a:prstGeom>
        </p:spPr>
        <p:txBody>
          <a:bodyPr spcFirstLastPara="1" wrap="square" lIns="0" tIns="60925" rIns="0" bIns="0" anchor="b" anchorCtr="0">
            <a:normAutofit/>
          </a:bodyPr>
          <a:lstStyle/>
          <a:p>
            <a:pPr marL="0" lvl="0" indent="0" algn="l" rtl="0">
              <a:spcBef>
                <a:spcPts val="0"/>
              </a:spcBef>
              <a:spcAft>
                <a:spcPts val="0"/>
              </a:spcAft>
              <a:buNone/>
            </a:pPr>
            <a:r>
              <a:rPr lang="en-US"/>
              <a:t>I Used to Think... But Now I Know...</a:t>
            </a:r>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542E2-44FC-4438-9E70-ABEA6CE513DE}"/>
              </a:ext>
            </a:extLst>
          </p:cNvPr>
          <p:cNvSpPr>
            <a:spLocks noGrp="1"/>
          </p:cNvSpPr>
          <p:nvPr>
            <p:ph type="ctrTitle"/>
          </p:nvPr>
        </p:nvSpPr>
        <p:spPr/>
        <p:txBody>
          <a:bodyPr/>
          <a:lstStyle/>
          <a:p>
            <a:r>
              <a:rPr lang="en-US" dirty="0"/>
              <a:t>Sequencing Authentic Science Lessons</a:t>
            </a:r>
          </a:p>
        </p:txBody>
      </p:sp>
      <p:sp>
        <p:nvSpPr>
          <p:cNvPr id="3" name="Subtitle 2">
            <a:extLst>
              <a:ext uri="{FF2B5EF4-FFF2-40B4-BE49-F238E27FC236}">
                <a16:creationId xmlns:a16="http://schemas.microsoft.com/office/drawing/2014/main" id="{7D386C37-9B83-42B2-8F5A-1B4F2669A43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742060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Shape 268"/>
        <p:cNvGrpSpPr/>
        <p:nvPr/>
      </p:nvGrpSpPr>
      <p:grpSpPr>
        <a:xfrm>
          <a:off x="0" y="0"/>
          <a:ext cx="0" cy="0"/>
          <a:chOff x="0" y="0"/>
          <a:chExt cx="0" cy="0"/>
        </a:xfrm>
      </p:grpSpPr>
      <p:sp>
        <p:nvSpPr>
          <p:cNvPr id="269" name="Google Shape;269;gfbfe905f0d_0_1"/>
          <p:cNvSpPr txBox="1">
            <a:spLocks noGrp="1"/>
          </p:cNvSpPr>
          <p:nvPr>
            <p:ph type="title"/>
          </p:nvPr>
        </p:nvSpPr>
        <p:spPr>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Action Research in Authenticity (ARA)</a:t>
            </a:r>
            <a:endParaRPr/>
          </a:p>
        </p:txBody>
      </p:sp>
      <p:sp>
        <p:nvSpPr>
          <p:cNvPr id="270" name="Google Shape;270;gfbfe905f0d_0_1"/>
          <p:cNvSpPr txBox="1">
            <a:spLocks noGrp="1"/>
          </p:cNvSpPr>
          <p:nvPr>
            <p:ph type="body" idx="4294967295"/>
          </p:nvPr>
        </p:nvSpPr>
        <p:spPr>
          <a:xfrm>
            <a:off x="0" y="1746250"/>
            <a:ext cx="10972800" cy="4578350"/>
          </a:xfrm>
          <a:prstGeom prst="rect">
            <a:avLst/>
          </a:prstGeom>
        </p:spPr>
        <p:txBody>
          <a:bodyPr spcFirstLastPara="1" wrap="square" lIns="121900" tIns="60925" rIns="121900" bIns="60925" anchor="t" anchorCtr="0">
            <a:normAutofit fontScale="85000" lnSpcReduction="20000"/>
          </a:bodyPr>
          <a:lstStyle/>
          <a:p>
            <a:pPr marL="0" lvl="0" indent="0" algn="l" rtl="0">
              <a:spcBef>
                <a:spcPts val="700"/>
              </a:spcBef>
              <a:spcAft>
                <a:spcPts val="0"/>
              </a:spcAft>
              <a:buNone/>
            </a:pPr>
            <a:r>
              <a:rPr lang="en-US" b="1"/>
              <a:t>Requirements</a:t>
            </a:r>
            <a:endParaRPr b="1"/>
          </a:p>
          <a:p>
            <a:pPr marL="914400" lvl="0" indent="-430212" algn="l" rtl="0">
              <a:spcBef>
                <a:spcPts val="1000"/>
              </a:spcBef>
              <a:spcAft>
                <a:spcPts val="0"/>
              </a:spcAft>
              <a:buSzPct val="100000"/>
              <a:buChar char="•"/>
            </a:pPr>
            <a:r>
              <a:rPr lang="en-US"/>
              <a:t>Teach any 10th or 11th graders</a:t>
            </a:r>
            <a:endParaRPr/>
          </a:p>
          <a:p>
            <a:pPr marL="914400" lvl="0" indent="-430212" algn="l" rtl="0">
              <a:spcBef>
                <a:spcPts val="1000"/>
              </a:spcBef>
              <a:spcAft>
                <a:spcPts val="0"/>
              </a:spcAft>
              <a:buSzPct val="100000"/>
              <a:buChar char="•"/>
            </a:pPr>
            <a:r>
              <a:rPr lang="en-US"/>
              <a:t>Attend a summer workshop</a:t>
            </a:r>
            <a:endParaRPr/>
          </a:p>
          <a:p>
            <a:pPr marL="914400" lvl="0" indent="-430212" algn="l" rtl="0">
              <a:spcBef>
                <a:spcPts val="1000"/>
              </a:spcBef>
              <a:spcAft>
                <a:spcPts val="0"/>
              </a:spcAft>
              <a:buSzPct val="100000"/>
              <a:buChar char="•"/>
            </a:pPr>
            <a:r>
              <a:rPr lang="en-US"/>
              <a:t>Quarterly goal setting activity and debrief</a:t>
            </a:r>
            <a:endParaRPr/>
          </a:p>
          <a:p>
            <a:pPr marL="0" lvl="0" indent="0" algn="l" rtl="0">
              <a:spcBef>
                <a:spcPts val="1000"/>
              </a:spcBef>
              <a:spcAft>
                <a:spcPts val="0"/>
              </a:spcAft>
              <a:buNone/>
            </a:pPr>
            <a:r>
              <a:rPr lang="en-US" b="1"/>
              <a:t>Benefits</a:t>
            </a:r>
            <a:endParaRPr b="1"/>
          </a:p>
          <a:p>
            <a:pPr marL="914400" lvl="0" indent="-430212" algn="l" rtl="0">
              <a:spcBef>
                <a:spcPts val="1000"/>
              </a:spcBef>
              <a:spcAft>
                <a:spcPts val="0"/>
              </a:spcAft>
              <a:buSzPct val="100000"/>
              <a:buChar char="•"/>
            </a:pPr>
            <a:r>
              <a:rPr lang="en-US"/>
              <a:t>Summer and quarterly stipends (up to $1,200 this year)</a:t>
            </a:r>
            <a:endParaRPr/>
          </a:p>
          <a:p>
            <a:pPr marL="914400" lvl="0" indent="-430212" algn="l" rtl="0">
              <a:spcBef>
                <a:spcPts val="1000"/>
              </a:spcBef>
              <a:spcAft>
                <a:spcPts val="0"/>
              </a:spcAft>
              <a:buSzPct val="100000"/>
              <a:buChar char="•"/>
            </a:pPr>
            <a:r>
              <a:rPr lang="en-US"/>
              <a:t>Classroom resources</a:t>
            </a:r>
            <a:endParaRPr/>
          </a:p>
          <a:p>
            <a:pPr marL="914400" lvl="0" indent="-430212" algn="l" rtl="0">
              <a:spcBef>
                <a:spcPts val="1000"/>
              </a:spcBef>
              <a:spcAft>
                <a:spcPts val="0"/>
              </a:spcAft>
              <a:buSzPct val="100000"/>
              <a:buChar char="•"/>
            </a:pPr>
            <a:r>
              <a:rPr lang="en-US"/>
              <a:t>Targeted professional development</a:t>
            </a:r>
            <a:endParaRPr/>
          </a:p>
          <a:p>
            <a:pPr marL="914400" lvl="0" indent="-430212" algn="l" rtl="0">
              <a:spcBef>
                <a:spcPts val="1000"/>
              </a:spcBef>
              <a:spcAft>
                <a:spcPts val="1000"/>
              </a:spcAft>
              <a:buSzPct val="100000"/>
              <a:buChar char="•"/>
            </a:pPr>
            <a:r>
              <a:rPr lang="en-US"/>
              <a:t>Year-long individualized instructional coaching</a:t>
            </a:r>
            <a:endParaRPr/>
          </a:p>
        </p:txBody>
      </p:sp>
      <p:pic>
        <p:nvPicPr>
          <p:cNvPr id="271" name="Google Shape;271;gfbfe905f0d_0_1"/>
          <p:cNvPicPr preferRelativeResize="0"/>
          <p:nvPr/>
        </p:nvPicPr>
        <p:blipFill>
          <a:blip r:embed="rId3">
            <a:alphaModFix/>
          </a:blip>
          <a:stretch>
            <a:fillRect/>
          </a:stretch>
        </p:blipFill>
        <p:spPr>
          <a:xfrm>
            <a:off x="10252150" y="4671700"/>
            <a:ext cx="1727150" cy="197052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gfb621fc5c5_0_217"/>
          <p:cNvSpPr txBox="1">
            <a:spLocks noGrp="1"/>
          </p:cNvSpPr>
          <p:nvPr>
            <p:ph type="title"/>
          </p:nvPr>
        </p:nvSpPr>
        <p:spPr>
          <a:xfrm>
            <a:off x="838200" y="891598"/>
            <a:ext cx="10515600" cy="9954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lt1"/>
              </a:buClr>
              <a:buSzPct val="89552"/>
              <a:buFont typeface="Roboto"/>
              <a:buNone/>
            </a:pPr>
            <a:r>
              <a:rPr lang="en-US"/>
              <a:t>Follow us on Social Media!</a:t>
            </a:r>
            <a:endParaRPr/>
          </a:p>
        </p:txBody>
      </p:sp>
      <p:pic>
        <p:nvPicPr>
          <p:cNvPr id="277" name="Google Shape;277;gfb621fc5c5_0_217" descr="Icon&#10;&#10;Description automatically generated"/>
          <p:cNvPicPr preferRelativeResize="0"/>
          <p:nvPr/>
        </p:nvPicPr>
        <p:blipFill rotWithShape="1">
          <a:blip r:embed="rId3">
            <a:alphaModFix/>
          </a:blip>
          <a:srcRect/>
          <a:stretch/>
        </p:blipFill>
        <p:spPr>
          <a:xfrm>
            <a:off x="2272174" y="2044974"/>
            <a:ext cx="827576" cy="821370"/>
          </a:xfrm>
          <a:prstGeom prst="rect">
            <a:avLst/>
          </a:prstGeom>
          <a:noFill/>
          <a:ln>
            <a:noFill/>
          </a:ln>
        </p:spPr>
      </p:pic>
      <p:pic>
        <p:nvPicPr>
          <p:cNvPr id="278" name="Google Shape;278;gfb621fc5c5_0_217"/>
          <p:cNvPicPr preferRelativeResize="0"/>
          <p:nvPr/>
        </p:nvPicPr>
        <p:blipFill rotWithShape="1">
          <a:blip r:embed="rId4">
            <a:alphaModFix/>
          </a:blip>
          <a:srcRect/>
          <a:stretch/>
        </p:blipFill>
        <p:spPr>
          <a:xfrm>
            <a:off x="3909495" y="2177712"/>
            <a:ext cx="910518" cy="641502"/>
          </a:xfrm>
          <a:prstGeom prst="rect">
            <a:avLst/>
          </a:prstGeom>
          <a:noFill/>
          <a:ln>
            <a:noFill/>
          </a:ln>
        </p:spPr>
      </p:pic>
      <p:pic>
        <p:nvPicPr>
          <p:cNvPr id="279" name="Google Shape;279;gfb621fc5c5_0_217" descr="A picture containing ax, vector graphics&#10;&#10;Description automatically generated"/>
          <p:cNvPicPr preferRelativeResize="0"/>
          <p:nvPr/>
        </p:nvPicPr>
        <p:blipFill rotWithShape="1">
          <a:blip r:embed="rId5">
            <a:alphaModFix/>
          </a:blip>
          <a:srcRect/>
          <a:stretch/>
        </p:blipFill>
        <p:spPr>
          <a:xfrm>
            <a:off x="5655260" y="2177712"/>
            <a:ext cx="827575" cy="675643"/>
          </a:xfrm>
          <a:prstGeom prst="rect">
            <a:avLst/>
          </a:prstGeom>
          <a:noFill/>
          <a:ln>
            <a:noFill/>
          </a:ln>
        </p:spPr>
      </p:pic>
      <p:pic>
        <p:nvPicPr>
          <p:cNvPr id="280" name="Google Shape;280;gfb621fc5c5_0_217" descr="Logo, icon&#10;&#10;Description automatically generated"/>
          <p:cNvPicPr preferRelativeResize="0"/>
          <p:nvPr/>
        </p:nvPicPr>
        <p:blipFill rotWithShape="1">
          <a:blip r:embed="rId6">
            <a:alphaModFix/>
          </a:blip>
          <a:srcRect/>
          <a:stretch/>
        </p:blipFill>
        <p:spPr>
          <a:xfrm>
            <a:off x="7340479" y="2170887"/>
            <a:ext cx="706672" cy="701373"/>
          </a:xfrm>
          <a:prstGeom prst="rect">
            <a:avLst/>
          </a:prstGeom>
          <a:noFill/>
          <a:ln>
            <a:noFill/>
          </a:ln>
        </p:spPr>
      </p:pic>
      <p:pic>
        <p:nvPicPr>
          <p:cNvPr id="281" name="Google Shape;281;gfb621fc5c5_0_217" descr="Icon&#10;&#10;Description automatically generated"/>
          <p:cNvPicPr preferRelativeResize="0"/>
          <p:nvPr/>
        </p:nvPicPr>
        <p:blipFill rotWithShape="1">
          <a:blip r:embed="rId7">
            <a:alphaModFix/>
          </a:blip>
          <a:srcRect/>
          <a:stretch/>
        </p:blipFill>
        <p:spPr>
          <a:xfrm>
            <a:off x="9020203" y="2170887"/>
            <a:ext cx="706674" cy="701371"/>
          </a:xfrm>
          <a:prstGeom prst="rect">
            <a:avLst/>
          </a:prstGeom>
          <a:noFill/>
          <a:ln>
            <a:noFill/>
          </a:ln>
        </p:spPr>
      </p:pic>
      <p:pic>
        <p:nvPicPr>
          <p:cNvPr id="282" name="Google Shape;282;gfb621fc5c5_0_217" descr="Qr code&#10;&#10;Description automatically generated"/>
          <p:cNvPicPr preferRelativeResize="0"/>
          <p:nvPr/>
        </p:nvPicPr>
        <p:blipFill rotWithShape="1">
          <a:blip r:embed="rId8">
            <a:alphaModFix/>
          </a:blip>
          <a:srcRect/>
          <a:stretch/>
        </p:blipFill>
        <p:spPr>
          <a:xfrm>
            <a:off x="2178334" y="3971594"/>
            <a:ext cx="1002888" cy="995368"/>
          </a:xfrm>
          <a:prstGeom prst="rect">
            <a:avLst/>
          </a:prstGeom>
          <a:noFill/>
          <a:ln>
            <a:noFill/>
          </a:ln>
        </p:spPr>
      </p:pic>
      <p:pic>
        <p:nvPicPr>
          <p:cNvPr id="283" name="Google Shape;283;gfb621fc5c5_0_217" descr="Qr code&#10;&#10;Description automatically generated"/>
          <p:cNvPicPr preferRelativeResize="0"/>
          <p:nvPr/>
        </p:nvPicPr>
        <p:blipFill rotWithShape="1">
          <a:blip r:embed="rId9">
            <a:alphaModFix/>
          </a:blip>
          <a:srcRect/>
          <a:stretch/>
        </p:blipFill>
        <p:spPr>
          <a:xfrm>
            <a:off x="3817124" y="3971594"/>
            <a:ext cx="1002888" cy="995368"/>
          </a:xfrm>
          <a:prstGeom prst="rect">
            <a:avLst/>
          </a:prstGeom>
          <a:noFill/>
          <a:ln>
            <a:noFill/>
          </a:ln>
        </p:spPr>
      </p:pic>
      <p:pic>
        <p:nvPicPr>
          <p:cNvPr id="284" name="Google Shape;284;gfb621fc5c5_0_217" descr="Qr code&#10;&#10;Description automatically generated"/>
          <p:cNvPicPr preferRelativeResize="0"/>
          <p:nvPr/>
        </p:nvPicPr>
        <p:blipFill rotWithShape="1">
          <a:blip r:embed="rId10">
            <a:alphaModFix/>
          </a:blip>
          <a:srcRect/>
          <a:stretch/>
        </p:blipFill>
        <p:spPr>
          <a:xfrm>
            <a:off x="5494891" y="3971594"/>
            <a:ext cx="1002888" cy="995368"/>
          </a:xfrm>
          <a:prstGeom prst="rect">
            <a:avLst/>
          </a:prstGeom>
          <a:noFill/>
          <a:ln>
            <a:noFill/>
          </a:ln>
        </p:spPr>
      </p:pic>
      <p:pic>
        <p:nvPicPr>
          <p:cNvPr id="285" name="Google Shape;285;gfb621fc5c5_0_217" descr="Qr code&#10;&#10;Description automatically generated"/>
          <p:cNvPicPr preferRelativeResize="0"/>
          <p:nvPr/>
        </p:nvPicPr>
        <p:blipFill rotWithShape="1">
          <a:blip r:embed="rId11">
            <a:alphaModFix/>
          </a:blip>
          <a:srcRect/>
          <a:stretch/>
        </p:blipFill>
        <p:spPr>
          <a:xfrm>
            <a:off x="7172658" y="3971593"/>
            <a:ext cx="1002888" cy="995368"/>
          </a:xfrm>
          <a:prstGeom prst="rect">
            <a:avLst/>
          </a:prstGeom>
          <a:noFill/>
          <a:ln>
            <a:noFill/>
          </a:ln>
        </p:spPr>
      </p:pic>
      <p:pic>
        <p:nvPicPr>
          <p:cNvPr id="286" name="Google Shape;286;gfb621fc5c5_0_217" descr="Qr code&#10;&#10;Description automatically generated"/>
          <p:cNvPicPr preferRelativeResize="0"/>
          <p:nvPr/>
        </p:nvPicPr>
        <p:blipFill rotWithShape="1">
          <a:blip r:embed="rId12">
            <a:alphaModFix/>
          </a:blip>
          <a:srcRect/>
          <a:stretch/>
        </p:blipFill>
        <p:spPr>
          <a:xfrm>
            <a:off x="8857665" y="3971592"/>
            <a:ext cx="1002888" cy="995368"/>
          </a:xfrm>
          <a:prstGeom prst="rect">
            <a:avLst/>
          </a:prstGeom>
          <a:noFill/>
          <a:ln>
            <a:noFill/>
          </a:ln>
        </p:spPr>
      </p:pic>
      <p:graphicFrame>
        <p:nvGraphicFramePr>
          <p:cNvPr id="287" name="Google Shape;287;gfb621fc5c5_0_217"/>
          <p:cNvGraphicFramePr/>
          <p:nvPr/>
        </p:nvGraphicFramePr>
        <p:xfrm>
          <a:off x="1891675" y="1996850"/>
          <a:ext cx="8304000" cy="1806100"/>
        </p:xfrm>
        <a:graphic>
          <a:graphicData uri="http://schemas.openxmlformats.org/drawingml/2006/table">
            <a:tbl>
              <a:tblPr>
                <a:noFill/>
                <a:tableStyleId>{EF235FDF-D14C-4C48-BDC5-751D8A164C5B}</a:tableStyleId>
              </a:tblPr>
              <a:tblGrid>
                <a:gridCol w="1660800">
                  <a:extLst>
                    <a:ext uri="{9D8B030D-6E8A-4147-A177-3AD203B41FA5}">
                      <a16:colId xmlns:a16="http://schemas.microsoft.com/office/drawing/2014/main" val="20000"/>
                    </a:ext>
                  </a:extLst>
                </a:gridCol>
                <a:gridCol w="1660800">
                  <a:extLst>
                    <a:ext uri="{9D8B030D-6E8A-4147-A177-3AD203B41FA5}">
                      <a16:colId xmlns:a16="http://schemas.microsoft.com/office/drawing/2014/main" val="20001"/>
                    </a:ext>
                  </a:extLst>
                </a:gridCol>
                <a:gridCol w="1660800">
                  <a:extLst>
                    <a:ext uri="{9D8B030D-6E8A-4147-A177-3AD203B41FA5}">
                      <a16:colId xmlns:a16="http://schemas.microsoft.com/office/drawing/2014/main" val="20002"/>
                    </a:ext>
                  </a:extLst>
                </a:gridCol>
                <a:gridCol w="1660800">
                  <a:extLst>
                    <a:ext uri="{9D8B030D-6E8A-4147-A177-3AD203B41FA5}">
                      <a16:colId xmlns:a16="http://schemas.microsoft.com/office/drawing/2014/main" val="20003"/>
                    </a:ext>
                  </a:extLst>
                </a:gridCol>
                <a:gridCol w="1660800">
                  <a:extLst>
                    <a:ext uri="{9D8B030D-6E8A-4147-A177-3AD203B41FA5}">
                      <a16:colId xmlns:a16="http://schemas.microsoft.com/office/drawing/2014/main" val="20004"/>
                    </a:ext>
                  </a:extLst>
                </a:gridCol>
              </a:tblGrid>
              <a:tr h="9030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903050">
                <a:tc>
                  <a:txBody>
                    <a:bodyPr/>
                    <a:lstStyle/>
                    <a:p>
                      <a:pPr marL="0" marR="0" lvl="0" indent="0" algn="ctr" rtl="0">
                        <a:lnSpc>
                          <a:spcPct val="100000"/>
                        </a:lnSpc>
                        <a:spcBef>
                          <a:spcPts val="0"/>
                        </a:spcBef>
                        <a:spcAft>
                          <a:spcPts val="0"/>
                        </a:spcAft>
                        <a:buClr>
                          <a:schemeClr val="dk1"/>
                        </a:buClr>
                        <a:buSzPts val="1400"/>
                        <a:buFont typeface="Arial"/>
                        <a:buNone/>
                      </a:pPr>
                      <a:r>
                        <a:rPr lang="en-US" sz="1400" u="none" strike="noStrike" cap="none">
                          <a:solidFill>
                            <a:schemeClr val="lt1"/>
                          </a:solidFill>
                          <a:latin typeface="Calibri"/>
                          <a:ea typeface="Calibri"/>
                          <a:cs typeface="Calibri"/>
                          <a:sym typeface="Calibri"/>
                        </a:rPr>
                        <a:t>Facebook.com/</a:t>
                      </a:r>
                      <a:br>
                        <a:rPr lang="en-US" sz="1400" u="none" strike="noStrike" cap="none">
                          <a:solidFill>
                            <a:schemeClr val="lt1"/>
                          </a:solidFill>
                          <a:latin typeface="Calibri"/>
                          <a:ea typeface="Calibri"/>
                          <a:cs typeface="Calibri"/>
                          <a:sym typeface="Calibri"/>
                        </a:rPr>
                      </a:br>
                      <a:r>
                        <a:rPr lang="en-US" sz="1400" u="none" strike="noStrike" cap="none">
                          <a:solidFill>
                            <a:schemeClr val="lt1"/>
                          </a:solidFill>
                          <a:latin typeface="Calibri"/>
                          <a:ea typeface="Calibri"/>
                          <a:cs typeface="Calibri"/>
                          <a:sym typeface="Calibri"/>
                        </a:rPr>
                        <a:t>K20Center</a:t>
                      </a:r>
                      <a:endParaRPr sz="1400" u="none" strike="noStrike" cap="none"/>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400"/>
                        <a:buFont typeface="Arial"/>
                        <a:buNone/>
                      </a:pPr>
                      <a:r>
                        <a:rPr lang="en-US" sz="1400" u="none" strike="noStrike" cap="none">
                          <a:solidFill>
                            <a:schemeClr val="lt1"/>
                          </a:solidFill>
                          <a:latin typeface="Calibri"/>
                          <a:ea typeface="Calibri"/>
                          <a:cs typeface="Calibri"/>
                          <a:sym typeface="Calibri"/>
                        </a:rPr>
                        <a:t>YouTube.com/</a:t>
                      </a:r>
                      <a:br>
                        <a:rPr lang="en-US" sz="1400" u="none" strike="noStrike" cap="none">
                          <a:solidFill>
                            <a:schemeClr val="lt1"/>
                          </a:solidFill>
                          <a:latin typeface="Calibri"/>
                          <a:ea typeface="Calibri"/>
                          <a:cs typeface="Calibri"/>
                          <a:sym typeface="Calibri"/>
                        </a:rPr>
                      </a:br>
                      <a:r>
                        <a:rPr lang="en-US" sz="1400" u="none" strike="noStrike" cap="none">
                          <a:solidFill>
                            <a:schemeClr val="lt1"/>
                          </a:solidFill>
                          <a:latin typeface="Calibri"/>
                          <a:ea typeface="Calibri"/>
                          <a:cs typeface="Calibri"/>
                          <a:sym typeface="Calibri"/>
                        </a:rPr>
                        <a:t>K20Center</a:t>
                      </a:r>
                      <a:endParaRPr sz="1400" u="none" strike="noStrike" cap="none"/>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chemeClr val="lt1"/>
                          </a:solidFill>
                          <a:latin typeface="Calibri"/>
                          <a:ea typeface="Calibri"/>
                          <a:cs typeface="Calibri"/>
                          <a:sym typeface="Calibri"/>
                        </a:rPr>
                        <a:t>Twitter.com/</a:t>
                      </a:r>
                      <a:br>
                        <a:rPr lang="en-US" sz="1400" u="none" strike="noStrike" cap="none">
                          <a:solidFill>
                            <a:schemeClr val="lt1"/>
                          </a:solidFill>
                          <a:latin typeface="Calibri"/>
                          <a:ea typeface="Calibri"/>
                          <a:cs typeface="Calibri"/>
                          <a:sym typeface="Calibri"/>
                        </a:rPr>
                      </a:br>
                      <a:r>
                        <a:rPr lang="en-US" sz="1400" u="none" strike="noStrike" cap="none">
                          <a:solidFill>
                            <a:schemeClr val="lt1"/>
                          </a:solidFill>
                          <a:latin typeface="Calibri"/>
                          <a:ea typeface="Calibri"/>
                          <a:cs typeface="Calibri"/>
                          <a:sym typeface="Calibri"/>
                        </a:rPr>
                        <a:t>K20Center</a:t>
                      </a:r>
                      <a:endParaRPr sz="1400" u="none" strike="noStrike" cap="none"/>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400"/>
                        <a:buFont typeface="Arial"/>
                        <a:buNone/>
                      </a:pPr>
                      <a:r>
                        <a:rPr lang="en-US" sz="1400" u="none" strike="noStrike" cap="none">
                          <a:solidFill>
                            <a:schemeClr val="lt1"/>
                          </a:solidFill>
                          <a:latin typeface="Calibri"/>
                          <a:ea typeface="Calibri"/>
                          <a:cs typeface="Calibri"/>
                          <a:sym typeface="Calibri"/>
                        </a:rPr>
                        <a:t>LinkedIn.com/</a:t>
                      </a:r>
                      <a:br>
                        <a:rPr lang="en-US" sz="1400" u="none" strike="noStrike" cap="none">
                          <a:solidFill>
                            <a:schemeClr val="lt1"/>
                          </a:solidFill>
                          <a:latin typeface="Calibri"/>
                          <a:ea typeface="Calibri"/>
                          <a:cs typeface="Calibri"/>
                          <a:sym typeface="Calibri"/>
                        </a:rPr>
                      </a:br>
                      <a:r>
                        <a:rPr lang="en-US" sz="1400" u="none" strike="noStrike" cap="none">
                          <a:solidFill>
                            <a:schemeClr val="lt1"/>
                          </a:solidFill>
                          <a:latin typeface="Calibri"/>
                          <a:ea typeface="Calibri"/>
                          <a:cs typeface="Calibri"/>
                          <a:sym typeface="Calibri"/>
                        </a:rPr>
                        <a:t>showcase/</a:t>
                      </a:r>
                      <a:br>
                        <a:rPr lang="en-US" sz="1400" u="none" strike="noStrike" cap="none">
                          <a:solidFill>
                            <a:schemeClr val="lt1"/>
                          </a:solidFill>
                          <a:latin typeface="Calibri"/>
                          <a:ea typeface="Calibri"/>
                          <a:cs typeface="Calibri"/>
                          <a:sym typeface="Calibri"/>
                        </a:rPr>
                      </a:br>
                      <a:r>
                        <a:rPr lang="en-US" sz="1400" u="none" strike="noStrike" cap="none">
                          <a:solidFill>
                            <a:schemeClr val="lt1"/>
                          </a:solidFill>
                          <a:latin typeface="Calibri"/>
                          <a:ea typeface="Calibri"/>
                          <a:cs typeface="Calibri"/>
                          <a:sym typeface="Calibri"/>
                        </a:rPr>
                        <a:t>K20-Center</a:t>
                      </a:r>
                      <a:endParaRPr sz="1400" u="none" strike="noStrike" cap="none"/>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chemeClr val="lt1"/>
                          </a:solidFill>
                          <a:latin typeface="Calibri"/>
                          <a:ea typeface="Calibri"/>
                          <a:cs typeface="Calibri"/>
                          <a:sym typeface="Calibri"/>
                        </a:rPr>
                        <a:t>Instagram.com/</a:t>
                      </a:r>
                      <a:br>
                        <a:rPr lang="en-US" sz="1400" u="none" strike="noStrike" cap="none">
                          <a:solidFill>
                            <a:schemeClr val="lt1"/>
                          </a:solidFill>
                          <a:latin typeface="Calibri"/>
                          <a:ea typeface="Calibri"/>
                          <a:cs typeface="Calibri"/>
                          <a:sym typeface="Calibri"/>
                        </a:rPr>
                      </a:br>
                      <a:r>
                        <a:rPr lang="en-US" sz="1400" u="none" strike="noStrike" cap="none">
                          <a:solidFill>
                            <a:schemeClr val="lt1"/>
                          </a:solidFill>
                          <a:latin typeface="Calibri"/>
                          <a:ea typeface="Calibri"/>
                          <a:cs typeface="Calibri"/>
                          <a:sym typeface="Calibri"/>
                        </a:rPr>
                        <a:t>K20Center</a:t>
                      </a:r>
                      <a:endParaRPr sz="1400" u="none" strike="noStrike" cap="none"/>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fd4eaa6768_0_1"/>
          <p:cNvSpPr txBox="1">
            <a:spLocks noGrp="1"/>
          </p:cNvSpPr>
          <p:nvPr>
            <p:ph type="title"/>
          </p:nvPr>
        </p:nvSpPr>
        <p:spPr>
          <a:prstGeom prst="rect">
            <a:avLst/>
          </a:prstGeom>
        </p:spPr>
        <p:txBody>
          <a:bodyPr spcFirstLastPara="1" wrap="square" lIns="0" tIns="60925" rIns="0" bIns="0" anchor="b" anchorCtr="0">
            <a:normAutofit/>
          </a:bodyPr>
          <a:lstStyle/>
          <a:p>
            <a:pPr marL="0" lvl="0" indent="0" algn="l" rtl="0">
              <a:spcBef>
                <a:spcPts val="0"/>
              </a:spcBef>
              <a:spcAft>
                <a:spcPts val="0"/>
              </a:spcAft>
              <a:buNone/>
            </a:pPr>
            <a:r>
              <a:rPr lang="en-US" dirty="0"/>
              <a:t>Session Objectives</a:t>
            </a:r>
            <a:endParaRPr dirty="0"/>
          </a:p>
        </p:txBody>
      </p:sp>
      <p:sp>
        <p:nvSpPr>
          <p:cNvPr id="106" name="Google Shape;106;gfd4eaa6768_0_1"/>
          <p:cNvSpPr txBox="1">
            <a:spLocks noGrp="1"/>
          </p:cNvSpPr>
          <p:nvPr>
            <p:ph type="body" idx="1"/>
          </p:nvPr>
        </p:nvSpPr>
        <p:spPr>
          <a:xfrm>
            <a:off x="707136" y="2704663"/>
            <a:ext cx="10363200" cy="3079192"/>
          </a:xfrm>
          <a:prstGeom prst="rect">
            <a:avLst/>
          </a:prstGeom>
        </p:spPr>
        <p:txBody>
          <a:bodyPr spcFirstLastPara="1" wrap="square" lIns="121900" tIns="60925" rIns="121900" bIns="60925" anchor="t" anchorCtr="0">
            <a:normAutofit/>
          </a:bodyPr>
          <a:lstStyle/>
          <a:p>
            <a:pPr marL="457200" lvl="0" indent="-406400" algn="l" rtl="0">
              <a:lnSpc>
                <a:spcPct val="115000"/>
              </a:lnSpc>
              <a:spcBef>
                <a:spcPts val="700"/>
              </a:spcBef>
              <a:spcAft>
                <a:spcPts val="0"/>
              </a:spcAft>
              <a:buSzPts val="2800"/>
              <a:buFont typeface="Roboto"/>
              <a:buAutoNum type="arabicPeriod"/>
            </a:pPr>
            <a:r>
              <a:rPr lang="en-US" sz="2400" dirty="0"/>
              <a:t>Experience and reflect upon a non-example of authentic science lesson structure.</a:t>
            </a:r>
            <a:endParaRPr sz="2400" dirty="0"/>
          </a:p>
          <a:p>
            <a:pPr marL="457200" lvl="0" indent="-406400" algn="l" rtl="0">
              <a:lnSpc>
                <a:spcPct val="115000"/>
              </a:lnSpc>
              <a:spcBef>
                <a:spcPts val="1000"/>
              </a:spcBef>
              <a:spcAft>
                <a:spcPts val="0"/>
              </a:spcAft>
              <a:buSzPts val="2800"/>
              <a:buFont typeface="Roboto"/>
              <a:buAutoNum type="arabicPeriod"/>
            </a:pPr>
            <a:r>
              <a:rPr lang="en-US" sz="2400" dirty="0"/>
              <a:t>Compare and evaluate several authentic lesson models.</a:t>
            </a:r>
            <a:endParaRPr sz="2400" dirty="0"/>
          </a:p>
          <a:p>
            <a:pPr marL="457200" lvl="0" indent="-406400" algn="l" rtl="0">
              <a:lnSpc>
                <a:spcPct val="115000"/>
              </a:lnSpc>
              <a:spcBef>
                <a:spcPts val="1000"/>
              </a:spcBef>
              <a:spcAft>
                <a:spcPts val="1000"/>
              </a:spcAft>
              <a:buSzPts val="2800"/>
              <a:buFont typeface="Roboto"/>
              <a:buAutoNum type="arabicPeriod"/>
            </a:pPr>
            <a:r>
              <a:rPr lang="en-US" sz="2400" dirty="0"/>
              <a:t>Explore LEARN to select a 5E lesson or strategy that supports research-based science instruction to utilize in your own classroom.</a:t>
            </a:r>
            <a:endParaRPr sz="2400" dirty="0"/>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gfb621fc5c5_0_0"/>
          <p:cNvSpPr txBox="1">
            <a:spLocks noGrp="1"/>
          </p:cNvSpPr>
          <p:nvPr>
            <p:ph type="ctrTitle"/>
          </p:nvPr>
        </p:nvSpPr>
        <p:spPr>
          <a:prstGeom prst="rect">
            <a:avLst/>
          </a:prstGeom>
        </p:spPr>
        <p:txBody>
          <a:bodyPr spcFirstLastPara="1" wrap="square" lIns="0" tIns="0" rIns="24375" bIns="0" anchor="b" anchorCtr="0">
            <a:noAutofit/>
          </a:bodyPr>
          <a:lstStyle/>
          <a:p>
            <a:pPr marL="0" lvl="0" indent="0" algn="l" rtl="0">
              <a:spcBef>
                <a:spcPts val="0"/>
              </a:spcBef>
              <a:spcAft>
                <a:spcPts val="0"/>
              </a:spcAft>
              <a:buNone/>
            </a:pPr>
            <a:r>
              <a:rPr lang="en-US"/>
              <a:t>Vervim in Pharkles</a:t>
            </a:r>
            <a:endParaRPr/>
          </a:p>
        </p:txBody>
      </p:sp>
      <p:sp>
        <p:nvSpPr>
          <p:cNvPr id="112" name="Google Shape;112;gfb621fc5c5_0_0"/>
          <p:cNvSpPr txBox="1">
            <a:spLocks noGrp="1"/>
          </p:cNvSpPr>
          <p:nvPr>
            <p:ph type="subTitle" idx="1"/>
          </p:nvPr>
        </p:nvSpPr>
        <p:spPr>
          <a:prstGeom prst="rect">
            <a:avLst/>
          </a:prstGeom>
        </p:spPr>
        <p:txBody>
          <a:bodyPr spcFirstLastPara="1" wrap="square" lIns="0" tIns="60925" rIns="24375" bIns="60925" anchor="t" anchorCtr="0">
            <a:normAutofit/>
          </a:bodyPr>
          <a:lstStyle/>
          <a:p>
            <a:pPr marL="0" lvl="0" indent="0" algn="l" rtl="0">
              <a:spcBef>
                <a:spcPts val="700"/>
              </a:spcBef>
              <a:spcAft>
                <a:spcPts val="0"/>
              </a:spcAft>
              <a:buNone/>
            </a:pPr>
            <a:r>
              <a:rPr lang="en-US"/>
              <a:t>Creating Plopidectus</a:t>
            </a:r>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3"/>
          <p:cNvSpPr txBox="1">
            <a:spLocks noGrp="1"/>
          </p:cNvSpPr>
          <p:nvPr>
            <p:ph idx="1"/>
          </p:nvPr>
        </p:nvSpPr>
        <p:spPr>
          <a:prstGeom prst="rect">
            <a:avLst/>
          </a:prstGeom>
          <a:noFill/>
          <a:ln>
            <a:noFill/>
          </a:ln>
        </p:spPr>
        <p:txBody>
          <a:bodyPr spcFirstLastPara="1" wrap="square" lIns="91425" tIns="45700" rIns="91425" bIns="45700" anchor="t" anchorCtr="0">
            <a:normAutofit fontScale="92500" lnSpcReduction="10000"/>
          </a:bodyPr>
          <a:lstStyle/>
          <a:p>
            <a:pPr marL="228600" lvl="0" indent="-50800" algn="l" rtl="0">
              <a:lnSpc>
                <a:spcPct val="115000"/>
              </a:lnSpc>
              <a:spcBef>
                <a:spcPts val="0"/>
              </a:spcBef>
              <a:spcAft>
                <a:spcPts val="0"/>
              </a:spcAft>
              <a:buClr>
                <a:schemeClr val="dk1"/>
              </a:buClr>
              <a:buSzPct val="32430"/>
              <a:buNone/>
            </a:pPr>
            <a:r>
              <a:rPr lang="en-US" sz="3137" dirty="0">
                <a:latin typeface="+mj-lt"/>
              </a:rPr>
              <a:t>A </a:t>
            </a:r>
            <a:r>
              <a:rPr lang="en-US" sz="3137" b="1" dirty="0" err="1">
                <a:latin typeface="+mj-lt"/>
                <a:ea typeface="Roboto"/>
                <a:cs typeface="Roboto"/>
                <a:sym typeface="Roboto"/>
              </a:rPr>
              <a:t>cratusis</a:t>
            </a:r>
            <a:r>
              <a:rPr lang="en-US" sz="3137" b="1" dirty="0">
                <a:latin typeface="+mj-lt"/>
                <a:ea typeface="Roboto"/>
                <a:cs typeface="Roboto"/>
                <a:sym typeface="Roboto"/>
              </a:rPr>
              <a:t> </a:t>
            </a:r>
            <a:r>
              <a:rPr lang="en-US" sz="3137" dirty="0">
                <a:latin typeface="+mj-lt"/>
              </a:rPr>
              <a:t>is used as a source of </a:t>
            </a:r>
            <a:r>
              <a:rPr lang="en-US" sz="3137" b="1" dirty="0" err="1">
                <a:latin typeface="+mj-lt"/>
                <a:ea typeface="Roboto"/>
                <a:cs typeface="Roboto"/>
                <a:sym typeface="Roboto"/>
              </a:rPr>
              <a:t>vervim</a:t>
            </a:r>
            <a:r>
              <a:rPr lang="en-US" sz="3137" dirty="0">
                <a:latin typeface="+mj-lt"/>
              </a:rPr>
              <a:t>. If a </a:t>
            </a:r>
            <a:r>
              <a:rPr lang="en-US" sz="3137" b="1" dirty="0">
                <a:latin typeface="+mj-lt"/>
                <a:ea typeface="Roboto"/>
                <a:cs typeface="Roboto"/>
                <a:sym typeface="Roboto"/>
              </a:rPr>
              <a:t>flam </a:t>
            </a:r>
            <a:r>
              <a:rPr lang="en-US" sz="3137" dirty="0">
                <a:latin typeface="+mj-lt"/>
              </a:rPr>
              <a:t>is used to make a pathway connecting opposite ends of a </a:t>
            </a:r>
            <a:r>
              <a:rPr lang="en-US" sz="3137" b="1" dirty="0" err="1">
                <a:latin typeface="+mj-lt"/>
                <a:ea typeface="Roboto"/>
                <a:cs typeface="Roboto"/>
                <a:sym typeface="Roboto"/>
              </a:rPr>
              <a:t>cratusis</a:t>
            </a:r>
            <a:r>
              <a:rPr lang="en-US" sz="3137" dirty="0">
                <a:latin typeface="+mj-lt"/>
              </a:rPr>
              <a:t>, a </a:t>
            </a:r>
            <a:r>
              <a:rPr lang="en-US" sz="3137" b="1" dirty="0" err="1">
                <a:latin typeface="+mj-lt"/>
                <a:ea typeface="Roboto"/>
                <a:cs typeface="Roboto"/>
                <a:sym typeface="Roboto"/>
              </a:rPr>
              <a:t>pharkle</a:t>
            </a:r>
            <a:r>
              <a:rPr lang="en-US" sz="3137" b="1" dirty="0">
                <a:latin typeface="+mj-lt"/>
                <a:ea typeface="Roboto"/>
                <a:cs typeface="Roboto"/>
                <a:sym typeface="Roboto"/>
              </a:rPr>
              <a:t> </a:t>
            </a:r>
            <a:r>
              <a:rPr lang="en-US" sz="3137" dirty="0">
                <a:latin typeface="+mj-lt"/>
              </a:rPr>
              <a:t>is created. In a </a:t>
            </a:r>
            <a:r>
              <a:rPr lang="en-US" sz="3137" b="1" dirty="0" err="1">
                <a:latin typeface="+mj-lt"/>
                <a:ea typeface="Roboto"/>
                <a:cs typeface="Roboto"/>
                <a:sym typeface="Roboto"/>
              </a:rPr>
              <a:t>pharkle</a:t>
            </a:r>
            <a:r>
              <a:rPr lang="en-US" sz="3137" dirty="0">
                <a:latin typeface="+mj-lt"/>
              </a:rPr>
              <a:t>, </a:t>
            </a:r>
            <a:r>
              <a:rPr lang="en-US" sz="3137" b="1" dirty="0" err="1">
                <a:latin typeface="+mj-lt"/>
                <a:ea typeface="Roboto"/>
                <a:cs typeface="Roboto"/>
                <a:sym typeface="Roboto"/>
              </a:rPr>
              <a:t>vervim</a:t>
            </a:r>
            <a:r>
              <a:rPr lang="en-US" sz="3137" b="1" dirty="0">
                <a:latin typeface="+mj-lt"/>
                <a:ea typeface="Roboto"/>
                <a:cs typeface="Roboto"/>
                <a:sym typeface="Roboto"/>
              </a:rPr>
              <a:t> burbles </a:t>
            </a:r>
            <a:r>
              <a:rPr lang="en-US" sz="3137" dirty="0">
                <a:latin typeface="+mj-lt"/>
              </a:rPr>
              <a:t>from the </a:t>
            </a:r>
            <a:r>
              <a:rPr lang="en-US" sz="3137" b="1" dirty="0" err="1">
                <a:latin typeface="+mj-lt"/>
                <a:ea typeface="Roboto"/>
                <a:cs typeface="Roboto"/>
                <a:sym typeface="Roboto"/>
              </a:rPr>
              <a:t>compendic</a:t>
            </a:r>
            <a:r>
              <a:rPr lang="en-US" sz="3137" b="1" dirty="0">
                <a:latin typeface="+mj-lt"/>
                <a:ea typeface="Roboto"/>
                <a:cs typeface="Roboto"/>
                <a:sym typeface="Roboto"/>
              </a:rPr>
              <a:t> </a:t>
            </a:r>
            <a:r>
              <a:rPr lang="en-US" sz="3137" dirty="0">
                <a:latin typeface="+mj-lt"/>
              </a:rPr>
              <a:t>end of the </a:t>
            </a:r>
            <a:r>
              <a:rPr lang="en-US" sz="3137" b="1" dirty="0" err="1">
                <a:latin typeface="+mj-lt"/>
                <a:ea typeface="Roboto"/>
                <a:cs typeface="Roboto"/>
                <a:sym typeface="Roboto"/>
              </a:rPr>
              <a:t>cratusis</a:t>
            </a:r>
            <a:r>
              <a:rPr lang="en-US" sz="3137" b="1" dirty="0">
                <a:latin typeface="+mj-lt"/>
                <a:ea typeface="Roboto"/>
                <a:cs typeface="Roboto"/>
                <a:sym typeface="Roboto"/>
              </a:rPr>
              <a:t> </a:t>
            </a:r>
            <a:r>
              <a:rPr lang="en-US" sz="3137" dirty="0">
                <a:latin typeface="+mj-lt"/>
              </a:rPr>
              <a:t>to the </a:t>
            </a:r>
            <a:r>
              <a:rPr lang="en-US" sz="3137" b="1" dirty="0" err="1">
                <a:latin typeface="+mj-lt"/>
                <a:ea typeface="Roboto"/>
                <a:cs typeface="Roboto"/>
                <a:sym typeface="Roboto"/>
              </a:rPr>
              <a:t>impendic</a:t>
            </a:r>
            <a:r>
              <a:rPr lang="en-US" sz="3137" b="1" dirty="0">
                <a:latin typeface="+mj-lt"/>
                <a:ea typeface="Roboto"/>
                <a:cs typeface="Roboto"/>
                <a:sym typeface="Roboto"/>
              </a:rPr>
              <a:t> </a:t>
            </a:r>
            <a:r>
              <a:rPr lang="en-US" sz="3137" dirty="0">
                <a:latin typeface="+mj-lt"/>
              </a:rPr>
              <a:t>end of the </a:t>
            </a:r>
            <a:r>
              <a:rPr lang="en-US" sz="3137" b="1" dirty="0" err="1">
                <a:latin typeface="+mj-lt"/>
                <a:ea typeface="Roboto"/>
                <a:cs typeface="Roboto"/>
                <a:sym typeface="Roboto"/>
              </a:rPr>
              <a:t>cratusis</a:t>
            </a:r>
            <a:r>
              <a:rPr lang="en-US" sz="3137" dirty="0">
                <a:latin typeface="+mj-lt"/>
              </a:rPr>
              <a:t>. This </a:t>
            </a:r>
            <a:r>
              <a:rPr lang="en-US" sz="3137" b="1" dirty="0" err="1">
                <a:latin typeface="+mj-lt"/>
                <a:ea typeface="Roboto"/>
                <a:cs typeface="Roboto"/>
                <a:sym typeface="Roboto"/>
              </a:rPr>
              <a:t>vervim</a:t>
            </a:r>
            <a:r>
              <a:rPr lang="en-US" sz="3137" b="1" dirty="0">
                <a:latin typeface="+mj-lt"/>
                <a:ea typeface="Roboto"/>
                <a:cs typeface="Roboto"/>
                <a:sym typeface="Roboto"/>
              </a:rPr>
              <a:t> burble </a:t>
            </a:r>
            <a:r>
              <a:rPr lang="en-US" sz="3137" dirty="0">
                <a:latin typeface="+mj-lt"/>
              </a:rPr>
              <a:t>is called </a:t>
            </a:r>
            <a:r>
              <a:rPr lang="en-US" sz="3137" b="1" dirty="0" err="1">
                <a:latin typeface="+mj-lt"/>
                <a:ea typeface="Roboto"/>
                <a:cs typeface="Roboto"/>
                <a:sym typeface="Roboto"/>
              </a:rPr>
              <a:t>plopidectus</a:t>
            </a:r>
            <a:r>
              <a:rPr lang="en-US" sz="3137" dirty="0">
                <a:latin typeface="+mj-lt"/>
              </a:rPr>
              <a:t>. A </a:t>
            </a:r>
            <a:r>
              <a:rPr lang="en-US" sz="3137" b="1" dirty="0" err="1">
                <a:latin typeface="+mj-lt"/>
                <a:ea typeface="Roboto"/>
                <a:cs typeface="Roboto"/>
                <a:sym typeface="Roboto"/>
              </a:rPr>
              <a:t>merobite</a:t>
            </a:r>
            <a:r>
              <a:rPr lang="en-US" sz="3137" b="1" dirty="0">
                <a:latin typeface="+mj-lt"/>
                <a:ea typeface="Roboto"/>
                <a:cs typeface="Roboto"/>
                <a:sym typeface="Roboto"/>
              </a:rPr>
              <a:t> </a:t>
            </a:r>
            <a:r>
              <a:rPr lang="en-US" sz="3137" dirty="0">
                <a:latin typeface="+mj-lt"/>
              </a:rPr>
              <a:t>can be added to the </a:t>
            </a:r>
            <a:r>
              <a:rPr lang="en-US" sz="3137" b="1" dirty="0" err="1">
                <a:latin typeface="+mj-lt"/>
                <a:ea typeface="Roboto"/>
                <a:cs typeface="Roboto"/>
                <a:sym typeface="Roboto"/>
              </a:rPr>
              <a:t>pharkle</a:t>
            </a:r>
            <a:r>
              <a:rPr lang="en-US" sz="3137" b="1" dirty="0">
                <a:latin typeface="+mj-lt"/>
                <a:ea typeface="Roboto"/>
                <a:cs typeface="Roboto"/>
                <a:sym typeface="Roboto"/>
              </a:rPr>
              <a:t> </a:t>
            </a:r>
            <a:r>
              <a:rPr lang="en-US" sz="3137" dirty="0">
                <a:latin typeface="+mj-lt"/>
              </a:rPr>
              <a:t>using </a:t>
            </a:r>
            <a:r>
              <a:rPr lang="en-US" sz="3137" b="1" dirty="0">
                <a:latin typeface="+mj-lt"/>
                <a:ea typeface="Roboto"/>
                <a:cs typeface="Roboto"/>
                <a:sym typeface="Roboto"/>
              </a:rPr>
              <a:t>flams</a:t>
            </a:r>
            <a:r>
              <a:rPr lang="en-US" sz="3137" dirty="0">
                <a:latin typeface="+mj-lt"/>
              </a:rPr>
              <a:t>. </a:t>
            </a:r>
            <a:r>
              <a:rPr lang="en-US" sz="3137" b="1" dirty="0" err="1">
                <a:latin typeface="+mj-lt"/>
                <a:ea typeface="Roboto"/>
                <a:cs typeface="Roboto"/>
                <a:sym typeface="Roboto"/>
              </a:rPr>
              <a:t>Plopidectus</a:t>
            </a:r>
            <a:r>
              <a:rPr lang="en-US" sz="3137" b="1" dirty="0">
                <a:latin typeface="+mj-lt"/>
                <a:ea typeface="Roboto"/>
                <a:cs typeface="Roboto"/>
                <a:sym typeface="Roboto"/>
              </a:rPr>
              <a:t> burbling </a:t>
            </a:r>
            <a:r>
              <a:rPr lang="en-US" sz="3137" dirty="0">
                <a:latin typeface="+mj-lt"/>
              </a:rPr>
              <a:t>through the </a:t>
            </a:r>
            <a:r>
              <a:rPr lang="en-US" sz="3137" b="1" dirty="0" err="1">
                <a:latin typeface="+mj-lt"/>
                <a:ea typeface="Roboto"/>
                <a:cs typeface="Roboto"/>
                <a:sym typeface="Roboto"/>
              </a:rPr>
              <a:t>pharkle</a:t>
            </a:r>
            <a:r>
              <a:rPr lang="en-US" sz="3137" b="1" dirty="0">
                <a:latin typeface="+mj-lt"/>
                <a:ea typeface="Roboto"/>
                <a:cs typeface="Roboto"/>
                <a:sym typeface="Roboto"/>
              </a:rPr>
              <a:t> </a:t>
            </a:r>
            <a:r>
              <a:rPr lang="en-US" sz="3137" dirty="0">
                <a:latin typeface="+mj-lt"/>
              </a:rPr>
              <a:t>causes the </a:t>
            </a:r>
            <a:r>
              <a:rPr lang="en-US" sz="3137" b="1" dirty="0" err="1">
                <a:latin typeface="+mj-lt"/>
                <a:ea typeface="Roboto"/>
                <a:cs typeface="Roboto"/>
                <a:sym typeface="Roboto"/>
              </a:rPr>
              <a:t>merobite</a:t>
            </a:r>
            <a:r>
              <a:rPr lang="en-US" sz="3137" b="1" dirty="0">
                <a:latin typeface="+mj-lt"/>
                <a:ea typeface="Roboto"/>
                <a:cs typeface="Roboto"/>
                <a:sym typeface="Roboto"/>
              </a:rPr>
              <a:t> </a:t>
            </a:r>
            <a:r>
              <a:rPr lang="en-US" sz="3137" dirty="0">
                <a:latin typeface="+mj-lt"/>
              </a:rPr>
              <a:t>to turn. When </a:t>
            </a:r>
            <a:r>
              <a:rPr lang="en-US" sz="3137" b="1" dirty="0" err="1">
                <a:latin typeface="+mj-lt"/>
                <a:ea typeface="Roboto"/>
                <a:cs typeface="Roboto"/>
                <a:sym typeface="Roboto"/>
              </a:rPr>
              <a:t>plopidectus</a:t>
            </a:r>
            <a:r>
              <a:rPr lang="en-US" sz="3137" b="1" dirty="0">
                <a:latin typeface="+mj-lt"/>
                <a:ea typeface="Roboto"/>
                <a:cs typeface="Roboto"/>
                <a:sym typeface="Roboto"/>
              </a:rPr>
              <a:t> </a:t>
            </a:r>
            <a:r>
              <a:rPr lang="en-US" sz="3137" dirty="0">
                <a:latin typeface="+mj-lt"/>
              </a:rPr>
              <a:t>is </a:t>
            </a:r>
            <a:r>
              <a:rPr lang="en-US" sz="3137" b="1" dirty="0">
                <a:latin typeface="+mj-lt"/>
                <a:ea typeface="Roboto"/>
                <a:cs typeface="Roboto"/>
                <a:sym typeface="Roboto"/>
              </a:rPr>
              <a:t>burbling </a:t>
            </a:r>
            <a:r>
              <a:rPr lang="en-US" sz="3137" dirty="0">
                <a:latin typeface="+mj-lt"/>
              </a:rPr>
              <a:t>through a </a:t>
            </a:r>
            <a:r>
              <a:rPr lang="en-US" sz="3137" b="1" dirty="0" err="1">
                <a:latin typeface="+mj-lt"/>
                <a:ea typeface="Roboto"/>
                <a:cs typeface="Roboto"/>
                <a:sym typeface="Roboto"/>
              </a:rPr>
              <a:t>pharkle</a:t>
            </a:r>
            <a:r>
              <a:rPr lang="en-US" sz="3137" dirty="0">
                <a:latin typeface="+mj-lt"/>
              </a:rPr>
              <a:t>, we say that the </a:t>
            </a:r>
            <a:r>
              <a:rPr lang="en-US" sz="3137" b="1" dirty="0" err="1">
                <a:latin typeface="+mj-lt"/>
                <a:ea typeface="Roboto"/>
                <a:cs typeface="Roboto"/>
                <a:sym typeface="Roboto"/>
              </a:rPr>
              <a:t>pharkle</a:t>
            </a:r>
            <a:r>
              <a:rPr lang="en-US" sz="3137" b="1" dirty="0">
                <a:latin typeface="+mj-lt"/>
                <a:ea typeface="Roboto"/>
                <a:cs typeface="Roboto"/>
                <a:sym typeface="Roboto"/>
              </a:rPr>
              <a:t> </a:t>
            </a:r>
            <a:r>
              <a:rPr lang="en-US" sz="3137" dirty="0">
                <a:latin typeface="+mj-lt"/>
              </a:rPr>
              <a:t>is closed. If the </a:t>
            </a:r>
            <a:r>
              <a:rPr lang="en-US" sz="3137" b="1" dirty="0" err="1">
                <a:latin typeface="+mj-lt"/>
                <a:ea typeface="Roboto"/>
                <a:cs typeface="Roboto"/>
                <a:sym typeface="Roboto"/>
              </a:rPr>
              <a:t>pharkle</a:t>
            </a:r>
            <a:r>
              <a:rPr lang="en-US" sz="3137" b="1" dirty="0">
                <a:latin typeface="+mj-lt"/>
                <a:ea typeface="Roboto"/>
                <a:cs typeface="Roboto"/>
                <a:sym typeface="Roboto"/>
              </a:rPr>
              <a:t> </a:t>
            </a:r>
            <a:r>
              <a:rPr lang="en-US" sz="3137" dirty="0">
                <a:latin typeface="+mj-lt"/>
              </a:rPr>
              <a:t>is broken at any location, this results in an open </a:t>
            </a:r>
            <a:r>
              <a:rPr lang="en-US" sz="3137" b="1" dirty="0" err="1">
                <a:latin typeface="+mj-lt"/>
                <a:ea typeface="Roboto"/>
                <a:cs typeface="Roboto"/>
                <a:sym typeface="Roboto"/>
              </a:rPr>
              <a:t>pharkle</a:t>
            </a:r>
            <a:r>
              <a:rPr lang="en-US" sz="3137" dirty="0">
                <a:latin typeface="+mj-lt"/>
              </a:rPr>
              <a:t>. </a:t>
            </a:r>
            <a:r>
              <a:rPr lang="en-US" sz="3137" b="1" dirty="0" err="1">
                <a:latin typeface="+mj-lt"/>
                <a:ea typeface="Roboto"/>
                <a:cs typeface="Roboto"/>
                <a:sym typeface="Roboto"/>
              </a:rPr>
              <a:t>Plopidectus</a:t>
            </a:r>
            <a:r>
              <a:rPr lang="en-US" sz="3137" b="1" dirty="0">
                <a:latin typeface="+mj-lt"/>
                <a:ea typeface="Roboto"/>
                <a:cs typeface="Roboto"/>
                <a:sym typeface="Roboto"/>
              </a:rPr>
              <a:t> </a:t>
            </a:r>
            <a:r>
              <a:rPr lang="en-US" sz="3137" dirty="0">
                <a:latin typeface="+mj-lt"/>
              </a:rPr>
              <a:t>will not </a:t>
            </a:r>
            <a:r>
              <a:rPr lang="en-US" sz="3137" b="1" dirty="0">
                <a:latin typeface="+mj-lt"/>
                <a:ea typeface="Roboto"/>
                <a:cs typeface="Roboto"/>
                <a:sym typeface="Roboto"/>
              </a:rPr>
              <a:t>burble </a:t>
            </a:r>
            <a:r>
              <a:rPr lang="en-US" sz="3137" dirty="0">
                <a:latin typeface="+mj-lt"/>
              </a:rPr>
              <a:t>in an open </a:t>
            </a:r>
            <a:r>
              <a:rPr lang="en-US" sz="3137" b="1" dirty="0" err="1">
                <a:latin typeface="+mj-lt"/>
                <a:ea typeface="Roboto"/>
                <a:cs typeface="Roboto"/>
                <a:sym typeface="Roboto"/>
              </a:rPr>
              <a:t>pharkle</a:t>
            </a:r>
            <a:r>
              <a:rPr lang="en-US" sz="3137" dirty="0">
                <a:latin typeface="+mj-lt"/>
              </a:rPr>
              <a:t>.</a:t>
            </a:r>
            <a:endParaRPr sz="3137" dirty="0">
              <a:latin typeface="+mj-lt"/>
            </a:endParaRPr>
          </a:p>
        </p:txBody>
      </p:sp>
      <p:sp>
        <p:nvSpPr>
          <p:cNvPr id="118" name="Google Shape;118;p3"/>
          <p:cNvSpPr txBox="1">
            <a:spLocks noGrp="1"/>
          </p:cNvSpPr>
          <p:nvPr>
            <p:ph type="title"/>
          </p:nvPr>
        </p:nvSpPr>
        <p:spPr>
          <a:prstGeom prst="rect">
            <a:avLst/>
          </a:prstGeom>
        </p:spPr>
        <p:txBody>
          <a:bodyPr spcFirstLastPara="1" wrap="square" lIns="0" tIns="60925" rIns="0" bIns="0" anchor="b" anchorCtr="0">
            <a:norm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4" name="Google Shape;124;gfb621fc5c5_0_19"/>
          <p:cNvSpPr txBox="1">
            <a:spLocks noGrp="1"/>
          </p:cNvSpPr>
          <p:nvPr>
            <p:ph idx="1"/>
          </p:nvPr>
        </p:nvSpPr>
        <p:spPr>
          <a:prstGeom prst="rect">
            <a:avLst/>
          </a:prstGeom>
        </p:spPr>
        <p:txBody>
          <a:bodyPr spcFirstLastPara="1" wrap="square" lIns="121900" tIns="60925" rIns="121900" bIns="60925" anchor="ctr" anchorCtr="0">
            <a:normAutofit lnSpcReduction="10000"/>
          </a:bodyPr>
          <a:lstStyle/>
          <a:p>
            <a:pPr marL="457200" lvl="0" indent="-425450" algn="l" rtl="0">
              <a:lnSpc>
                <a:spcPct val="115000"/>
              </a:lnSpc>
              <a:spcBef>
                <a:spcPts val="0"/>
              </a:spcBef>
              <a:spcAft>
                <a:spcPts val="0"/>
              </a:spcAft>
              <a:buSzPts val="3100"/>
              <a:buFont typeface="Roboto"/>
              <a:buAutoNum type="arabicPeriod"/>
            </a:pPr>
            <a:r>
              <a:rPr lang="en-US" sz="3100" dirty="0"/>
              <a:t>A source of </a:t>
            </a:r>
            <a:r>
              <a:rPr lang="en-US" sz="3100" dirty="0" err="1"/>
              <a:t>vervim</a:t>
            </a:r>
            <a:r>
              <a:rPr lang="en-US" sz="3100" dirty="0"/>
              <a:t>.</a:t>
            </a:r>
            <a:endParaRPr sz="3100" dirty="0"/>
          </a:p>
          <a:p>
            <a:pPr marL="457200" lvl="0" indent="-425450" algn="l" rtl="0">
              <a:lnSpc>
                <a:spcPct val="115000"/>
              </a:lnSpc>
              <a:spcBef>
                <a:spcPts val="1000"/>
              </a:spcBef>
              <a:spcAft>
                <a:spcPts val="0"/>
              </a:spcAft>
              <a:buSzPts val="3100"/>
              <a:buFont typeface="Roboto"/>
              <a:buAutoNum type="arabicPeriod"/>
            </a:pPr>
            <a:r>
              <a:rPr lang="en-US" sz="3100" dirty="0"/>
              <a:t>A </a:t>
            </a:r>
            <a:r>
              <a:rPr lang="en-US" sz="3100" dirty="0" err="1"/>
              <a:t>pharkle</a:t>
            </a:r>
            <a:r>
              <a:rPr lang="en-US" sz="3100" dirty="0"/>
              <a:t>.</a:t>
            </a:r>
            <a:endParaRPr sz="3100" dirty="0"/>
          </a:p>
          <a:p>
            <a:pPr marL="457200" lvl="0" indent="-425450" algn="l" rtl="0">
              <a:lnSpc>
                <a:spcPct val="115000"/>
              </a:lnSpc>
              <a:spcBef>
                <a:spcPts val="1000"/>
              </a:spcBef>
              <a:spcAft>
                <a:spcPts val="0"/>
              </a:spcAft>
              <a:buSzPts val="3100"/>
              <a:buFont typeface="Roboto"/>
              <a:buAutoNum type="arabicPeriod"/>
            </a:pPr>
            <a:r>
              <a:rPr lang="en-US" sz="3100" dirty="0"/>
              <a:t>From the </a:t>
            </a:r>
            <a:r>
              <a:rPr lang="en-US" sz="3100" dirty="0" err="1"/>
              <a:t>compendic</a:t>
            </a:r>
            <a:r>
              <a:rPr lang="en-US" sz="3100" dirty="0"/>
              <a:t> end of the </a:t>
            </a:r>
            <a:r>
              <a:rPr lang="en-US" sz="3100" dirty="0" err="1"/>
              <a:t>cratusis</a:t>
            </a:r>
            <a:r>
              <a:rPr lang="en-US" sz="3100" dirty="0"/>
              <a:t> to the </a:t>
            </a:r>
            <a:r>
              <a:rPr lang="en-US" sz="3100" dirty="0" err="1"/>
              <a:t>impendic</a:t>
            </a:r>
            <a:r>
              <a:rPr lang="en-US" sz="3100" dirty="0"/>
              <a:t> end of the </a:t>
            </a:r>
            <a:r>
              <a:rPr lang="en-US" sz="3100" dirty="0" err="1"/>
              <a:t>cratusis</a:t>
            </a:r>
            <a:r>
              <a:rPr lang="en-US" sz="3100" dirty="0"/>
              <a:t>.</a:t>
            </a:r>
            <a:endParaRPr sz="3100" dirty="0"/>
          </a:p>
          <a:p>
            <a:pPr marL="457200" lvl="0" indent="-425450" algn="l" rtl="0">
              <a:lnSpc>
                <a:spcPct val="115000"/>
              </a:lnSpc>
              <a:spcBef>
                <a:spcPts val="1000"/>
              </a:spcBef>
              <a:spcAft>
                <a:spcPts val="0"/>
              </a:spcAft>
              <a:buSzPts val="3100"/>
              <a:buFont typeface="Roboto"/>
              <a:buAutoNum type="arabicPeriod"/>
            </a:pPr>
            <a:r>
              <a:rPr lang="en-US" sz="3100" dirty="0" err="1"/>
              <a:t>Vervim</a:t>
            </a:r>
            <a:r>
              <a:rPr lang="en-US" sz="3100" dirty="0"/>
              <a:t> burble.</a:t>
            </a:r>
            <a:endParaRPr sz="3100" dirty="0"/>
          </a:p>
          <a:p>
            <a:pPr marL="457200" lvl="0" indent="-425450" algn="l" rtl="0">
              <a:lnSpc>
                <a:spcPct val="115000"/>
              </a:lnSpc>
              <a:spcBef>
                <a:spcPts val="1000"/>
              </a:spcBef>
              <a:spcAft>
                <a:spcPts val="0"/>
              </a:spcAft>
              <a:buSzPts val="3100"/>
              <a:buFont typeface="Roboto"/>
              <a:buAutoNum type="arabicPeriod"/>
            </a:pPr>
            <a:r>
              <a:rPr lang="en-US" sz="3100" dirty="0"/>
              <a:t>A flam.</a:t>
            </a:r>
            <a:endParaRPr sz="3100" dirty="0"/>
          </a:p>
          <a:p>
            <a:pPr marL="457200" lvl="0" indent="-425450" algn="l" rtl="0">
              <a:lnSpc>
                <a:spcPct val="115000"/>
              </a:lnSpc>
              <a:spcBef>
                <a:spcPts val="1000"/>
              </a:spcBef>
              <a:spcAft>
                <a:spcPts val="1000"/>
              </a:spcAft>
              <a:buSzPts val="3100"/>
              <a:buFont typeface="Roboto"/>
              <a:buAutoNum type="arabicPeriod"/>
            </a:pPr>
            <a:r>
              <a:rPr lang="en-US" sz="3100" dirty="0"/>
              <a:t>False.</a:t>
            </a:r>
            <a:endParaRPr sz="3100" dirty="0"/>
          </a:p>
        </p:txBody>
      </p:sp>
      <p:sp>
        <p:nvSpPr>
          <p:cNvPr id="123" name="Google Shape;123;gfb621fc5c5_0_19"/>
          <p:cNvSpPr txBox="1">
            <a:spLocks noGrp="1"/>
          </p:cNvSpPr>
          <p:nvPr>
            <p:ph type="title"/>
          </p:nvPr>
        </p:nvSpPr>
        <p:spPr>
          <a:prstGeom prst="rect">
            <a:avLst/>
          </a:prstGeom>
        </p:spPr>
        <p:txBody>
          <a:bodyPr spcFirstLastPara="1" wrap="square" lIns="0" tIns="60925" rIns="0" bIns="0" anchor="t" anchorCtr="0">
            <a:normAutofit/>
          </a:bodyPr>
          <a:lstStyle/>
          <a:p>
            <a:pPr marL="0" lvl="0" indent="0" algn="l" rtl="0">
              <a:spcBef>
                <a:spcPts val="0"/>
              </a:spcBef>
              <a:spcAft>
                <a:spcPts val="0"/>
              </a:spcAft>
              <a:buNone/>
            </a:pPr>
            <a:r>
              <a:rPr lang="en-US"/>
              <a:t>Vervim in Pharkles Quiz</a:t>
            </a:r>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gfb621fc5c5_0_9"/>
          <p:cNvSpPr txBox="1">
            <a:spLocks noGrp="1"/>
          </p:cNvSpPr>
          <p:nvPr>
            <p:ph type="title"/>
          </p:nvPr>
        </p:nvSpPr>
        <p:spPr>
          <a:xfrm>
            <a:off x="838200" y="651900"/>
            <a:ext cx="89400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Can You Make the Merobite Turn?</a:t>
            </a:r>
            <a:endParaRPr/>
          </a:p>
          <a:p>
            <a:pPr marL="0" lvl="0" indent="0" algn="l" rtl="0">
              <a:spcBef>
                <a:spcPts val="1000"/>
              </a:spcBef>
              <a:spcAft>
                <a:spcPts val="0"/>
              </a:spcAft>
              <a:buNone/>
            </a:pPr>
            <a:r>
              <a:rPr lang="en-US" sz="2800" b="0"/>
              <a:t>Draw a model and explain what is happening.</a:t>
            </a:r>
            <a:endParaRPr sz="2800" b="0"/>
          </a:p>
        </p:txBody>
      </p:sp>
      <p:sp>
        <p:nvSpPr>
          <p:cNvPr id="130" name="Google Shape;130;gfb621fc5c5_0_9"/>
          <p:cNvSpPr txBox="1"/>
          <p:nvPr/>
        </p:nvSpPr>
        <p:spPr>
          <a:xfrm>
            <a:off x="1234750" y="2705363"/>
            <a:ext cx="15639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100" b="1" dirty="0" err="1">
                <a:latin typeface="+mj-lt"/>
                <a:ea typeface="Roboto"/>
                <a:cs typeface="Roboto"/>
                <a:sym typeface="Roboto"/>
              </a:rPr>
              <a:t>Compendic</a:t>
            </a:r>
            <a:r>
              <a:rPr lang="en-US" sz="2100" b="1" dirty="0">
                <a:latin typeface="Roboto"/>
                <a:ea typeface="Roboto"/>
                <a:cs typeface="Roboto"/>
                <a:sym typeface="Roboto"/>
              </a:rPr>
              <a:t> </a:t>
            </a:r>
            <a:endParaRPr sz="2100" b="1" dirty="0">
              <a:latin typeface="Roboto"/>
              <a:ea typeface="Roboto"/>
              <a:cs typeface="Roboto"/>
              <a:sym typeface="Roboto"/>
            </a:endParaRPr>
          </a:p>
          <a:p>
            <a:pPr marL="0" lvl="0" indent="0" algn="ctr" rtl="0">
              <a:spcBef>
                <a:spcPts val="0"/>
              </a:spcBef>
              <a:spcAft>
                <a:spcPts val="0"/>
              </a:spcAft>
              <a:buNone/>
            </a:pPr>
            <a:r>
              <a:rPr lang="en-US" sz="2100" b="1" dirty="0">
                <a:latin typeface="+mj-lt"/>
                <a:ea typeface="Roboto"/>
                <a:cs typeface="Roboto"/>
                <a:sym typeface="Roboto"/>
              </a:rPr>
              <a:t>End</a:t>
            </a:r>
            <a:endParaRPr sz="2100" b="1" dirty="0">
              <a:latin typeface="+mj-lt"/>
              <a:ea typeface="Roboto"/>
              <a:cs typeface="Roboto"/>
              <a:sym typeface="Roboto"/>
            </a:endParaRPr>
          </a:p>
        </p:txBody>
      </p:sp>
      <p:sp>
        <p:nvSpPr>
          <p:cNvPr id="131" name="Google Shape;131;gfb621fc5c5_0_9"/>
          <p:cNvSpPr txBox="1"/>
          <p:nvPr/>
        </p:nvSpPr>
        <p:spPr>
          <a:xfrm>
            <a:off x="7817725" y="2705363"/>
            <a:ext cx="15099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100" b="1" dirty="0" err="1">
                <a:latin typeface="+mj-lt"/>
                <a:ea typeface="Roboto"/>
                <a:cs typeface="Roboto"/>
                <a:sym typeface="Roboto"/>
              </a:rPr>
              <a:t>Impendic</a:t>
            </a:r>
            <a:endParaRPr sz="2100" b="1" dirty="0">
              <a:latin typeface="+mj-lt"/>
              <a:ea typeface="Roboto"/>
              <a:cs typeface="Roboto"/>
              <a:sym typeface="Roboto"/>
            </a:endParaRPr>
          </a:p>
          <a:p>
            <a:pPr marL="0" lvl="0" indent="0" algn="ctr" rtl="0">
              <a:spcBef>
                <a:spcPts val="0"/>
              </a:spcBef>
              <a:spcAft>
                <a:spcPts val="0"/>
              </a:spcAft>
              <a:buNone/>
            </a:pPr>
            <a:r>
              <a:rPr lang="en-US" sz="2100" b="1" dirty="0">
                <a:latin typeface="+mj-lt"/>
                <a:ea typeface="Roboto"/>
                <a:cs typeface="Roboto"/>
                <a:sym typeface="Roboto"/>
              </a:rPr>
              <a:t>End</a:t>
            </a:r>
            <a:endParaRPr sz="2100" b="1" dirty="0">
              <a:latin typeface="+mj-lt"/>
              <a:ea typeface="Roboto"/>
              <a:cs typeface="Roboto"/>
              <a:sym typeface="Roboto"/>
            </a:endParaRPr>
          </a:p>
        </p:txBody>
      </p:sp>
      <p:grpSp>
        <p:nvGrpSpPr>
          <p:cNvPr id="132" name="Google Shape;132;gfb621fc5c5_0_9"/>
          <p:cNvGrpSpPr/>
          <p:nvPr/>
        </p:nvGrpSpPr>
        <p:grpSpPr>
          <a:xfrm>
            <a:off x="3277375" y="2361463"/>
            <a:ext cx="4061625" cy="1457325"/>
            <a:chOff x="3029425" y="2818650"/>
            <a:chExt cx="4061625" cy="1457325"/>
          </a:xfrm>
        </p:grpSpPr>
        <p:pic>
          <p:nvPicPr>
            <p:cNvPr id="133" name="Google Shape;133;gfb621fc5c5_0_9"/>
            <p:cNvPicPr preferRelativeResize="0"/>
            <p:nvPr/>
          </p:nvPicPr>
          <p:blipFill>
            <a:blip r:embed="rId3">
              <a:alphaModFix/>
            </a:blip>
            <a:stretch>
              <a:fillRect/>
            </a:stretch>
          </p:blipFill>
          <p:spPr>
            <a:xfrm>
              <a:off x="3834625" y="2818650"/>
              <a:ext cx="2447925" cy="1457325"/>
            </a:xfrm>
            <a:prstGeom prst="rect">
              <a:avLst/>
            </a:prstGeom>
            <a:noFill/>
            <a:ln>
              <a:noFill/>
            </a:ln>
          </p:spPr>
        </p:pic>
        <p:sp>
          <p:nvSpPr>
            <p:cNvPr id="134" name="Google Shape;134;gfb621fc5c5_0_9"/>
            <p:cNvSpPr/>
            <p:nvPr/>
          </p:nvSpPr>
          <p:spPr>
            <a:xfrm>
              <a:off x="6551650" y="3261425"/>
              <a:ext cx="539400" cy="571800"/>
            </a:xfrm>
            <a:prstGeom prst="mathPlus">
              <a:avLst>
                <a:gd name="adj1" fmla="val 2352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gfb621fc5c5_0_9"/>
            <p:cNvSpPr/>
            <p:nvPr/>
          </p:nvSpPr>
          <p:spPr>
            <a:xfrm>
              <a:off x="3029425" y="3287363"/>
              <a:ext cx="536100" cy="519900"/>
            </a:xfrm>
            <a:prstGeom prst="mathMinus">
              <a:avLst>
                <a:gd name="adj1" fmla="val 2352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 name="Google Shape;136;gfb621fc5c5_0_9"/>
          <p:cNvSpPr txBox="1"/>
          <p:nvPr/>
        </p:nvSpPr>
        <p:spPr>
          <a:xfrm>
            <a:off x="4264650" y="4273350"/>
            <a:ext cx="2087100" cy="1477297"/>
          </a:xfrm>
          <a:prstGeom prst="rect">
            <a:avLst/>
          </a:prstGeom>
          <a:noFill/>
          <a:ln>
            <a:noFill/>
          </a:ln>
        </p:spPr>
        <p:txBody>
          <a:bodyPr spcFirstLastPara="1" wrap="square" lIns="91425" tIns="91425" rIns="91425" bIns="91425" anchor="t" anchorCtr="0">
            <a:spAutoFit/>
          </a:bodyPr>
          <a:lstStyle/>
          <a:p>
            <a:pPr marL="457200" lvl="0" indent="-393700" algn="l" rtl="0">
              <a:spcBef>
                <a:spcPts val="0"/>
              </a:spcBef>
              <a:spcAft>
                <a:spcPts val="0"/>
              </a:spcAft>
              <a:buSzPts val="2600"/>
              <a:buFont typeface="Roboto Medium"/>
              <a:buChar char="●"/>
            </a:pPr>
            <a:r>
              <a:rPr lang="en-US" sz="2100" b="1" dirty="0" err="1">
                <a:latin typeface="+mj-lt"/>
                <a:ea typeface="Roboto"/>
                <a:sym typeface="Roboto Medium"/>
              </a:rPr>
              <a:t>Cratusis</a:t>
            </a:r>
            <a:endParaRPr sz="2100" b="1" dirty="0">
              <a:latin typeface="+mj-lt"/>
              <a:ea typeface="Roboto"/>
              <a:sym typeface="Roboto Medium"/>
            </a:endParaRPr>
          </a:p>
          <a:p>
            <a:pPr marL="457200" lvl="0" indent="-393700" algn="l" rtl="0">
              <a:spcBef>
                <a:spcPts val="0"/>
              </a:spcBef>
              <a:spcAft>
                <a:spcPts val="0"/>
              </a:spcAft>
              <a:buSzPts val="2600"/>
              <a:buFont typeface="Roboto Medium"/>
              <a:buChar char="●"/>
            </a:pPr>
            <a:r>
              <a:rPr lang="en-US" sz="2100" b="1" dirty="0" err="1">
                <a:latin typeface="+mj-lt"/>
                <a:ea typeface="Roboto"/>
                <a:sym typeface="Roboto Medium"/>
              </a:rPr>
              <a:t>Vervim</a:t>
            </a:r>
            <a:endParaRPr sz="2100" b="1" dirty="0">
              <a:latin typeface="+mj-lt"/>
              <a:ea typeface="Roboto"/>
              <a:sym typeface="Roboto Medium"/>
            </a:endParaRPr>
          </a:p>
          <a:p>
            <a:pPr marL="457200" lvl="0" indent="-393700" algn="l" rtl="0">
              <a:spcBef>
                <a:spcPts val="0"/>
              </a:spcBef>
              <a:spcAft>
                <a:spcPts val="0"/>
              </a:spcAft>
              <a:buSzPts val="2600"/>
              <a:buFont typeface="Roboto Medium"/>
              <a:buChar char="●"/>
            </a:pPr>
            <a:r>
              <a:rPr lang="en-US" sz="2100" b="1" dirty="0" err="1">
                <a:latin typeface="+mj-lt"/>
                <a:ea typeface="Roboto"/>
                <a:sym typeface="Roboto Medium"/>
              </a:rPr>
              <a:t>Merobite</a:t>
            </a:r>
            <a:endParaRPr sz="2100" b="1" dirty="0">
              <a:latin typeface="+mj-lt"/>
              <a:ea typeface="Roboto"/>
              <a:sym typeface="Roboto Medium"/>
            </a:endParaRPr>
          </a:p>
          <a:p>
            <a:pPr marL="457200" lvl="0" indent="-393700" algn="l" rtl="0">
              <a:spcBef>
                <a:spcPts val="0"/>
              </a:spcBef>
              <a:spcAft>
                <a:spcPts val="0"/>
              </a:spcAft>
              <a:buSzPts val="2600"/>
              <a:buFont typeface="Roboto Medium"/>
              <a:buChar char="●"/>
            </a:pPr>
            <a:r>
              <a:rPr lang="en-US" sz="2100" b="1" dirty="0">
                <a:latin typeface="+mj-lt"/>
                <a:ea typeface="Roboto"/>
                <a:sym typeface="Roboto Medium"/>
              </a:rPr>
              <a:t>Flam</a:t>
            </a:r>
            <a:endParaRPr sz="2100" b="1" dirty="0">
              <a:latin typeface="+mj-lt"/>
              <a:ea typeface="Roboto"/>
              <a:sym typeface="Roboto Medium"/>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fb621fc5c5_1_0"/>
          <p:cNvSpPr txBox="1">
            <a:spLocks noGrp="1"/>
          </p:cNvSpPr>
          <p:nvPr>
            <p:ph type="title"/>
          </p:nvPr>
        </p:nvSpPr>
        <p:spPr>
          <a:xfrm>
            <a:off x="1241675" y="365200"/>
            <a:ext cx="8718300" cy="9405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Will the Merobite Turn? </a:t>
            </a:r>
            <a:endParaRPr/>
          </a:p>
        </p:txBody>
      </p:sp>
      <p:grpSp>
        <p:nvGrpSpPr>
          <p:cNvPr id="142" name="Google Shape;142;gfb621fc5c5_1_0"/>
          <p:cNvGrpSpPr/>
          <p:nvPr/>
        </p:nvGrpSpPr>
        <p:grpSpPr>
          <a:xfrm>
            <a:off x="4122523" y="1269000"/>
            <a:ext cx="2956600" cy="5041050"/>
            <a:chOff x="4122523" y="1497600"/>
            <a:chExt cx="2956600" cy="5041050"/>
          </a:xfrm>
        </p:grpSpPr>
        <p:pic>
          <p:nvPicPr>
            <p:cNvPr id="143" name="Google Shape;143;gfb621fc5c5_1_0"/>
            <p:cNvPicPr preferRelativeResize="0"/>
            <p:nvPr/>
          </p:nvPicPr>
          <p:blipFill>
            <a:blip r:embed="rId3">
              <a:alphaModFix/>
            </a:blip>
            <a:stretch>
              <a:fillRect/>
            </a:stretch>
          </p:blipFill>
          <p:spPr>
            <a:xfrm>
              <a:off x="4122523" y="1497600"/>
              <a:ext cx="2956600" cy="5041050"/>
            </a:xfrm>
            <a:prstGeom prst="rect">
              <a:avLst/>
            </a:prstGeom>
            <a:noFill/>
            <a:ln>
              <a:noFill/>
            </a:ln>
          </p:spPr>
        </p:pic>
        <p:grpSp>
          <p:nvGrpSpPr>
            <p:cNvPr id="144" name="Google Shape;144;gfb621fc5c5_1_0"/>
            <p:cNvGrpSpPr/>
            <p:nvPr/>
          </p:nvGrpSpPr>
          <p:grpSpPr>
            <a:xfrm>
              <a:off x="4510273" y="5804714"/>
              <a:ext cx="1592992" cy="311884"/>
              <a:chOff x="1007755" y="4491480"/>
              <a:chExt cx="2647700" cy="571800"/>
            </a:xfrm>
          </p:grpSpPr>
          <p:sp>
            <p:nvSpPr>
              <p:cNvPr id="145" name="Google Shape;145;gfb621fc5c5_1_0"/>
              <p:cNvSpPr/>
              <p:nvPr/>
            </p:nvSpPr>
            <p:spPr>
              <a:xfrm>
                <a:off x="3116055" y="4491480"/>
                <a:ext cx="539400" cy="571800"/>
              </a:xfrm>
              <a:prstGeom prst="mathPlus">
                <a:avLst>
                  <a:gd name="adj1" fmla="val 2352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gfb621fc5c5_1_0"/>
              <p:cNvSpPr/>
              <p:nvPr/>
            </p:nvSpPr>
            <p:spPr>
              <a:xfrm>
                <a:off x="1007755" y="4517446"/>
                <a:ext cx="536100" cy="519900"/>
              </a:xfrm>
              <a:prstGeom prst="mathMinus">
                <a:avLst>
                  <a:gd name="adj1" fmla="val 2352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147" name="Google Shape;147;gfb621fc5c5_1_0"/>
          <p:cNvCxnSpPr>
            <a:endCxn id="148" idx="1"/>
          </p:cNvCxnSpPr>
          <p:nvPr/>
        </p:nvCxnSpPr>
        <p:spPr>
          <a:xfrm rot="10800000" flipH="1">
            <a:off x="5749426" y="2637250"/>
            <a:ext cx="1416000" cy="17700"/>
          </a:xfrm>
          <a:prstGeom prst="straightConnector1">
            <a:avLst/>
          </a:prstGeom>
          <a:noFill/>
          <a:ln w="28575" cap="flat" cmpd="sng">
            <a:solidFill>
              <a:srgbClr val="FF0000"/>
            </a:solidFill>
            <a:prstDash val="solid"/>
            <a:miter lim="800000"/>
            <a:headEnd type="stealth" w="sm" len="sm"/>
            <a:tailEnd type="none" w="med" len="med"/>
          </a:ln>
        </p:spPr>
      </p:cxnSp>
      <p:cxnSp>
        <p:nvCxnSpPr>
          <p:cNvPr id="149" name="Google Shape;149;gfb621fc5c5_1_0"/>
          <p:cNvCxnSpPr>
            <a:endCxn id="150" idx="3"/>
          </p:cNvCxnSpPr>
          <p:nvPr/>
        </p:nvCxnSpPr>
        <p:spPr>
          <a:xfrm rot="10800000">
            <a:off x="3372304" y="5690779"/>
            <a:ext cx="1380000" cy="381600"/>
          </a:xfrm>
          <a:prstGeom prst="straightConnector1">
            <a:avLst/>
          </a:prstGeom>
          <a:noFill/>
          <a:ln w="28575" cap="flat" cmpd="sng">
            <a:solidFill>
              <a:srgbClr val="FF0000"/>
            </a:solidFill>
            <a:prstDash val="solid"/>
            <a:miter lim="800000"/>
            <a:headEnd type="stealth" w="sm" len="sm"/>
            <a:tailEnd type="none" w="med" len="med"/>
          </a:ln>
        </p:spPr>
      </p:cxnSp>
      <p:cxnSp>
        <p:nvCxnSpPr>
          <p:cNvPr id="151" name="Google Shape;151;gfb621fc5c5_1_0"/>
          <p:cNvCxnSpPr>
            <a:stCxn id="152" idx="1"/>
          </p:cNvCxnSpPr>
          <p:nvPr/>
        </p:nvCxnSpPr>
        <p:spPr>
          <a:xfrm rot="10800000">
            <a:off x="7058788" y="4153840"/>
            <a:ext cx="1131300" cy="86700"/>
          </a:xfrm>
          <a:prstGeom prst="straightConnector1">
            <a:avLst/>
          </a:prstGeom>
          <a:noFill/>
          <a:ln w="28575" cap="flat" cmpd="sng">
            <a:solidFill>
              <a:srgbClr val="FF0000"/>
            </a:solidFill>
            <a:prstDash val="solid"/>
            <a:miter lim="800000"/>
            <a:headEnd type="none" w="sm" len="sm"/>
            <a:tailEnd type="stealth" w="med" len="med"/>
          </a:ln>
        </p:spPr>
      </p:cxnSp>
      <p:cxnSp>
        <p:nvCxnSpPr>
          <p:cNvPr id="153" name="Google Shape;153;gfb621fc5c5_1_0"/>
          <p:cNvCxnSpPr>
            <a:stCxn id="154" idx="3"/>
          </p:cNvCxnSpPr>
          <p:nvPr/>
        </p:nvCxnSpPr>
        <p:spPr>
          <a:xfrm>
            <a:off x="3190088" y="3200390"/>
            <a:ext cx="1337400" cy="708000"/>
          </a:xfrm>
          <a:prstGeom prst="straightConnector1">
            <a:avLst/>
          </a:prstGeom>
          <a:noFill/>
          <a:ln w="28575" cap="flat" cmpd="sng">
            <a:solidFill>
              <a:srgbClr val="FF0000"/>
            </a:solidFill>
            <a:prstDash val="solid"/>
            <a:miter lim="800000"/>
            <a:headEnd type="none" w="sm" len="sm"/>
            <a:tailEnd type="stealth" w="med" len="med"/>
          </a:ln>
        </p:spPr>
      </p:cxnSp>
      <p:grpSp>
        <p:nvGrpSpPr>
          <p:cNvPr id="155" name="Google Shape;155;gfb621fc5c5_1_0"/>
          <p:cNvGrpSpPr/>
          <p:nvPr/>
        </p:nvGrpSpPr>
        <p:grpSpPr>
          <a:xfrm>
            <a:off x="1816504" y="2375650"/>
            <a:ext cx="7371084" cy="3576729"/>
            <a:chOff x="1816504" y="2604250"/>
            <a:chExt cx="7371084" cy="3576729"/>
          </a:xfrm>
        </p:grpSpPr>
        <p:sp>
          <p:nvSpPr>
            <p:cNvPr id="148" name="Google Shape;148;gfb621fc5c5_1_0"/>
            <p:cNvSpPr txBox="1"/>
            <p:nvPr/>
          </p:nvSpPr>
          <p:spPr>
            <a:xfrm>
              <a:off x="7165426" y="2604250"/>
              <a:ext cx="1733700" cy="5232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dirty="0" err="1">
                  <a:solidFill>
                    <a:schemeClr val="dk1"/>
                  </a:solidFill>
                  <a:latin typeface="+mj-lt"/>
                  <a:ea typeface="Roboto"/>
                  <a:sym typeface="Roboto"/>
                </a:rPr>
                <a:t>merobite</a:t>
              </a:r>
              <a:endParaRPr sz="2800" b="1" dirty="0">
                <a:solidFill>
                  <a:schemeClr val="dk1"/>
                </a:solidFill>
                <a:latin typeface="+mj-lt"/>
                <a:ea typeface="Roboto"/>
                <a:sym typeface="Roboto"/>
              </a:endParaRPr>
            </a:p>
          </p:txBody>
        </p:sp>
        <p:sp>
          <p:nvSpPr>
            <p:cNvPr id="150" name="Google Shape;150;gfb621fc5c5_1_0"/>
            <p:cNvSpPr txBox="1"/>
            <p:nvPr/>
          </p:nvSpPr>
          <p:spPr>
            <a:xfrm>
              <a:off x="1816504" y="5657779"/>
              <a:ext cx="1555800" cy="5232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dirty="0" err="1">
                  <a:solidFill>
                    <a:schemeClr val="dk1"/>
                  </a:solidFill>
                  <a:latin typeface="+mj-lt"/>
                  <a:ea typeface="Roboto"/>
                  <a:sym typeface="Roboto"/>
                </a:rPr>
                <a:t>cratusis</a:t>
              </a:r>
              <a:endParaRPr sz="2800" b="1" dirty="0">
                <a:solidFill>
                  <a:schemeClr val="dk1"/>
                </a:solidFill>
                <a:latin typeface="+mj-lt"/>
                <a:ea typeface="Roboto"/>
                <a:sym typeface="Roboto"/>
              </a:endParaRPr>
            </a:p>
          </p:txBody>
        </p:sp>
        <p:sp>
          <p:nvSpPr>
            <p:cNvPr id="154" name="Google Shape;154;gfb621fc5c5_1_0"/>
            <p:cNvSpPr txBox="1"/>
            <p:nvPr/>
          </p:nvSpPr>
          <p:spPr>
            <a:xfrm>
              <a:off x="2192588" y="3167390"/>
              <a:ext cx="997500" cy="5232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dirty="0">
                  <a:solidFill>
                    <a:schemeClr val="dk1"/>
                  </a:solidFill>
                  <a:latin typeface="+mj-lt"/>
                  <a:ea typeface="Roboto"/>
                  <a:cs typeface="Roboto"/>
                  <a:sym typeface="Roboto"/>
                </a:rPr>
                <a:t>flam</a:t>
              </a:r>
              <a:endParaRPr sz="2400" b="1" dirty="0">
                <a:latin typeface="+mj-lt"/>
                <a:ea typeface="Roboto"/>
                <a:cs typeface="Roboto"/>
                <a:sym typeface="Roboto"/>
              </a:endParaRPr>
            </a:p>
          </p:txBody>
        </p:sp>
        <p:sp>
          <p:nvSpPr>
            <p:cNvPr id="152" name="Google Shape;152;gfb621fc5c5_1_0"/>
            <p:cNvSpPr txBox="1"/>
            <p:nvPr/>
          </p:nvSpPr>
          <p:spPr>
            <a:xfrm>
              <a:off x="8190088" y="4207540"/>
              <a:ext cx="997500" cy="5232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dirty="0">
                  <a:solidFill>
                    <a:schemeClr val="dk1"/>
                  </a:solidFill>
                  <a:latin typeface="+mj-lt"/>
                  <a:ea typeface="Roboto"/>
                  <a:sym typeface="Roboto"/>
                </a:rPr>
                <a:t>flam</a:t>
              </a:r>
              <a:endParaRPr sz="2800" b="1" dirty="0">
                <a:solidFill>
                  <a:schemeClr val="dk1"/>
                </a:solidFill>
                <a:latin typeface="+mj-lt"/>
                <a:ea typeface="Roboto"/>
                <a:sym typeface="Roboto"/>
              </a:endParaRPr>
            </a:p>
          </p:txBody>
        </p:sp>
      </p:grpSp>
      <p:grpSp>
        <p:nvGrpSpPr>
          <p:cNvPr id="156" name="Google Shape;156;gfb621fc5c5_1_0"/>
          <p:cNvGrpSpPr/>
          <p:nvPr/>
        </p:nvGrpSpPr>
        <p:grpSpPr>
          <a:xfrm>
            <a:off x="4283000" y="3574350"/>
            <a:ext cx="2631900" cy="1518300"/>
            <a:chOff x="4283000" y="3802950"/>
            <a:chExt cx="2631900" cy="1518300"/>
          </a:xfrm>
        </p:grpSpPr>
        <p:sp>
          <p:nvSpPr>
            <p:cNvPr id="157" name="Google Shape;157;gfb621fc5c5_1_0"/>
            <p:cNvSpPr/>
            <p:nvPr/>
          </p:nvSpPr>
          <p:spPr>
            <a:xfrm>
              <a:off x="4283000" y="3802950"/>
              <a:ext cx="2631900" cy="1518300"/>
            </a:xfrm>
            <a:prstGeom prst="uturnArrow">
              <a:avLst>
                <a:gd name="adj1" fmla="val 7091"/>
                <a:gd name="adj2" fmla="val 10518"/>
                <a:gd name="adj3" fmla="val 15942"/>
                <a:gd name="adj4" fmla="val 84058"/>
                <a:gd name="adj5" fmla="val 100000"/>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gfb621fc5c5_1_0"/>
            <p:cNvSpPr txBox="1"/>
            <p:nvPr/>
          </p:nvSpPr>
          <p:spPr>
            <a:xfrm>
              <a:off x="4958761" y="4300500"/>
              <a:ext cx="1280400" cy="523200"/>
            </a:xfrm>
            <a:prstGeom prst="rect">
              <a:avLst/>
            </a:prstGeom>
            <a:noFill/>
            <a:ln w="28575" cap="flat" cmpd="sng">
              <a:solidFill>
                <a:srgbClr val="0000FF"/>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dirty="0" err="1">
                  <a:solidFill>
                    <a:schemeClr val="dk1"/>
                  </a:solidFill>
                  <a:latin typeface="+mj-lt"/>
                  <a:ea typeface="Roboto"/>
                  <a:sym typeface="Roboto"/>
                </a:rPr>
                <a:t>vervim</a:t>
              </a:r>
              <a:endParaRPr sz="2800" b="1" dirty="0">
                <a:solidFill>
                  <a:schemeClr val="dk1"/>
                </a:solidFill>
                <a:latin typeface="+mj-lt"/>
                <a:ea typeface="Roboto"/>
                <a:sym typeface="Roboto"/>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grpSp>
        <p:nvGrpSpPr>
          <p:cNvPr id="163" name="Google Shape;163;gfb621fc5c5_1_13"/>
          <p:cNvGrpSpPr/>
          <p:nvPr/>
        </p:nvGrpSpPr>
        <p:grpSpPr>
          <a:xfrm>
            <a:off x="1163725" y="1723582"/>
            <a:ext cx="1143000" cy="3579473"/>
            <a:chOff x="1163725" y="1723582"/>
            <a:chExt cx="1143000" cy="3579473"/>
          </a:xfrm>
        </p:grpSpPr>
        <p:grpSp>
          <p:nvGrpSpPr>
            <p:cNvPr id="164" name="Google Shape;164;gfb621fc5c5_1_13"/>
            <p:cNvGrpSpPr/>
            <p:nvPr/>
          </p:nvGrpSpPr>
          <p:grpSpPr>
            <a:xfrm>
              <a:off x="1656688" y="1723582"/>
              <a:ext cx="157077" cy="760500"/>
              <a:chOff x="1578900" y="1539882"/>
              <a:chExt cx="157077" cy="760500"/>
            </a:xfrm>
          </p:grpSpPr>
          <p:cxnSp>
            <p:nvCxnSpPr>
              <p:cNvPr id="165" name="Google Shape;165;gfb621fc5c5_1_13"/>
              <p:cNvCxnSpPr/>
              <p:nvPr/>
            </p:nvCxnSpPr>
            <p:spPr>
              <a:xfrm rot="5400000">
                <a:off x="1199400" y="1919382"/>
                <a:ext cx="760500" cy="1500"/>
              </a:xfrm>
              <a:prstGeom prst="straightConnector1">
                <a:avLst/>
              </a:prstGeom>
              <a:noFill/>
              <a:ln w="38100" cap="flat" cmpd="sng">
                <a:solidFill>
                  <a:schemeClr val="dk1"/>
                </a:solidFill>
                <a:prstDash val="solid"/>
                <a:miter lim="800000"/>
                <a:headEnd type="none" w="sm" len="sm"/>
                <a:tailEnd type="none" w="sm" len="sm"/>
              </a:ln>
            </p:spPr>
          </p:cxnSp>
          <p:cxnSp>
            <p:nvCxnSpPr>
              <p:cNvPr id="166" name="Google Shape;166;gfb621fc5c5_1_13"/>
              <p:cNvCxnSpPr/>
              <p:nvPr/>
            </p:nvCxnSpPr>
            <p:spPr>
              <a:xfrm rot="5400000">
                <a:off x="1507377" y="1919376"/>
                <a:ext cx="455700" cy="1500"/>
              </a:xfrm>
              <a:prstGeom prst="straightConnector1">
                <a:avLst/>
              </a:prstGeom>
              <a:noFill/>
              <a:ln w="38100" cap="flat" cmpd="sng">
                <a:solidFill>
                  <a:schemeClr val="dk1"/>
                </a:solidFill>
                <a:prstDash val="solid"/>
                <a:miter lim="800000"/>
                <a:headEnd type="none" w="sm" len="sm"/>
                <a:tailEnd type="none" w="sm" len="sm"/>
              </a:ln>
            </p:spPr>
          </p:cxnSp>
        </p:grpSp>
        <p:cxnSp>
          <p:nvCxnSpPr>
            <p:cNvPr id="167" name="Google Shape;167;gfb621fc5c5_1_13"/>
            <p:cNvCxnSpPr/>
            <p:nvPr/>
          </p:nvCxnSpPr>
          <p:spPr>
            <a:xfrm>
              <a:off x="1163725" y="3428243"/>
              <a:ext cx="1143000" cy="1500"/>
            </a:xfrm>
            <a:prstGeom prst="straightConnector1">
              <a:avLst/>
            </a:prstGeom>
            <a:noFill/>
            <a:ln w="38100" cap="flat" cmpd="sng">
              <a:solidFill>
                <a:schemeClr val="dk1"/>
              </a:solidFill>
              <a:prstDash val="solid"/>
              <a:miter lim="800000"/>
              <a:headEnd type="none" w="sm" len="sm"/>
              <a:tailEnd type="none" w="sm" len="sm"/>
            </a:ln>
          </p:spPr>
        </p:cxnSp>
        <p:pic>
          <p:nvPicPr>
            <p:cNvPr id="168" name="Google Shape;168;gfb621fc5c5_1_13"/>
            <p:cNvPicPr preferRelativeResize="0"/>
            <p:nvPr/>
          </p:nvPicPr>
          <p:blipFill rotWithShape="1">
            <a:blip r:embed="rId3">
              <a:alphaModFix/>
            </a:blip>
            <a:srcRect/>
            <a:stretch/>
          </p:blipFill>
          <p:spPr>
            <a:xfrm>
              <a:off x="1316124" y="4321980"/>
              <a:ext cx="838200" cy="981075"/>
            </a:xfrm>
            <a:prstGeom prst="rect">
              <a:avLst/>
            </a:prstGeom>
            <a:noFill/>
            <a:ln>
              <a:noFill/>
            </a:ln>
          </p:spPr>
        </p:pic>
      </p:grpSp>
      <p:grpSp>
        <p:nvGrpSpPr>
          <p:cNvPr id="169" name="Google Shape;169;gfb621fc5c5_1_13"/>
          <p:cNvGrpSpPr/>
          <p:nvPr/>
        </p:nvGrpSpPr>
        <p:grpSpPr>
          <a:xfrm>
            <a:off x="7036129" y="1566395"/>
            <a:ext cx="3424471" cy="3725221"/>
            <a:chOff x="4799013" y="2349645"/>
            <a:chExt cx="2898900" cy="3098670"/>
          </a:xfrm>
        </p:grpSpPr>
        <p:grpSp>
          <p:nvGrpSpPr>
            <p:cNvPr id="170" name="Google Shape;170;gfb621fc5c5_1_13"/>
            <p:cNvGrpSpPr/>
            <p:nvPr/>
          </p:nvGrpSpPr>
          <p:grpSpPr>
            <a:xfrm>
              <a:off x="4799013" y="2466836"/>
              <a:ext cx="2898900" cy="2981479"/>
              <a:chOff x="3275013" y="2466835"/>
              <a:chExt cx="2898900" cy="2981479"/>
            </a:xfrm>
          </p:grpSpPr>
          <p:cxnSp>
            <p:nvCxnSpPr>
              <p:cNvPr id="171" name="Google Shape;171;gfb621fc5c5_1_13"/>
              <p:cNvCxnSpPr/>
              <p:nvPr/>
            </p:nvCxnSpPr>
            <p:spPr>
              <a:xfrm>
                <a:off x="3276600" y="2655095"/>
                <a:ext cx="1343100" cy="0"/>
              </a:xfrm>
              <a:prstGeom prst="straightConnector1">
                <a:avLst/>
              </a:prstGeom>
              <a:noFill/>
              <a:ln w="38100" cap="flat" cmpd="sng">
                <a:solidFill>
                  <a:schemeClr val="dk1"/>
                </a:solidFill>
                <a:prstDash val="solid"/>
                <a:miter lim="800000"/>
                <a:headEnd type="none" w="sm" len="sm"/>
                <a:tailEnd type="none" w="sm" len="sm"/>
              </a:ln>
            </p:spPr>
          </p:cxnSp>
          <p:cxnSp>
            <p:nvCxnSpPr>
              <p:cNvPr id="172" name="Google Shape;172;gfb621fc5c5_1_13"/>
              <p:cNvCxnSpPr/>
              <p:nvPr/>
            </p:nvCxnSpPr>
            <p:spPr>
              <a:xfrm>
                <a:off x="3276600" y="2655095"/>
                <a:ext cx="0" cy="2450400"/>
              </a:xfrm>
              <a:prstGeom prst="straightConnector1">
                <a:avLst/>
              </a:prstGeom>
              <a:noFill/>
              <a:ln w="38100" cap="flat" cmpd="sng">
                <a:solidFill>
                  <a:schemeClr val="dk1"/>
                </a:solidFill>
                <a:prstDash val="solid"/>
                <a:miter lim="800000"/>
                <a:headEnd type="none" w="sm" len="sm"/>
                <a:tailEnd type="none" w="sm" len="sm"/>
              </a:ln>
            </p:spPr>
          </p:cxnSp>
          <p:cxnSp>
            <p:nvCxnSpPr>
              <p:cNvPr id="173" name="Google Shape;173;gfb621fc5c5_1_13"/>
              <p:cNvCxnSpPr/>
              <p:nvPr/>
            </p:nvCxnSpPr>
            <p:spPr>
              <a:xfrm>
                <a:off x="3275013" y="5105400"/>
                <a:ext cx="2898900" cy="0"/>
              </a:xfrm>
              <a:prstGeom prst="straightConnector1">
                <a:avLst/>
              </a:prstGeom>
              <a:noFill/>
              <a:ln w="38100" cap="flat" cmpd="sng">
                <a:solidFill>
                  <a:schemeClr val="dk1"/>
                </a:solidFill>
                <a:prstDash val="solid"/>
                <a:miter lim="800000"/>
                <a:headEnd type="none" w="sm" len="sm"/>
                <a:tailEnd type="none" w="sm" len="sm"/>
              </a:ln>
            </p:spPr>
          </p:cxnSp>
          <p:cxnSp>
            <p:nvCxnSpPr>
              <p:cNvPr id="174" name="Google Shape;174;gfb621fc5c5_1_13"/>
              <p:cNvCxnSpPr/>
              <p:nvPr/>
            </p:nvCxnSpPr>
            <p:spPr>
              <a:xfrm>
                <a:off x="4953000" y="2655095"/>
                <a:ext cx="1189500" cy="900"/>
              </a:xfrm>
              <a:prstGeom prst="straightConnector1">
                <a:avLst/>
              </a:prstGeom>
              <a:noFill/>
              <a:ln w="38100" cap="flat" cmpd="sng">
                <a:solidFill>
                  <a:schemeClr val="dk1"/>
                </a:solidFill>
                <a:prstDash val="solid"/>
                <a:miter lim="800000"/>
                <a:headEnd type="none" w="sm" len="sm"/>
                <a:tailEnd type="none" w="sm" len="sm"/>
              </a:ln>
            </p:spPr>
          </p:cxnSp>
          <p:cxnSp>
            <p:nvCxnSpPr>
              <p:cNvPr id="175" name="Google Shape;175;gfb621fc5c5_1_13"/>
              <p:cNvCxnSpPr/>
              <p:nvPr/>
            </p:nvCxnSpPr>
            <p:spPr>
              <a:xfrm>
                <a:off x="6122988" y="2655095"/>
                <a:ext cx="39000" cy="2450400"/>
              </a:xfrm>
              <a:prstGeom prst="straightConnector1">
                <a:avLst/>
              </a:prstGeom>
              <a:noFill/>
              <a:ln w="38100" cap="flat" cmpd="sng">
                <a:solidFill>
                  <a:schemeClr val="dk1"/>
                </a:solidFill>
                <a:prstDash val="solid"/>
                <a:miter lim="800000"/>
                <a:headEnd type="none" w="sm" len="sm"/>
                <a:tailEnd type="none" w="sm" len="sm"/>
              </a:ln>
            </p:spPr>
          </p:cxnSp>
          <p:sp>
            <p:nvSpPr>
              <p:cNvPr id="176" name="Google Shape;176;gfb621fc5c5_1_13"/>
              <p:cNvSpPr/>
              <p:nvPr/>
            </p:nvSpPr>
            <p:spPr>
              <a:xfrm>
                <a:off x="4379155" y="4762514"/>
                <a:ext cx="690600" cy="685800"/>
              </a:xfrm>
              <a:prstGeom prst="ellipse">
                <a:avLst/>
              </a:prstGeom>
              <a:solidFill>
                <a:srgbClr val="F2D9CA"/>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b="1">
                    <a:latin typeface="Roboto"/>
                    <a:ea typeface="Roboto"/>
                    <a:cs typeface="Roboto"/>
                    <a:sym typeface="Roboto"/>
                  </a:rPr>
                  <a:t>M</a:t>
                </a:r>
                <a:endParaRPr sz="3000" b="1">
                  <a:latin typeface="Roboto"/>
                  <a:ea typeface="Roboto"/>
                  <a:cs typeface="Roboto"/>
                  <a:sym typeface="Roboto"/>
                </a:endParaRPr>
              </a:p>
            </p:txBody>
          </p:sp>
          <p:cxnSp>
            <p:nvCxnSpPr>
              <p:cNvPr id="177" name="Google Shape;177;gfb621fc5c5_1_13"/>
              <p:cNvCxnSpPr/>
              <p:nvPr/>
            </p:nvCxnSpPr>
            <p:spPr>
              <a:xfrm rot="10800000">
                <a:off x="4953000" y="2466835"/>
                <a:ext cx="0" cy="348600"/>
              </a:xfrm>
              <a:prstGeom prst="straightConnector1">
                <a:avLst/>
              </a:prstGeom>
              <a:noFill/>
              <a:ln w="38100" cap="flat" cmpd="sng">
                <a:solidFill>
                  <a:schemeClr val="dk1"/>
                </a:solidFill>
                <a:prstDash val="solid"/>
                <a:miter lim="800000"/>
                <a:headEnd type="none" w="sm" len="sm"/>
                <a:tailEnd type="none" w="sm" len="sm"/>
              </a:ln>
            </p:spPr>
          </p:cxnSp>
        </p:grpSp>
        <p:cxnSp>
          <p:nvCxnSpPr>
            <p:cNvPr id="178" name="Google Shape;178;gfb621fc5c5_1_13"/>
            <p:cNvCxnSpPr/>
            <p:nvPr/>
          </p:nvCxnSpPr>
          <p:spPr>
            <a:xfrm rot="10800000">
              <a:off x="6165852" y="2349645"/>
              <a:ext cx="0" cy="642000"/>
            </a:xfrm>
            <a:prstGeom prst="straightConnector1">
              <a:avLst/>
            </a:prstGeom>
            <a:noFill/>
            <a:ln w="38100" cap="flat" cmpd="sng">
              <a:solidFill>
                <a:schemeClr val="dk1"/>
              </a:solidFill>
              <a:prstDash val="solid"/>
              <a:miter lim="800000"/>
              <a:headEnd type="none" w="sm" len="sm"/>
              <a:tailEnd type="none" w="sm" len="sm"/>
            </a:ln>
          </p:spPr>
        </p:cxnSp>
      </p:grpSp>
      <p:sp>
        <p:nvSpPr>
          <p:cNvPr id="179" name="Google Shape;179;gfb621fc5c5_1_13"/>
          <p:cNvSpPr txBox="1"/>
          <p:nvPr/>
        </p:nvSpPr>
        <p:spPr>
          <a:xfrm>
            <a:off x="2994340" y="1872975"/>
            <a:ext cx="1335648"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err="1">
                <a:solidFill>
                  <a:schemeClr val="dk1"/>
                </a:solidFill>
                <a:latin typeface="+mj-lt"/>
                <a:ea typeface="Roboto"/>
                <a:cs typeface="Roboto"/>
                <a:sym typeface="Roboto"/>
              </a:rPr>
              <a:t>Cratusis</a:t>
            </a:r>
            <a:r>
              <a:rPr lang="en-US" sz="2400" dirty="0">
                <a:solidFill>
                  <a:schemeClr val="dk1"/>
                </a:solidFill>
                <a:latin typeface="Roboto"/>
                <a:ea typeface="Roboto"/>
                <a:cs typeface="Roboto"/>
                <a:sym typeface="Roboto"/>
              </a:rPr>
              <a:t> </a:t>
            </a:r>
            <a:endParaRPr sz="2400" dirty="0">
              <a:solidFill>
                <a:schemeClr val="dk1"/>
              </a:solidFill>
              <a:latin typeface="Roboto"/>
              <a:ea typeface="Roboto"/>
              <a:cs typeface="Roboto"/>
              <a:sym typeface="Roboto"/>
            </a:endParaRPr>
          </a:p>
        </p:txBody>
      </p:sp>
      <p:sp>
        <p:nvSpPr>
          <p:cNvPr id="180" name="Google Shape;180;gfb621fc5c5_1_13"/>
          <p:cNvSpPr txBox="1"/>
          <p:nvPr/>
        </p:nvSpPr>
        <p:spPr>
          <a:xfrm>
            <a:off x="3058775" y="3204913"/>
            <a:ext cx="923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mj-lt"/>
                <a:ea typeface="Roboto"/>
                <a:sym typeface="Roboto"/>
              </a:rPr>
              <a:t>Flam</a:t>
            </a:r>
            <a:endParaRPr sz="2400" dirty="0">
              <a:solidFill>
                <a:schemeClr val="dk1"/>
              </a:solidFill>
              <a:latin typeface="+mj-lt"/>
              <a:ea typeface="Roboto"/>
              <a:sym typeface="Roboto"/>
            </a:endParaRPr>
          </a:p>
        </p:txBody>
      </p:sp>
      <p:sp>
        <p:nvSpPr>
          <p:cNvPr id="181" name="Google Shape;181;gfb621fc5c5_1_13"/>
          <p:cNvSpPr txBox="1"/>
          <p:nvPr/>
        </p:nvSpPr>
        <p:spPr>
          <a:xfrm>
            <a:off x="3058775" y="4581550"/>
            <a:ext cx="14745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err="1">
                <a:solidFill>
                  <a:schemeClr val="dk1"/>
                </a:solidFill>
                <a:latin typeface="+mj-lt"/>
                <a:ea typeface="Roboto"/>
                <a:sym typeface="Roboto"/>
              </a:rPr>
              <a:t>Merobite</a:t>
            </a:r>
            <a:endParaRPr sz="2400" dirty="0">
              <a:solidFill>
                <a:schemeClr val="dk1"/>
              </a:solidFill>
              <a:latin typeface="+mj-lt"/>
              <a:ea typeface="Roboto"/>
              <a:sym typeface="Roboto"/>
            </a:endParaRPr>
          </a:p>
        </p:txBody>
      </p:sp>
      <p:sp>
        <p:nvSpPr>
          <p:cNvPr id="182" name="Google Shape;182;gfb621fc5c5_1_13"/>
          <p:cNvSpPr txBox="1"/>
          <p:nvPr/>
        </p:nvSpPr>
        <p:spPr>
          <a:xfrm>
            <a:off x="4238838" y="1826775"/>
            <a:ext cx="14745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dirty="0">
                <a:solidFill>
                  <a:schemeClr val="dk1"/>
                </a:solidFill>
                <a:latin typeface="Roboto"/>
                <a:ea typeface="Roboto"/>
                <a:cs typeface="Roboto"/>
                <a:sym typeface="Roboto"/>
              </a:rPr>
              <a:t>= </a:t>
            </a:r>
            <a:r>
              <a:rPr lang="en-US" sz="2400" dirty="0">
                <a:solidFill>
                  <a:schemeClr val="dk1"/>
                </a:solidFill>
                <a:latin typeface="+mj-lt"/>
                <a:ea typeface="Roboto"/>
                <a:cs typeface="Roboto"/>
                <a:sym typeface="Roboto"/>
              </a:rPr>
              <a:t>Battery</a:t>
            </a:r>
            <a:endParaRPr sz="2400" dirty="0">
              <a:solidFill>
                <a:schemeClr val="dk1"/>
              </a:solidFill>
              <a:latin typeface="+mj-lt"/>
              <a:ea typeface="Roboto"/>
              <a:cs typeface="Roboto"/>
            </a:endParaRPr>
          </a:p>
        </p:txBody>
      </p:sp>
      <p:sp>
        <p:nvSpPr>
          <p:cNvPr id="183" name="Google Shape;183;gfb621fc5c5_1_13"/>
          <p:cNvSpPr txBox="1"/>
          <p:nvPr/>
        </p:nvSpPr>
        <p:spPr>
          <a:xfrm>
            <a:off x="3807238" y="3158013"/>
            <a:ext cx="10455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dirty="0">
                <a:solidFill>
                  <a:schemeClr val="dk1"/>
                </a:solidFill>
                <a:latin typeface="+mj-lt"/>
                <a:ea typeface="Roboto"/>
                <a:cs typeface="Roboto"/>
                <a:sym typeface="Roboto"/>
              </a:rPr>
              <a:t>=</a:t>
            </a:r>
            <a:r>
              <a:rPr lang="en-US" sz="2400" dirty="0">
                <a:solidFill>
                  <a:schemeClr val="dk1"/>
                </a:solidFill>
                <a:latin typeface="Roboto"/>
                <a:ea typeface="Roboto"/>
                <a:cs typeface="Roboto"/>
                <a:sym typeface="Roboto"/>
              </a:rPr>
              <a:t> </a:t>
            </a:r>
            <a:r>
              <a:rPr lang="en-US" sz="2400" dirty="0">
                <a:solidFill>
                  <a:schemeClr val="dk1"/>
                </a:solidFill>
                <a:latin typeface="+mj-lt"/>
                <a:ea typeface="Roboto"/>
                <a:sym typeface="Roboto"/>
              </a:rPr>
              <a:t>Wire</a:t>
            </a:r>
            <a:endParaRPr sz="2400" dirty="0">
              <a:solidFill>
                <a:schemeClr val="dk1"/>
              </a:solidFill>
              <a:latin typeface="+mj-lt"/>
              <a:ea typeface="Roboto"/>
            </a:endParaRPr>
          </a:p>
        </p:txBody>
      </p:sp>
      <p:sp>
        <p:nvSpPr>
          <p:cNvPr id="184" name="Google Shape;184;gfb621fc5c5_1_13"/>
          <p:cNvSpPr txBox="1"/>
          <p:nvPr/>
        </p:nvSpPr>
        <p:spPr>
          <a:xfrm>
            <a:off x="4284550" y="4535475"/>
            <a:ext cx="13863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dirty="0">
                <a:solidFill>
                  <a:schemeClr val="dk1"/>
                </a:solidFill>
                <a:latin typeface="Roboto"/>
                <a:ea typeface="Roboto"/>
                <a:cs typeface="Roboto"/>
                <a:sym typeface="Roboto"/>
              </a:rPr>
              <a:t> = </a:t>
            </a:r>
            <a:r>
              <a:rPr lang="en-US" sz="2400" dirty="0">
                <a:solidFill>
                  <a:schemeClr val="dk1"/>
                </a:solidFill>
                <a:latin typeface="+mj-lt"/>
                <a:ea typeface="Roboto"/>
                <a:cs typeface="Roboto"/>
                <a:sym typeface="Roboto"/>
              </a:rPr>
              <a:t>Motor</a:t>
            </a:r>
            <a:endParaRPr sz="2400" dirty="0">
              <a:solidFill>
                <a:schemeClr val="dk1"/>
              </a:solidFill>
              <a:latin typeface="+mj-lt"/>
              <a:ea typeface="Roboto"/>
              <a:cs typeface="Roboto"/>
              <a:sym typeface="Roboto"/>
            </a:endParaRPr>
          </a:p>
        </p:txBody>
      </p:sp>
      <p:sp>
        <p:nvSpPr>
          <p:cNvPr id="185" name="Google Shape;185;gfb621fc5c5_1_13"/>
          <p:cNvSpPr txBox="1">
            <a:spLocks noGrp="1"/>
          </p:cNvSpPr>
          <p:nvPr>
            <p:ph type="title"/>
          </p:nvPr>
        </p:nvSpPr>
        <p:spPr>
          <a:xfrm>
            <a:off x="838200" y="310770"/>
            <a:ext cx="105156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Symbols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ARN theme">
  <a:themeElements>
    <a:clrScheme name="LEARN Colors">
      <a:dk1>
        <a:sysClr val="windowText" lastClr="000000"/>
      </a:dk1>
      <a:lt1>
        <a:sysClr val="window" lastClr="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LEARN Fonts">
      <a:majorFont>
        <a:latin typeface="Calibri"/>
        <a:ea typeface=""/>
        <a:cs typeface=""/>
      </a:majorFont>
      <a:minorFont>
        <a:latin typeface="Calibri"/>
        <a:ea typeface=""/>
        <a:cs typeface=""/>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Presentation2" id="{AB2E46B7-BAB5-4694-988B-B0F959B89D8F}" vid="{FB87079A-474F-4FCC-91FD-820F6407D40E}"/>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Presentation2</Template>
  <TotalTime>8</TotalTime>
  <Words>1899</Words>
  <Application>Microsoft Office PowerPoint</Application>
  <PresentationFormat>Widescreen</PresentationFormat>
  <Paragraphs>197</Paragraphs>
  <Slides>21</Slides>
  <Notes>20</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Calibri</vt:lpstr>
      <vt:lpstr>Arial</vt:lpstr>
      <vt:lpstr>Roboto Medium</vt:lpstr>
      <vt:lpstr>Wingdings 2</vt:lpstr>
      <vt:lpstr>Roboto</vt:lpstr>
      <vt:lpstr>Roboto Light</vt:lpstr>
      <vt:lpstr>LEARN theme</vt:lpstr>
      <vt:lpstr>PowerPoint Presentation</vt:lpstr>
      <vt:lpstr>Sequencing Authentic Science Lessons</vt:lpstr>
      <vt:lpstr>Session Objectives</vt:lpstr>
      <vt:lpstr>Vervim in Pharkles</vt:lpstr>
      <vt:lpstr>PowerPoint Presentation</vt:lpstr>
      <vt:lpstr>Vervim in Pharkles Quiz</vt:lpstr>
      <vt:lpstr>Can You Make the Merobite Turn? Draw a model and explain what is happening.</vt:lpstr>
      <vt:lpstr>Will the Merobite Turn? </vt:lpstr>
      <vt:lpstr>Symbols</vt:lpstr>
      <vt:lpstr>Vervim in Pharkles</vt:lpstr>
      <vt:lpstr>Pharkles Reflection</vt:lpstr>
      <vt:lpstr>ABC Instructional Models</vt:lpstr>
      <vt:lpstr>ABC Instructional Model Exploration</vt:lpstr>
      <vt:lpstr>ABC Instructional Model Exploration</vt:lpstr>
      <vt:lpstr>Group Share Out</vt:lpstr>
      <vt:lpstr>Authenticity in Science Instruction</vt:lpstr>
      <vt:lpstr>What the Research Says</vt:lpstr>
      <vt:lpstr>Next Steps</vt:lpstr>
      <vt:lpstr>I Used to Think... But Now I Know...</vt:lpstr>
      <vt:lpstr>Action Research in Authenticity (ARA)</vt:lpstr>
      <vt:lpstr>Follow us on Social Media!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Shogren, Caitlin E.</dc:creator>
  <cp:lastModifiedBy>Lee, Brooke L.</cp:lastModifiedBy>
  <cp:revision>3</cp:revision>
  <dcterms:created xsi:type="dcterms:W3CDTF">2021-09-15T20:13:52Z</dcterms:created>
  <dcterms:modified xsi:type="dcterms:W3CDTF">2022-04-05T14:45:54Z</dcterms:modified>
</cp:coreProperties>
</file>