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700" r:id="rId3"/>
    <p:sldMasterId id="2147483701"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78" r:id="rId14"/>
    <p:sldId id="280" r:id="rId15"/>
    <p:sldId id="279" r:id="rId16"/>
    <p:sldId id="282" r:id="rId17"/>
    <p:sldId id="269" r:id="rId18"/>
    <p:sldId id="270" r:id="rId19"/>
    <p:sldId id="271" r:id="rId20"/>
    <p:sldId id="272" r:id="rId21"/>
    <p:sldId id="273" r:id="rId22"/>
    <p:sldId id="274" r:id="rId23"/>
    <p:sldId id="275" r:id="rId24"/>
    <p:sldId id="276" r:id="rId25"/>
    <p:sldId id="277"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p:restoredTop sz="94694"/>
  </p:normalViewPr>
  <p:slideViewPr>
    <p:cSldViewPr snapToGrid="0">
      <p:cViewPr varScale="1">
        <p:scale>
          <a:sx n="161" d="100"/>
          <a:sy n="161" d="100"/>
        </p:scale>
        <p:origin x="832"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d2497bf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5d2497bf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d2497bf7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5d2497bf7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e42e4d4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Place the four corner posters around the room. Then ask participants to go to the poster/resource they are most likely to use. </a:t>
            </a:r>
            <a:endParaRPr/>
          </a:p>
        </p:txBody>
      </p:sp>
      <p:sp>
        <p:nvSpPr>
          <p:cNvPr id="303" name="Google Shape;303;g5e42e4d4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e42e4d47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they are in their groups, have them create a presentation on poster paper. Give them approximately 20 minutes. </a:t>
            </a:r>
            <a:endParaRPr/>
          </a:p>
        </p:txBody>
      </p:sp>
      <p:sp>
        <p:nvSpPr>
          <p:cNvPr id="310" name="Google Shape;310;g5e42e4d47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d2497bf7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5d2497bf7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d2497bf7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time to make sure that groups understand how these tech integration levels might be manifested in the classroom.  Ask for groups to share out as you go through the different levels.</a:t>
            </a:r>
            <a:endParaRPr/>
          </a:p>
        </p:txBody>
      </p:sp>
      <p:sp>
        <p:nvSpPr>
          <p:cNvPr id="322" name="Google Shape;322;g5d2497bf7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e42e4d47b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e42e4d47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should take approximately 15 minutes.  Participants will need their SAMR handout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d2497bf7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5d2497bf7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e42e4d47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can use multiple post its here. Have them place them on a board. Read through them briefly, picking out a few to address with the whole group. </a:t>
            </a:r>
            <a:endParaRPr/>
          </a:p>
        </p:txBody>
      </p:sp>
      <p:sp>
        <p:nvSpPr>
          <p:cNvPr id="342" name="Google Shape;342;g5e42e4d47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d4461d8ac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5d4461d8ac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2497bf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5d2497bf7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d2497bf7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5d2497bf71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(5 min) goals and objectives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Replace goals in this slide with the appropriate GEAR UP grant goals.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f53c6301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5f53c6301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(5 min) goals and objectives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 b="1"/>
              <a:t>Context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d2497bf7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5d2497bf7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d2497bf7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will form two groups (A and B) based on their answers. The presenter will then use the Group A kick me stickers for Group A and the Group B kick me stickers for Group B. This makes sure that a techie person is paired with a non-techie person. </a:t>
            </a:r>
            <a:endParaRPr/>
          </a:p>
          <a:p>
            <a:pPr marL="0" lvl="0" indent="0" algn="l" rtl="0">
              <a:spcBef>
                <a:spcPts val="0"/>
              </a:spcBef>
              <a:spcAft>
                <a:spcPts val="0"/>
              </a:spcAft>
              <a:buNone/>
            </a:pPr>
            <a:endParaRPr/>
          </a:p>
          <a:p>
            <a:pPr marL="0" lvl="0" indent="0" algn="l" rtl="0">
              <a:spcBef>
                <a:spcPts val="0"/>
              </a:spcBef>
              <a:spcAft>
                <a:spcPts val="0"/>
              </a:spcAft>
              <a:buNone/>
            </a:pPr>
            <a:r>
              <a:rPr lang="en"/>
              <a:t>If this is a large group, have pairs do a square pair once they have found their partner. </a:t>
            </a:r>
            <a:endParaRPr/>
          </a:p>
        </p:txBody>
      </p:sp>
      <p:sp>
        <p:nvSpPr>
          <p:cNvPr id="241" name="Google Shape;241;g5d2497bf7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d4461d8ac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participants the category to help direct them and the questioning. </a:t>
            </a:r>
            <a:endParaRPr/>
          </a:p>
        </p:txBody>
      </p:sp>
      <p:sp>
        <p:nvSpPr>
          <p:cNvPr id="249" name="Google Shape;249;g5d4461d8ac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d2497bf7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5d2497bf7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d4461d8ac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pairs or square pairs will work together on each task card. </a:t>
            </a:r>
            <a:endParaRPr/>
          </a:p>
          <a:p>
            <a:pPr marL="0" lvl="0" indent="0" algn="l" rtl="0">
              <a:spcBef>
                <a:spcPts val="0"/>
              </a:spcBef>
              <a:spcAft>
                <a:spcPts val="0"/>
              </a:spcAft>
              <a:buNone/>
            </a:pPr>
            <a:endParaRPr/>
          </a:p>
          <a:p>
            <a:pPr marL="0" lvl="0" indent="0" algn="l" rtl="0">
              <a:spcBef>
                <a:spcPts val="0"/>
              </a:spcBef>
              <a:spcAft>
                <a:spcPts val="0"/>
              </a:spcAft>
              <a:buNone/>
            </a:pPr>
            <a:r>
              <a:rPr lang="en"/>
              <a:t>Pass out the notecatcher while they are working. </a:t>
            </a:r>
            <a:endParaRPr/>
          </a:p>
          <a:p>
            <a:pPr marL="0" lvl="0" indent="0" algn="l" rtl="0">
              <a:spcBef>
                <a:spcPts val="0"/>
              </a:spcBef>
              <a:spcAft>
                <a:spcPts val="0"/>
              </a:spcAft>
              <a:buNone/>
            </a:pPr>
            <a:endParaRPr/>
          </a:p>
          <a:p>
            <a:pPr marL="0" lvl="0" indent="0" algn="l" rtl="0">
              <a:spcBef>
                <a:spcPts val="0"/>
              </a:spcBef>
              <a:spcAft>
                <a:spcPts val="0"/>
              </a:spcAft>
              <a:buNone/>
            </a:pPr>
            <a:r>
              <a:rPr lang="en"/>
              <a:t>This should take approximately 30 minutes. </a:t>
            </a:r>
            <a:endParaRPr/>
          </a:p>
        </p:txBody>
      </p:sp>
      <p:sp>
        <p:nvSpPr>
          <p:cNvPr id="262" name="Google Shape;262;g5d4461d8ac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6" name="Google Shape;56;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pic>
        <p:nvPicPr>
          <p:cNvPr id="95" name="Google Shape;95;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5"/>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1" name="Google Shape;101;p25"/>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5"/>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3" name="Google Shape;103;p25"/>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4" name="Google Shape;104;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5"/>
        <p:cNvGrpSpPr/>
        <p:nvPr/>
      </p:nvGrpSpPr>
      <p:grpSpPr>
        <a:xfrm>
          <a:off x="0" y="0"/>
          <a:ext cx="0" cy="0"/>
          <a:chOff x="0" y="0"/>
          <a:chExt cx="0" cy="0"/>
        </a:xfrm>
      </p:grpSpPr>
      <p:sp>
        <p:nvSpPr>
          <p:cNvPr id="106" name="Google Shape;106;p2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08" name="Google Shape;108;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2" name="Google Shape;112;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6" name="Google Shape;116;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2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0" name="Google Shape;120;p2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1" name="Google Shape;121;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4" name="Google Shape;124;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25"/>
        <p:cNvGrpSpPr/>
        <p:nvPr/>
      </p:nvGrpSpPr>
      <p:grpSpPr>
        <a:xfrm>
          <a:off x="0" y="0"/>
          <a:ext cx="0" cy="0"/>
          <a:chOff x="0" y="0"/>
          <a:chExt cx="0" cy="0"/>
        </a:xfrm>
      </p:grpSpPr>
      <p:pic>
        <p:nvPicPr>
          <p:cNvPr id="126" name="Google Shape;126;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7"/>
        <p:cNvGrpSpPr/>
        <p:nvPr/>
      </p:nvGrpSpPr>
      <p:grpSpPr>
        <a:xfrm>
          <a:off x="0" y="0"/>
          <a:ext cx="0" cy="0"/>
          <a:chOff x="0" y="0"/>
          <a:chExt cx="0" cy="0"/>
        </a:xfrm>
      </p:grpSpPr>
      <p:sp>
        <p:nvSpPr>
          <p:cNvPr id="128" name="Google Shape;128;p3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9" name="Google Shape;129;p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3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1" name="Google Shape;131;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34" name="Google Shape;134;p3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35" name="Google Shape;135;p3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36" name="Google Shape;136;p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3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1" name="Google Shape;141;p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5" name="Google Shape;145;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46"/>
        <p:cNvGrpSpPr/>
        <p:nvPr/>
      </p:nvGrpSpPr>
      <p:grpSpPr>
        <a:xfrm>
          <a:off x="0" y="0"/>
          <a:ext cx="0" cy="0"/>
          <a:chOff x="0" y="0"/>
          <a:chExt cx="0" cy="0"/>
        </a:xfrm>
      </p:grpSpPr>
      <p:sp>
        <p:nvSpPr>
          <p:cNvPr id="147" name="Google Shape;147;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9" name="Google Shape;149;p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pic>
        <p:nvPicPr>
          <p:cNvPr id="154" name="Google Shape;154;p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55"/>
        <p:cNvGrpSpPr/>
        <p:nvPr/>
      </p:nvGrpSpPr>
      <p:grpSpPr>
        <a:xfrm>
          <a:off x="0" y="0"/>
          <a:ext cx="0" cy="0"/>
          <a:chOff x="0" y="0"/>
          <a:chExt cx="0" cy="0"/>
        </a:xfrm>
      </p:grpSpPr>
      <p:sp>
        <p:nvSpPr>
          <p:cNvPr id="156" name="Google Shape;156;p40"/>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40"/>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58" name="Google Shape;158;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4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62" name="Google Shape;162;p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6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64"/>
        <p:cNvGrpSpPr/>
        <p:nvPr/>
      </p:nvGrpSpPr>
      <p:grpSpPr>
        <a:xfrm>
          <a:off x="0" y="0"/>
          <a:ext cx="0" cy="0"/>
          <a:chOff x="0" y="0"/>
          <a:chExt cx="0" cy="0"/>
        </a:xfrm>
      </p:grpSpPr>
      <p:sp>
        <p:nvSpPr>
          <p:cNvPr id="165" name="Google Shape;165;p4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4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67" name="Google Shape;167;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8"/>
        <p:cNvGrpSpPr/>
        <p:nvPr/>
      </p:nvGrpSpPr>
      <p:grpSpPr>
        <a:xfrm>
          <a:off x="0" y="0"/>
          <a:ext cx="0" cy="0"/>
          <a:chOff x="0" y="0"/>
          <a:chExt cx="0" cy="0"/>
        </a:xfrm>
      </p:grpSpPr>
      <p:sp>
        <p:nvSpPr>
          <p:cNvPr id="169" name="Google Shape;16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p44"/>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1" name="Google Shape;171;p44"/>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2" name="Google Shape;172;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3"/>
        <p:cNvGrpSpPr/>
        <p:nvPr/>
      </p:nvGrpSpPr>
      <p:grpSpPr>
        <a:xfrm>
          <a:off x="0" y="0"/>
          <a:ext cx="0" cy="0"/>
          <a:chOff x="0" y="0"/>
          <a:chExt cx="0" cy="0"/>
        </a:xfrm>
      </p:grpSpPr>
      <p:sp>
        <p:nvSpPr>
          <p:cNvPr id="174" name="Google Shape;174;p4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45"/>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6" name="Google Shape;176;p45"/>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7" name="Google Shape;177;p45"/>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8" name="Google Shape;178;p45"/>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9" name="Google Shape;179;p4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46"/>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82" name="Google Shape;182;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3"/>
        <p:cNvGrpSpPr/>
        <p:nvPr/>
      </p:nvGrpSpPr>
      <p:grpSpPr>
        <a:xfrm>
          <a:off x="0" y="0"/>
          <a:ext cx="0" cy="0"/>
          <a:chOff x="0" y="0"/>
          <a:chExt cx="0" cy="0"/>
        </a:xfrm>
      </p:grpSpPr>
      <p:pic>
        <p:nvPicPr>
          <p:cNvPr id="184" name="Google Shape;184;p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85"/>
        <p:cNvGrpSpPr/>
        <p:nvPr/>
      </p:nvGrpSpPr>
      <p:grpSpPr>
        <a:xfrm>
          <a:off x="0" y="0"/>
          <a:ext cx="0" cy="0"/>
          <a:chOff x="0" y="0"/>
          <a:chExt cx="0" cy="0"/>
        </a:xfrm>
      </p:grpSpPr>
      <p:pic>
        <p:nvPicPr>
          <p:cNvPr id="186" name="Google Shape;186;p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7"/>
        <p:cNvGrpSpPr/>
        <p:nvPr/>
      </p:nvGrpSpPr>
      <p:grpSpPr>
        <a:xfrm>
          <a:off x="0" y="0"/>
          <a:ext cx="0" cy="0"/>
          <a:chOff x="0" y="0"/>
          <a:chExt cx="0" cy="0"/>
        </a:xfrm>
      </p:grpSpPr>
      <p:sp>
        <p:nvSpPr>
          <p:cNvPr id="188" name="Google Shape;188;p49"/>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89" name="Google Shape;189;p4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0" name="Google Shape;190;p49"/>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91" name="Google Shape;191;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92"/>
        <p:cNvGrpSpPr/>
        <p:nvPr/>
      </p:nvGrpSpPr>
      <p:grpSpPr>
        <a:xfrm>
          <a:off x="0" y="0"/>
          <a:ext cx="0" cy="0"/>
          <a:chOff x="0" y="0"/>
          <a:chExt cx="0" cy="0"/>
        </a:xfrm>
      </p:grpSpPr>
      <p:sp>
        <p:nvSpPr>
          <p:cNvPr id="193" name="Google Shape;193;p5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94" name="Google Shape;194;p5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195" name="Google Shape;195;p5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196" name="Google Shape;196;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97"/>
        <p:cNvGrpSpPr/>
        <p:nvPr/>
      </p:nvGrpSpPr>
      <p:grpSpPr>
        <a:xfrm>
          <a:off x="0" y="0"/>
          <a:ext cx="0" cy="0"/>
          <a:chOff x="0" y="0"/>
          <a:chExt cx="0" cy="0"/>
        </a:xfrm>
      </p:grpSpPr>
      <p:sp>
        <p:nvSpPr>
          <p:cNvPr id="198" name="Google Shape;198;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00" name="Google Shape;200;p5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201"/>
        <p:cNvGrpSpPr/>
        <p:nvPr/>
      </p:nvGrpSpPr>
      <p:grpSpPr>
        <a:xfrm>
          <a:off x="0" y="0"/>
          <a:ext cx="0" cy="0"/>
          <a:chOff x="0" y="0"/>
          <a:chExt cx="0" cy="0"/>
        </a:xfrm>
      </p:grpSpPr>
      <p:sp>
        <p:nvSpPr>
          <p:cNvPr id="202" name="Google Shape;202;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04" name="Google Shape;204;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205"/>
        <p:cNvGrpSpPr/>
        <p:nvPr/>
      </p:nvGrpSpPr>
      <p:grpSpPr>
        <a:xfrm>
          <a:off x="0" y="0"/>
          <a:ext cx="0" cy="0"/>
          <a:chOff x="0" y="0"/>
          <a:chExt cx="0" cy="0"/>
        </a:xfrm>
      </p:grpSpPr>
      <p:sp>
        <p:nvSpPr>
          <p:cNvPr id="206" name="Google Shape;20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08" name="Google Shape;208;p5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09"/>
        <p:cNvGrpSpPr/>
        <p:nvPr/>
      </p:nvGrpSpPr>
      <p:grpSpPr>
        <a:xfrm>
          <a:off x="0" y="0"/>
          <a:ext cx="0" cy="0"/>
          <a:chOff x="0" y="0"/>
          <a:chExt cx="0" cy="0"/>
        </a:xfrm>
      </p:grpSpPr>
      <p:sp>
        <p:nvSpPr>
          <p:cNvPr id="210" name="Google Shape;210;p54"/>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lnSpc>
                <a:spcPct val="9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11" name="Google Shape;211;p54"/>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Autofit/>
          </a:bodyPr>
          <a:lstStyle>
            <a:lvl1pPr marL="457200" lvl="0" indent="-361950" algn="l" rtl="0">
              <a:lnSpc>
                <a:spcPct val="90000"/>
              </a:lnSpc>
              <a:spcBef>
                <a:spcPts val="800"/>
              </a:spcBef>
              <a:spcAft>
                <a:spcPts val="0"/>
              </a:spcAft>
              <a:buClr>
                <a:schemeClr val="dk1"/>
              </a:buClr>
              <a:buSzPts val="2100"/>
              <a:buChar char="•"/>
              <a:defRPr/>
            </a:lvl1pPr>
            <a:lvl2pPr marL="914400" lvl="1" indent="-342900" algn="l" rtl="0">
              <a:lnSpc>
                <a:spcPct val="90000"/>
              </a:lnSpc>
              <a:spcBef>
                <a:spcPts val="400"/>
              </a:spcBef>
              <a:spcAft>
                <a:spcPts val="0"/>
              </a:spcAft>
              <a:buClr>
                <a:schemeClr val="dk1"/>
              </a:buClr>
              <a:buSzPts val="1800"/>
              <a:buChar char="●"/>
              <a:defRPr/>
            </a:lvl2pPr>
            <a:lvl3pPr marL="1371600" lvl="2" indent="-323850" algn="l" rtl="0">
              <a:lnSpc>
                <a:spcPct val="90000"/>
              </a:lnSpc>
              <a:spcBef>
                <a:spcPts val="400"/>
              </a:spcBef>
              <a:spcAft>
                <a:spcPts val="0"/>
              </a:spcAft>
              <a:buClr>
                <a:schemeClr val="dk1"/>
              </a:buClr>
              <a:buSzPts val="15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dk1"/>
              </a:buClr>
              <a:buSzPts val="1400"/>
              <a:buChar char="●"/>
              <a:defRPr sz="1400"/>
            </a:lvl6pPr>
            <a:lvl7pPr marL="3200400" lvl="6" indent="-317500" algn="l" rtl="0">
              <a:lnSpc>
                <a:spcPct val="90000"/>
              </a:lnSpc>
              <a:spcBef>
                <a:spcPts val="400"/>
              </a:spcBef>
              <a:spcAft>
                <a:spcPts val="0"/>
              </a:spcAft>
              <a:buClr>
                <a:schemeClr val="dk1"/>
              </a:buClr>
              <a:buSzPts val="1400"/>
              <a:buChar char="●"/>
              <a:defRPr sz="1400"/>
            </a:lvl7pPr>
            <a:lvl8pPr marL="3657600" lvl="7" indent="-317500" algn="l" rtl="0">
              <a:lnSpc>
                <a:spcPct val="90000"/>
              </a:lnSpc>
              <a:spcBef>
                <a:spcPts val="400"/>
              </a:spcBef>
              <a:spcAft>
                <a:spcPts val="0"/>
              </a:spcAft>
              <a:buClr>
                <a:schemeClr val="dk1"/>
              </a:buClr>
              <a:buSzPts val="1400"/>
              <a:buChar char="•"/>
              <a:defRPr sz="1400"/>
            </a:lvl8pPr>
            <a:lvl9pPr marL="4114800" lvl="8" indent="-317500" algn="l" rtl="0">
              <a:lnSpc>
                <a:spcPct val="90000"/>
              </a:lnSpc>
              <a:spcBef>
                <a:spcPts val="400"/>
              </a:spcBef>
              <a:spcAft>
                <a:spcPts val="0"/>
              </a:spcAft>
              <a:buClr>
                <a:schemeClr val="dk1"/>
              </a:buClr>
              <a:buSzPts val="1400"/>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Google Shape;93;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4911267-5953-E643-A17A-287EBBFDF1A4}"/>
              </a:ext>
            </a:extLst>
          </p:cNvPr>
          <p:cNvPicPr>
            <a:picLocks noChangeAspect="1"/>
          </p:cNvPicPr>
          <p:nvPr/>
        </p:nvPicPr>
        <p:blipFill>
          <a:blip r:embed="rId2"/>
          <a:stretch>
            <a:fillRect/>
          </a:stretch>
        </p:blipFill>
        <p:spPr>
          <a:xfrm>
            <a:off x="1275928" y="0"/>
            <a:ext cx="6592144" cy="5143500"/>
          </a:xfrm>
          <a:prstGeom prst="rect">
            <a:avLst/>
          </a:prstGeom>
        </p:spPr>
      </p:pic>
    </p:spTree>
    <p:extLst>
      <p:ext uri="{BB962C8B-B14F-4D97-AF65-F5344CB8AC3E}">
        <p14:creationId xmlns:p14="http://schemas.microsoft.com/office/powerpoint/2010/main" val="931558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306AE00-BFC5-E348-8F7E-1A8D4AC755C5}"/>
              </a:ext>
            </a:extLst>
          </p:cNvPr>
          <p:cNvPicPr>
            <a:picLocks noChangeAspect="1"/>
          </p:cNvPicPr>
          <p:nvPr/>
        </p:nvPicPr>
        <p:blipFill>
          <a:blip r:embed="rId2"/>
          <a:stretch>
            <a:fillRect/>
          </a:stretch>
        </p:blipFill>
        <p:spPr>
          <a:xfrm>
            <a:off x="1265464" y="0"/>
            <a:ext cx="6613071" cy="5143500"/>
          </a:xfrm>
          <a:prstGeom prst="rect">
            <a:avLst/>
          </a:prstGeom>
        </p:spPr>
      </p:pic>
    </p:spTree>
    <p:extLst>
      <p:ext uri="{BB962C8B-B14F-4D97-AF65-F5344CB8AC3E}">
        <p14:creationId xmlns:p14="http://schemas.microsoft.com/office/powerpoint/2010/main" val="3409147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EBFA918-98C4-8943-BC9D-C033593B7601}"/>
              </a:ext>
            </a:extLst>
          </p:cNvPr>
          <p:cNvPicPr>
            <a:picLocks noChangeAspect="1"/>
          </p:cNvPicPr>
          <p:nvPr/>
        </p:nvPicPr>
        <p:blipFill>
          <a:blip r:embed="rId2"/>
          <a:stretch>
            <a:fillRect/>
          </a:stretch>
        </p:blipFill>
        <p:spPr>
          <a:xfrm>
            <a:off x="1265464" y="0"/>
            <a:ext cx="6613071" cy="5143500"/>
          </a:xfrm>
          <a:prstGeom prst="rect">
            <a:avLst/>
          </a:prstGeom>
        </p:spPr>
      </p:pic>
    </p:spTree>
    <p:extLst>
      <p:ext uri="{BB962C8B-B14F-4D97-AF65-F5344CB8AC3E}">
        <p14:creationId xmlns:p14="http://schemas.microsoft.com/office/powerpoint/2010/main" val="1400694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204D164-C833-4944-9D90-A4780BD7E6E7}"/>
              </a:ext>
            </a:extLst>
          </p:cNvPr>
          <p:cNvPicPr>
            <a:picLocks noChangeAspect="1"/>
          </p:cNvPicPr>
          <p:nvPr/>
        </p:nvPicPr>
        <p:blipFill>
          <a:blip r:embed="rId2"/>
          <a:stretch>
            <a:fillRect/>
          </a:stretch>
        </p:blipFill>
        <p:spPr>
          <a:xfrm>
            <a:off x="1265464" y="0"/>
            <a:ext cx="6613071" cy="5143500"/>
          </a:xfrm>
          <a:prstGeom prst="rect">
            <a:avLst/>
          </a:prstGeom>
        </p:spPr>
      </p:pic>
    </p:spTree>
    <p:extLst>
      <p:ext uri="{BB962C8B-B14F-4D97-AF65-F5344CB8AC3E}">
        <p14:creationId xmlns:p14="http://schemas.microsoft.com/office/powerpoint/2010/main" val="2130105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68"/>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Four Corners</a:t>
            </a:r>
            <a:endParaRPr/>
          </a:p>
        </p:txBody>
      </p:sp>
      <p:sp>
        <p:nvSpPr>
          <p:cNvPr id="306" name="Google Shape;306;p69"/>
          <p:cNvSpPr txBox="1">
            <a:spLocks noGrp="1"/>
          </p:cNvSpPr>
          <p:nvPr>
            <p:ph type="body" idx="2"/>
          </p:nvPr>
        </p:nvSpPr>
        <p:spPr>
          <a:xfrm>
            <a:off x="413050" y="1452675"/>
            <a:ext cx="8229600" cy="25197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Choose ONE of </a:t>
            </a:r>
            <a:r>
              <a:rPr lang="en"/>
              <a:t>the ELA technology </a:t>
            </a:r>
            <a:r>
              <a:rPr lang="en" dirty="0"/>
              <a:t>resources that you just explored. </a:t>
            </a: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 b="0" i="1" dirty="0"/>
              <a:t>Which would you be most likely to use in your classroom?</a:t>
            </a:r>
            <a:endParaRPr b="0" i="1" dirty="0"/>
          </a:p>
          <a:p>
            <a:pPr marL="0" lvl="0" indent="0" algn="l" rtl="0">
              <a:spcBef>
                <a:spcPts val="0"/>
              </a:spcBef>
              <a:spcAft>
                <a:spcPts val="0"/>
              </a:spcAft>
              <a:buSzPts val="2400"/>
              <a:buNone/>
            </a:pPr>
            <a:endParaRPr dirty="0"/>
          </a:p>
        </p:txBody>
      </p:sp>
      <p:pic>
        <p:nvPicPr>
          <p:cNvPr id="307" name="Google Shape;307;p6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7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Presentation task</a:t>
            </a:r>
            <a:endParaRPr/>
          </a:p>
        </p:txBody>
      </p:sp>
      <p:sp>
        <p:nvSpPr>
          <p:cNvPr id="313" name="Google Shape;313;p70"/>
          <p:cNvSpPr txBox="1">
            <a:spLocks noGrp="1"/>
          </p:cNvSpPr>
          <p:nvPr>
            <p:ph type="body" idx="2"/>
          </p:nvPr>
        </p:nvSpPr>
        <p:spPr>
          <a:xfrm>
            <a:off x="413050" y="1452675"/>
            <a:ext cx="8229600" cy="2519700"/>
          </a:xfrm>
          <a:prstGeom prst="rect">
            <a:avLst/>
          </a:prstGeom>
          <a:noFill/>
          <a:ln>
            <a:noFill/>
          </a:ln>
        </p:spPr>
        <p:txBody>
          <a:bodyPr spcFirstLastPara="1" wrap="square" lIns="45700" tIns="0" rIns="45700" bIns="0" anchor="ctr" anchorCtr="0">
            <a:noAutofit/>
          </a:bodyPr>
          <a:lstStyle/>
          <a:p>
            <a:pPr marL="76200" lvl="0" indent="0" algn="l" rtl="0">
              <a:spcBef>
                <a:spcPts val="0"/>
              </a:spcBef>
              <a:spcAft>
                <a:spcPts val="0"/>
              </a:spcAft>
              <a:buSzPts val="2400"/>
            </a:pPr>
            <a:r>
              <a:rPr lang="en" dirty="0"/>
              <a:t>In your group or groups, create a short poster presentation about your tech choice that includes: </a:t>
            </a:r>
          </a:p>
          <a:p>
            <a:pPr marL="76200" lvl="0" indent="0" algn="l" rtl="0">
              <a:spcBef>
                <a:spcPts val="0"/>
              </a:spcBef>
              <a:spcAft>
                <a:spcPts val="0"/>
              </a:spcAft>
              <a:buSzPts val="2400"/>
            </a:pPr>
            <a:endParaRPr dirty="0"/>
          </a:p>
          <a:p>
            <a:pPr marL="914400" lvl="1" indent="-309562" algn="l" rtl="0">
              <a:spcBef>
                <a:spcPts val="0"/>
              </a:spcBef>
              <a:spcAft>
                <a:spcPts val="0"/>
              </a:spcAft>
              <a:buSzPts val="1275"/>
              <a:buFont typeface="Arial" panose="020B0604020202020204" pitchFamily="34" charset="0"/>
              <a:buChar char="•"/>
            </a:pPr>
            <a:r>
              <a:rPr lang="en" sz="1800" dirty="0"/>
              <a:t>What is it?</a:t>
            </a:r>
            <a:br>
              <a:rPr lang="en" sz="1800" dirty="0"/>
            </a:br>
            <a:endParaRPr sz="1800" dirty="0"/>
          </a:p>
          <a:p>
            <a:pPr marL="914400" lvl="1" indent="-309562" algn="l" rtl="0">
              <a:spcBef>
                <a:spcPts val="0"/>
              </a:spcBef>
              <a:spcAft>
                <a:spcPts val="0"/>
              </a:spcAft>
              <a:buSzPts val="1275"/>
              <a:buFont typeface="Arial" panose="020B0604020202020204" pitchFamily="34" charset="0"/>
              <a:buChar char="•"/>
            </a:pPr>
            <a:r>
              <a:rPr lang="en" sz="1800" dirty="0"/>
              <a:t>How would you use it in the classroom?  </a:t>
            </a:r>
          </a:p>
          <a:p>
            <a:pPr marL="914400" lvl="1" indent="-309562" algn="l" rtl="0">
              <a:spcBef>
                <a:spcPts val="0"/>
              </a:spcBef>
              <a:spcAft>
                <a:spcPts val="0"/>
              </a:spcAft>
              <a:buSzPts val="1275"/>
              <a:buFont typeface="Arial" panose="020B0604020202020204" pitchFamily="34" charset="0"/>
              <a:buChar char="•"/>
            </a:pPr>
            <a:endParaRPr lang="en" sz="1800" dirty="0"/>
          </a:p>
          <a:p>
            <a:pPr marL="914400" lvl="1" indent="-309562" algn="l" rtl="0">
              <a:spcBef>
                <a:spcPts val="0"/>
              </a:spcBef>
              <a:spcAft>
                <a:spcPts val="0"/>
              </a:spcAft>
              <a:buSzPts val="1275"/>
              <a:buFont typeface="Arial" panose="020B0604020202020204" pitchFamily="34" charset="0"/>
              <a:buChar char="•"/>
            </a:pPr>
            <a:r>
              <a:rPr lang="en" sz="1800" dirty="0"/>
              <a:t>Three to five examples of its possible use</a:t>
            </a:r>
            <a:endParaRPr sz="1800" dirty="0"/>
          </a:p>
          <a:p>
            <a:pPr marL="0" lvl="0" indent="0" algn="l" rtl="0">
              <a:spcBef>
                <a:spcPts val="0"/>
              </a:spcBef>
              <a:spcAft>
                <a:spcPts val="0"/>
              </a:spcAft>
              <a:buSzPts val="2400"/>
              <a:buNone/>
            </a:pPr>
            <a:endParaRPr dirty="0"/>
          </a:p>
        </p:txBody>
      </p:sp>
      <p:pic>
        <p:nvPicPr>
          <p:cNvPr id="314" name="Google Shape;314;p7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71"/>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7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SAMR  Recap</a:t>
            </a:r>
            <a:endParaRPr/>
          </a:p>
        </p:txBody>
      </p:sp>
      <p:sp>
        <p:nvSpPr>
          <p:cNvPr id="325" name="Google Shape;325;p7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Technology Integration</a:t>
            </a:r>
            <a:endParaRPr dirty="0"/>
          </a:p>
        </p:txBody>
      </p:sp>
      <p:sp>
        <p:nvSpPr>
          <p:cNvPr id="326" name="Google Shape;326;p7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Char char="•"/>
            </a:pPr>
            <a:r>
              <a:rPr lang="en" dirty="0"/>
              <a:t>Review the SAMR Model handout.</a:t>
            </a:r>
            <a:endParaRPr dirty="0"/>
          </a:p>
          <a:p>
            <a:pPr marL="457200" lvl="0" indent="0" algn="l" rtl="0">
              <a:spcBef>
                <a:spcPts val="0"/>
              </a:spcBef>
              <a:spcAft>
                <a:spcPts val="0"/>
              </a:spcAft>
              <a:buNone/>
            </a:pPr>
            <a:endParaRPr dirty="0"/>
          </a:p>
          <a:p>
            <a:pPr marL="457200" lvl="0" indent="-342900" algn="l" rtl="0">
              <a:spcBef>
                <a:spcPts val="0"/>
              </a:spcBef>
              <a:spcAft>
                <a:spcPts val="0"/>
              </a:spcAft>
              <a:buSzPts val="1800"/>
              <a:buChar char="•"/>
            </a:pPr>
            <a:r>
              <a:rPr lang="en" dirty="0"/>
              <a:t>Discuss with your group an example of tech integration for substitution, augmentation, modification, and redefinition.</a:t>
            </a:r>
            <a:endParaRPr dirty="0"/>
          </a:p>
          <a:p>
            <a:pPr marL="457200" lvl="0" indent="0" algn="l" rtl="0">
              <a:spcBef>
                <a:spcPts val="0"/>
              </a:spcBef>
              <a:spcAft>
                <a:spcPts val="0"/>
              </a:spcAft>
              <a:buNone/>
            </a:pPr>
            <a:endParaRPr dirty="0"/>
          </a:p>
          <a:p>
            <a:pPr marL="0" lvl="0" indent="0" algn="l" rtl="0">
              <a:spcBef>
                <a:spcPts val="0"/>
              </a:spcBef>
              <a:spcAft>
                <a:spcPts val="0"/>
              </a:spcAft>
              <a:buNone/>
            </a:pPr>
            <a:endParaRPr dirty="0"/>
          </a:p>
          <a:p>
            <a:pPr marL="914400" lvl="1" indent="-309562" algn="l" rtl="0">
              <a:spcBef>
                <a:spcPts val="0"/>
              </a:spcBef>
              <a:spcAft>
                <a:spcPts val="0"/>
              </a:spcAft>
              <a:buSzPts val="1275"/>
              <a:buChar char="-"/>
            </a:pPr>
            <a:endParaRPr dirty="0"/>
          </a:p>
        </p:txBody>
      </p:sp>
      <p:pic>
        <p:nvPicPr>
          <p:cNvPr id="327" name="Google Shape;327;p7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3" y="4350570"/>
            <a:ext cx="2611434" cy="1136817"/>
          </a:xfrm>
          <a:prstGeom prst="rect">
            <a:avLst/>
          </a:prstGeom>
          <a:noFill/>
          <a:ln>
            <a:noFill/>
          </a:ln>
        </p:spPr>
      </p:pic>
      <p:pic>
        <p:nvPicPr>
          <p:cNvPr id="328" name="Google Shape;328;p7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25900" y="729701"/>
            <a:ext cx="4115175" cy="3087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Gallery Walk</a:t>
            </a:r>
            <a:endParaRPr/>
          </a:p>
        </p:txBody>
      </p:sp>
      <p:sp>
        <p:nvSpPr>
          <p:cNvPr id="334" name="Google Shape;334;p73"/>
          <p:cNvSpPr txBox="1">
            <a:spLocks noGrp="1"/>
          </p:cNvSpPr>
          <p:nvPr>
            <p:ph type="body" idx="3"/>
          </p:nvPr>
        </p:nvSpPr>
        <p:spPr>
          <a:xfrm>
            <a:off x="457200" y="1531025"/>
            <a:ext cx="7674300" cy="32391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r>
              <a:rPr lang="en" dirty="0"/>
              <a:t>With your group, you will rotate clockwise to another presentation. </a:t>
            </a:r>
            <a:endParaRPr dirty="0"/>
          </a:p>
          <a:p>
            <a:pPr marL="0" lvl="0" indent="0" algn="l" rtl="0">
              <a:spcBef>
                <a:spcPts val="360"/>
              </a:spcBef>
              <a:spcAft>
                <a:spcPts val="0"/>
              </a:spcAft>
              <a:buNone/>
            </a:pPr>
            <a:endParaRPr dirty="0"/>
          </a:p>
          <a:p>
            <a:r>
              <a:rPr lang="en" dirty="0"/>
              <a:t>Using your SAMR handout, choose ONE classroom example of the use of the chosen tech and determine its SAMR level of integration. Leave a sticky note by it.</a:t>
            </a:r>
            <a:endParaRPr dirty="0"/>
          </a:p>
          <a:p>
            <a:pPr>
              <a:spcBef>
                <a:spcPts val="0"/>
              </a:spcBef>
            </a:pPr>
            <a:r>
              <a:rPr lang="en" dirty="0"/>
              <a:t>Leave any feedback or comment post-it notes.</a:t>
            </a:r>
            <a:endParaRPr dirty="0"/>
          </a:p>
          <a:p>
            <a:pPr>
              <a:spcBef>
                <a:spcPts val="0"/>
              </a:spcBef>
            </a:pPr>
            <a:r>
              <a:rPr lang="en" dirty="0"/>
              <a:t>Leave any questions you have.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dirty="0"/>
              <a:t>Your group will continue to rotate until you are back to your original presentation.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a:t>Interactive Classrooms</a:t>
            </a:r>
            <a:endParaRPr/>
          </a:p>
        </p:txBody>
      </p:sp>
      <p:sp>
        <p:nvSpPr>
          <p:cNvPr id="221" name="Google Shape;221;p5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 dirty="0"/>
              <a:t>English/Language Arts (ELA)</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74"/>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3-2-1</a:t>
            </a:r>
            <a:endParaRPr/>
          </a:p>
        </p:txBody>
      </p:sp>
      <p:sp>
        <p:nvSpPr>
          <p:cNvPr id="345" name="Google Shape;345;p75"/>
          <p:cNvSpPr txBox="1">
            <a:spLocks noGrp="1"/>
          </p:cNvSpPr>
          <p:nvPr>
            <p:ph type="body" idx="3"/>
          </p:nvPr>
        </p:nvSpPr>
        <p:spPr>
          <a:xfrm>
            <a:off x="457200" y="1516500"/>
            <a:ext cx="4413600" cy="3253800"/>
          </a:xfrm>
          <a:prstGeom prst="rect">
            <a:avLst/>
          </a:prstGeom>
          <a:noFill/>
          <a:ln>
            <a:noFill/>
          </a:ln>
        </p:spPr>
        <p:txBody>
          <a:bodyPr spcFirstLastPara="1" wrap="square" lIns="91425" tIns="0" rIns="91425" bIns="45700" anchor="t" anchorCtr="0">
            <a:noAutofit/>
          </a:bodyPr>
          <a:lstStyle/>
          <a:p>
            <a:pPr marL="114300" lvl="0" indent="0" algn="l" rtl="0">
              <a:spcBef>
                <a:spcPts val="0"/>
              </a:spcBef>
              <a:spcAft>
                <a:spcPts val="0"/>
              </a:spcAft>
              <a:buSzPts val="1800"/>
              <a:buNone/>
            </a:pPr>
            <a:r>
              <a:rPr lang="en" dirty="0"/>
              <a:t>On a sticky note, write:</a:t>
            </a:r>
          </a:p>
          <a:p>
            <a:pPr marL="114300" lvl="0" indent="0" algn="l" rtl="0">
              <a:spcBef>
                <a:spcPts val="0"/>
              </a:spcBef>
              <a:spcAft>
                <a:spcPts val="0"/>
              </a:spcAft>
              <a:buSzPts val="1800"/>
              <a:buNone/>
            </a:pPr>
            <a:endParaRPr dirty="0"/>
          </a:p>
          <a:p>
            <a:pPr lvl="1">
              <a:spcBef>
                <a:spcPts val="0"/>
              </a:spcBef>
              <a:buFont typeface="Arial" panose="020B0604020202020204" pitchFamily="34" charset="0"/>
              <a:buChar char="•"/>
            </a:pPr>
            <a:r>
              <a:rPr lang="en" sz="1600" dirty="0"/>
              <a:t>3—What are three things you learned about these resources? </a:t>
            </a:r>
            <a:endParaRPr sz="1600" dirty="0"/>
          </a:p>
          <a:p>
            <a:pPr lvl="1">
              <a:spcBef>
                <a:spcPts val="0"/>
              </a:spcBef>
              <a:buFont typeface="Arial" panose="020B0604020202020204" pitchFamily="34" charset="0"/>
              <a:buChar char="•"/>
            </a:pPr>
            <a:r>
              <a:rPr lang="en" sz="1600" dirty="0"/>
              <a:t>2—What are two challenges you might encounter?</a:t>
            </a:r>
            <a:endParaRPr sz="1600" dirty="0"/>
          </a:p>
          <a:p>
            <a:pPr lvl="1">
              <a:spcBef>
                <a:spcPts val="0"/>
              </a:spcBef>
              <a:buFont typeface="Arial" panose="020B0604020202020204" pitchFamily="34" charset="0"/>
              <a:buChar char="•"/>
            </a:pPr>
            <a:r>
              <a:rPr lang="en" sz="1600" dirty="0"/>
              <a:t>1—What one lesson idea do you have for your preferred resource? </a:t>
            </a:r>
            <a:endParaRPr sz="1600" dirty="0"/>
          </a:p>
        </p:txBody>
      </p:sp>
      <p:pic>
        <p:nvPicPr>
          <p:cNvPr id="346" name="Google Shape;346;p7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570"/>
            <a:ext cx="2611434" cy="1136817"/>
          </a:xfrm>
          <a:prstGeom prst="rect">
            <a:avLst/>
          </a:prstGeom>
          <a:noFill/>
          <a:ln>
            <a:noFill/>
          </a:ln>
        </p:spPr>
      </p:pic>
      <p:pic>
        <p:nvPicPr>
          <p:cNvPr id="347" name="Google Shape;347;p75"/>
          <p:cNvPicPr preferRelativeResize="0"/>
          <p:nvPr/>
        </p:nvPicPr>
        <p:blipFill>
          <a:blip r:embed="rId4">
            <a:alphaModFix/>
          </a:blip>
          <a:stretch>
            <a:fillRect/>
          </a:stretch>
        </p:blipFill>
        <p:spPr>
          <a:xfrm rot="903795">
            <a:off x="5362387" y="1341191"/>
            <a:ext cx="2174575" cy="2774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7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Rapid Feedback</a:t>
            </a:r>
            <a:endParaRPr/>
          </a:p>
        </p:txBody>
      </p:sp>
      <p:sp>
        <p:nvSpPr>
          <p:cNvPr id="353" name="Google Shape;353;p7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endParaRPr/>
          </a:p>
        </p:txBody>
      </p:sp>
      <p:sp>
        <p:nvSpPr>
          <p:cNvPr id="354" name="Google Shape;354;p7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endParaRPr/>
          </a:p>
        </p:txBody>
      </p:sp>
      <p:sp>
        <p:nvSpPr>
          <p:cNvPr id="355" name="Google Shape;355;p76"/>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p>
            <a:pPr marL="231775" lvl="0" indent="-117475" algn="l" rtl="0">
              <a:spcBef>
                <a:spcPts val="0"/>
              </a:spcBef>
              <a:spcAft>
                <a:spcPts val="0"/>
              </a:spcAft>
              <a:buSzPts val="1800"/>
              <a:buNone/>
            </a:pPr>
            <a:endParaRPr/>
          </a:p>
        </p:txBody>
      </p:sp>
      <p:sp>
        <p:nvSpPr>
          <p:cNvPr id="356" name="Google Shape;356;p76"/>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p>
            <a:pPr marL="231775" lvl="0" indent="-117475" algn="l" rtl="0">
              <a:spcBef>
                <a:spcPts val="0"/>
              </a:spcBef>
              <a:spcAft>
                <a:spcPts val="0"/>
              </a:spcAft>
              <a:buSzPts val="1800"/>
              <a:buNone/>
            </a:pPr>
            <a:endParaRPr/>
          </a:p>
        </p:txBody>
      </p:sp>
      <p:pic>
        <p:nvPicPr>
          <p:cNvPr id="357" name="Google Shape;357;p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3"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7"/>
          <p:cNvSpPr txBox="1">
            <a:spLocks noGrp="1"/>
          </p:cNvSpPr>
          <p:nvPr>
            <p:ph type="ctrTitle"/>
          </p:nvPr>
        </p:nvSpPr>
        <p:spPr>
          <a:xfrm>
            <a:off x="534900" y="390500"/>
            <a:ext cx="8419800" cy="8727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sz="4900"/>
              <a:t>GEAR UP for the FUTURE Goals</a:t>
            </a:r>
            <a:endParaRPr sz="4900"/>
          </a:p>
        </p:txBody>
      </p:sp>
      <p:sp>
        <p:nvSpPr>
          <p:cNvPr id="227" name="Google Shape;227;p57"/>
          <p:cNvSpPr txBox="1">
            <a:spLocks noGrp="1"/>
          </p:cNvSpPr>
          <p:nvPr>
            <p:ph type="subTitle" idx="1"/>
          </p:nvPr>
        </p:nvSpPr>
        <p:spPr>
          <a:xfrm>
            <a:off x="533400" y="1394697"/>
            <a:ext cx="7854600" cy="3414000"/>
          </a:xfrm>
          <a:prstGeom prst="rect">
            <a:avLst/>
          </a:prstGeom>
          <a:noFill/>
          <a:ln>
            <a:noFill/>
          </a:ln>
        </p:spPr>
        <p:txBody>
          <a:bodyPr spcFirstLastPara="1" wrap="square" lIns="0" tIns="45700" rIns="18275" bIns="45700" anchor="ctr" anchorCtr="0">
            <a:noAutofit/>
          </a:bodyPr>
          <a:lstStyle/>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cohort academic performance and preparation for postsecondary education (PSE)</a:t>
            </a:r>
            <a:endParaRPr sz="2400" dirty="0">
              <a:solidFill>
                <a:srgbClr val="FFFFFF"/>
              </a:solidFill>
              <a:latin typeface="Roboto"/>
              <a:ea typeface="Roboto"/>
              <a:cs typeface="Roboto"/>
              <a:sym typeface="Roboto"/>
            </a:endParaRPr>
          </a:p>
          <a:p>
            <a:pPr marL="457200" marR="0" lvl="0" indent="-381000" algn="l" rtl="0">
              <a:lnSpc>
                <a:spcPct val="115000"/>
              </a:lnSpc>
              <a:spcBef>
                <a:spcPts val="100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high school graduation and PSE participation</a:t>
            </a:r>
            <a:endParaRPr sz="2400" dirty="0">
              <a:solidFill>
                <a:srgbClr val="FFFFFF"/>
              </a:solidFill>
              <a:latin typeface="Roboto"/>
              <a:ea typeface="Roboto"/>
              <a:cs typeface="Roboto"/>
              <a:sym typeface="Roboto"/>
            </a:endParaRPr>
          </a:p>
          <a:p>
            <a:pPr marL="457200" marR="0" lvl="0" indent="-381000" algn="l" rtl="0">
              <a:lnSpc>
                <a:spcPct val="115000"/>
              </a:lnSpc>
              <a:spcBef>
                <a:spcPts val="100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student educational expectations and increase student and family knowledge of PSE options, preparation, and financing</a:t>
            </a: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8"/>
          <p:cNvSpPr txBox="1">
            <a:spLocks noGrp="1"/>
          </p:cNvSpPr>
          <p:nvPr>
            <p:ph type="ctrTitle"/>
          </p:nvPr>
        </p:nvSpPr>
        <p:spPr>
          <a:xfrm>
            <a:off x="533400" y="-59925"/>
            <a:ext cx="7851600" cy="843300"/>
          </a:xfrm>
          <a:prstGeom prst="rect">
            <a:avLst/>
          </a:prstGeom>
          <a:noFill/>
          <a:ln>
            <a:noFill/>
          </a:ln>
        </p:spPr>
        <p:txBody>
          <a:bodyPr spcFirstLastPara="1" wrap="square" lIns="0" tIns="0" rIns="18275" bIns="0" anchor="ctr" anchorCtr="0">
            <a:noAutofit/>
          </a:bodyPr>
          <a:lstStyle/>
          <a:p>
            <a:pPr marL="0" lvl="0" indent="0" algn="l" rtl="0">
              <a:lnSpc>
                <a:spcPct val="100000"/>
              </a:lnSpc>
              <a:spcBef>
                <a:spcPts val="0"/>
              </a:spcBef>
              <a:spcAft>
                <a:spcPts val="0"/>
              </a:spcAft>
              <a:buSzPts val="5000"/>
              <a:buNone/>
            </a:pPr>
            <a:r>
              <a:rPr lang="en"/>
              <a:t>Objectives</a:t>
            </a:r>
            <a:endParaRPr/>
          </a:p>
        </p:txBody>
      </p:sp>
      <p:sp>
        <p:nvSpPr>
          <p:cNvPr id="233" name="Google Shape;233;p58"/>
          <p:cNvSpPr txBox="1">
            <a:spLocks noGrp="1"/>
          </p:cNvSpPr>
          <p:nvPr>
            <p:ph type="subTitle" idx="1"/>
          </p:nvPr>
        </p:nvSpPr>
        <p:spPr>
          <a:xfrm>
            <a:off x="531900" y="783375"/>
            <a:ext cx="7854600" cy="3983400"/>
          </a:xfrm>
          <a:prstGeom prst="rect">
            <a:avLst/>
          </a:prstGeom>
          <a:noFill/>
          <a:ln>
            <a:noFill/>
          </a:ln>
        </p:spPr>
        <p:txBody>
          <a:bodyPr spcFirstLastPara="1" wrap="square" lIns="0" tIns="45700" rIns="18275" bIns="45700" anchor="t" anchorCtr="0">
            <a:noAutofit/>
          </a:bodyPr>
          <a:lstStyle/>
          <a:p>
            <a:pPr marL="0" marR="0" lvl="0" indent="0" algn="l" rtl="0">
              <a:lnSpc>
                <a:spcPct val="115000"/>
              </a:lnSpc>
              <a:spcBef>
                <a:spcPts val="0"/>
              </a:spcBef>
              <a:spcAft>
                <a:spcPts val="0"/>
              </a:spcAft>
              <a:buNone/>
            </a:pPr>
            <a:r>
              <a:rPr lang="en" sz="2400" dirty="0"/>
              <a:t>1. Participants will explore various tech applications and their potential use in the classroom.</a:t>
            </a:r>
            <a:endParaRPr sz="2400" dirty="0"/>
          </a:p>
          <a:p>
            <a:pPr marL="457200" marR="0" lvl="0" indent="-381000" algn="l" rtl="0">
              <a:lnSpc>
                <a:spcPct val="115000"/>
              </a:lnSpc>
              <a:spcBef>
                <a:spcPts val="0"/>
              </a:spcBef>
              <a:spcAft>
                <a:spcPts val="0"/>
              </a:spcAft>
              <a:buSzPts val="2400"/>
              <a:buAutoNum type="arabicPeriod"/>
            </a:pPr>
            <a:endParaRPr sz="2400" dirty="0"/>
          </a:p>
          <a:p>
            <a:pPr marL="0" marR="0" lvl="0" indent="0" algn="l" rtl="0">
              <a:lnSpc>
                <a:spcPct val="115000"/>
              </a:lnSpc>
              <a:spcBef>
                <a:spcPts val="0"/>
              </a:spcBef>
              <a:spcAft>
                <a:spcPts val="0"/>
              </a:spcAft>
              <a:buNone/>
            </a:pPr>
            <a:r>
              <a:rPr lang="en" sz="2400" dirty="0"/>
              <a:t>2. Participants will be able to choose at least one instructional tech tool and identify its application in the English/Language Arts (ELA) classroom.</a:t>
            </a:r>
            <a:endParaRPr sz="2400" dirty="0"/>
          </a:p>
          <a:p>
            <a:pPr marL="0" marR="0" lvl="0" indent="0" algn="l" rtl="0">
              <a:lnSpc>
                <a:spcPct val="115000"/>
              </a:lnSpc>
              <a:spcBef>
                <a:spcPts val="0"/>
              </a:spcBef>
              <a:spcAft>
                <a:spcPts val="0"/>
              </a:spcAft>
              <a:buNone/>
            </a:pPr>
            <a:endParaRPr sz="2400" dirty="0"/>
          </a:p>
          <a:p>
            <a:pPr marL="0" marR="0" lvl="0" indent="0" algn="l" rtl="0">
              <a:lnSpc>
                <a:spcPct val="115000"/>
              </a:lnSpc>
              <a:spcBef>
                <a:spcPts val="0"/>
              </a:spcBef>
              <a:spcAft>
                <a:spcPts val="0"/>
              </a:spcAft>
              <a:buNone/>
            </a:pPr>
            <a:r>
              <a:rPr lang="en" sz="2400" dirty="0"/>
              <a:t>3. Participants will apply their understanding of the SAMR model of technology integration to the chosen technology tool.</a:t>
            </a:r>
            <a:endParaRPr sz="2400" dirty="0"/>
          </a:p>
          <a:p>
            <a:pPr marL="0" marR="0" lvl="0" indent="0" algn="l" rtl="0">
              <a:lnSpc>
                <a:spcPct val="115000"/>
              </a:lnSpc>
              <a:spcBef>
                <a:spcPts val="0"/>
              </a:spcBef>
              <a:spcAft>
                <a:spcPts val="0"/>
              </a:spcAft>
              <a:buNone/>
            </a:pPr>
            <a:endParaRPr sz="2400" dirty="0"/>
          </a:p>
          <a:p>
            <a:pPr marL="0" marR="0" lvl="0" indent="0" algn="l" rtl="0">
              <a:lnSpc>
                <a:spcPct val="115000"/>
              </a:lnSpc>
              <a:spcBef>
                <a:spcPts val="0"/>
              </a:spcBef>
              <a:spcAft>
                <a:spcPts val="0"/>
              </a:spcAft>
              <a:buNone/>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59"/>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0"/>
          <p:cNvSpPr txBox="1">
            <a:spLocks noGrp="1"/>
          </p:cNvSpPr>
          <p:nvPr>
            <p:ph type="title"/>
          </p:nvPr>
        </p:nvSpPr>
        <p:spPr>
          <a:xfrm>
            <a:off x="388850" y="36571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Self-Assessment</a:t>
            </a:r>
            <a:endParaRPr dirty="0"/>
          </a:p>
        </p:txBody>
      </p:sp>
      <p:sp>
        <p:nvSpPr>
          <p:cNvPr id="244" name="Google Shape;244;p60"/>
          <p:cNvSpPr txBox="1">
            <a:spLocks noGrp="1"/>
          </p:cNvSpPr>
          <p:nvPr>
            <p:ph type="body" idx="1"/>
          </p:nvPr>
        </p:nvSpPr>
        <p:spPr>
          <a:xfrm>
            <a:off x="388850" y="1223125"/>
            <a:ext cx="78450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How techie are you? </a:t>
            </a:r>
            <a:endParaRPr/>
          </a:p>
        </p:txBody>
      </p:sp>
      <p:sp>
        <p:nvSpPr>
          <p:cNvPr id="245" name="Google Shape;245;p60"/>
          <p:cNvSpPr txBox="1">
            <a:spLocks noGrp="1"/>
          </p:cNvSpPr>
          <p:nvPr>
            <p:ph type="body" idx="3"/>
          </p:nvPr>
        </p:nvSpPr>
        <p:spPr>
          <a:xfrm>
            <a:off x="388850" y="1717525"/>
            <a:ext cx="7845000" cy="2884200"/>
          </a:xfrm>
          <a:prstGeom prst="rect">
            <a:avLst/>
          </a:prstGeom>
          <a:noFill/>
          <a:ln>
            <a:noFill/>
          </a:ln>
        </p:spPr>
        <p:txBody>
          <a:bodyPr spcFirstLastPara="1" wrap="square" lIns="91425" tIns="0" rIns="91425" bIns="45700" anchor="t" anchorCtr="0">
            <a:noAutofit/>
          </a:bodyPr>
          <a:lstStyle/>
          <a:p>
            <a:pPr marL="457200" lvl="0" indent="0" algn="l" rtl="0">
              <a:spcBef>
                <a:spcPts val="0"/>
              </a:spcBef>
              <a:spcAft>
                <a:spcPts val="0"/>
              </a:spcAft>
              <a:buNone/>
            </a:pPr>
            <a:r>
              <a:rPr lang="en" i="1" dirty="0"/>
              <a:t>Do you LOVE all things technology? Are you willing to press buttons and see what happens? Do you integrate tech into your classroom in various ways?</a:t>
            </a:r>
            <a:endParaRPr i="1" dirty="0"/>
          </a:p>
          <a:p>
            <a:pPr marL="914400" lvl="1" indent="-309562" algn="l" rtl="0">
              <a:spcBef>
                <a:spcPts val="0"/>
              </a:spcBef>
              <a:spcAft>
                <a:spcPts val="0"/>
              </a:spcAft>
              <a:buSzPts val="1275"/>
              <a:buChar char="-"/>
            </a:pPr>
            <a:endParaRPr i="1" dirty="0"/>
          </a:p>
          <a:p>
            <a:pPr marL="914400" lvl="1" indent="-309562" algn="l" rtl="0">
              <a:spcBef>
                <a:spcPts val="0"/>
              </a:spcBef>
              <a:spcAft>
                <a:spcPts val="0"/>
              </a:spcAft>
              <a:buSzPts val="1275"/>
              <a:buChar char="-"/>
            </a:pPr>
            <a:r>
              <a:rPr lang="en" b="1" dirty="0"/>
              <a:t>Please form a group to the left. </a:t>
            </a:r>
            <a:endParaRPr b="1" dirty="0"/>
          </a:p>
          <a:p>
            <a:pPr marL="914400" lvl="1" indent="-309562" algn="l" rtl="0">
              <a:spcBef>
                <a:spcPts val="0"/>
              </a:spcBef>
              <a:spcAft>
                <a:spcPts val="0"/>
              </a:spcAft>
              <a:buSzPts val="1275"/>
              <a:buChar char="-"/>
            </a:pPr>
            <a:endParaRPr b="1" dirty="0"/>
          </a:p>
          <a:p>
            <a:pPr marL="457200" lvl="0" indent="0" algn="l" rtl="0">
              <a:spcBef>
                <a:spcPts val="0"/>
              </a:spcBef>
              <a:spcAft>
                <a:spcPts val="0"/>
              </a:spcAft>
              <a:buNone/>
            </a:pPr>
            <a:r>
              <a:rPr lang="en" i="1" dirty="0"/>
              <a:t>Are you freaked out by technology? Do you try to avoid it at all costs? </a:t>
            </a:r>
            <a:endParaRPr i="1" dirty="0"/>
          </a:p>
          <a:p>
            <a:pPr marL="914400" lvl="1" indent="-309562" algn="l" rtl="0">
              <a:spcBef>
                <a:spcPts val="0"/>
              </a:spcBef>
              <a:spcAft>
                <a:spcPts val="0"/>
              </a:spcAft>
              <a:buSzPts val="1275"/>
              <a:buChar char="-"/>
            </a:pPr>
            <a:endParaRPr dirty="0"/>
          </a:p>
          <a:p>
            <a:pPr marL="914400" lvl="1" indent="-309562" algn="l" rtl="0">
              <a:spcBef>
                <a:spcPts val="0"/>
              </a:spcBef>
              <a:spcAft>
                <a:spcPts val="0"/>
              </a:spcAft>
              <a:buSzPts val="1275"/>
              <a:buChar char="-"/>
            </a:pPr>
            <a:r>
              <a:rPr lang="en" b="1" dirty="0"/>
              <a:t>Please form a group to the right. </a:t>
            </a:r>
            <a:endParaRPr b="1"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The presenter will place a label on your back. Do NOT look at YOUR tag, but you can look at the backs of peers. </a:t>
            </a:r>
            <a:endParaRPr dirty="0"/>
          </a:p>
        </p:txBody>
      </p:sp>
      <p:pic>
        <p:nvPicPr>
          <p:cNvPr id="246" name="Google Shape;246;p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297"/>
            <a:ext cx="2611434" cy="11373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Kick Me Strategy</a:t>
            </a:r>
            <a:endParaRPr/>
          </a:p>
        </p:txBody>
      </p:sp>
      <p:sp>
        <p:nvSpPr>
          <p:cNvPr id="252" name="Google Shape;252;p61"/>
          <p:cNvSpPr txBox="1">
            <a:spLocks noGrp="1"/>
          </p:cNvSpPr>
          <p:nvPr>
            <p:ph type="body" idx="3"/>
          </p:nvPr>
        </p:nvSpPr>
        <p:spPr>
          <a:xfrm>
            <a:off x="457200" y="1885950"/>
            <a:ext cx="6007200"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Arial" panose="020B0604020202020204" pitchFamily="34" charset="0"/>
              <a:buChar char="•"/>
            </a:pPr>
            <a:r>
              <a:rPr lang="en" dirty="0"/>
              <a:t>A presenter will put a label on your back. </a:t>
            </a:r>
            <a:endParaRPr dirty="0"/>
          </a:p>
          <a:p>
            <a:pPr lvl="0" algn="l" rtl="0">
              <a:spcBef>
                <a:spcPts val="0"/>
              </a:spcBef>
              <a:spcAft>
                <a:spcPts val="0"/>
              </a:spcAft>
              <a:buSzPts val="1800"/>
              <a:buFont typeface="Arial" panose="020B0604020202020204" pitchFamily="34" charset="0"/>
              <a:buChar char="•"/>
            </a:pPr>
            <a:r>
              <a:rPr lang="en" dirty="0"/>
              <a:t>Do NOT look at your own label. </a:t>
            </a:r>
            <a:endParaRPr dirty="0"/>
          </a:p>
          <a:p>
            <a:pPr lvl="0" algn="l" rtl="0">
              <a:spcBef>
                <a:spcPts val="0"/>
              </a:spcBef>
              <a:spcAft>
                <a:spcPts val="0"/>
              </a:spcAft>
              <a:buSzPts val="1800"/>
              <a:buFont typeface="Arial" panose="020B0604020202020204" pitchFamily="34" charset="0"/>
              <a:buChar char="•"/>
            </a:pPr>
            <a:r>
              <a:rPr lang="en" dirty="0"/>
              <a:t>You may ask other participants two “Yes” or “No” questions to try to figure out who you are. </a:t>
            </a:r>
            <a:endParaRPr dirty="0"/>
          </a:p>
          <a:p>
            <a:pPr lvl="1" algn="l" rtl="0">
              <a:spcBef>
                <a:spcPts val="0"/>
              </a:spcBef>
              <a:spcAft>
                <a:spcPts val="0"/>
              </a:spcAft>
              <a:buSzPts val="1275"/>
              <a:buFont typeface="Arial" panose="020B0604020202020204" pitchFamily="34" charset="0"/>
              <a:buChar char="•"/>
            </a:pPr>
            <a:r>
              <a:rPr lang="en" dirty="0"/>
              <a:t>Once you have each asked your questions, repeat the process with someone else until you have correctly surmised who you are. </a:t>
            </a:r>
            <a:endParaRPr dirty="0"/>
          </a:p>
          <a:p>
            <a:pPr lvl="0" algn="l" rtl="0">
              <a:spcBef>
                <a:spcPts val="0"/>
              </a:spcBef>
              <a:spcAft>
                <a:spcPts val="0"/>
              </a:spcAft>
              <a:buSzPts val="1800"/>
              <a:buFont typeface="Arial" panose="020B0604020202020204" pitchFamily="34" charset="0"/>
              <a:buChar char="•"/>
            </a:pPr>
            <a:r>
              <a:rPr lang="en" dirty="0"/>
              <a:t>Your identity will pair you with someone else in this room. Once you have identified yourself, find your partner! </a:t>
            </a:r>
            <a:endParaRPr dirty="0"/>
          </a:p>
        </p:txBody>
      </p:sp>
      <p:pic>
        <p:nvPicPr>
          <p:cNvPr id="253" name="Google Shape;253;p6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297"/>
            <a:ext cx="2611434" cy="1137364"/>
          </a:xfrm>
          <a:prstGeom prst="rect">
            <a:avLst/>
          </a:prstGeom>
          <a:noFill/>
          <a:ln>
            <a:noFill/>
          </a:ln>
        </p:spPr>
      </p:pic>
      <p:pic>
        <p:nvPicPr>
          <p:cNvPr id="254" name="Google Shape;254;p61"/>
          <p:cNvPicPr preferRelativeResize="0"/>
          <p:nvPr/>
        </p:nvPicPr>
        <p:blipFill>
          <a:blip r:embed="rId4">
            <a:alphaModFix/>
          </a:blip>
          <a:stretch>
            <a:fillRect/>
          </a:stretch>
        </p:blipFill>
        <p:spPr>
          <a:xfrm rot="469830">
            <a:off x="6522658" y="488053"/>
            <a:ext cx="1845808" cy="24153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62"/>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Task Cards</a:t>
            </a:r>
            <a:endParaRPr/>
          </a:p>
        </p:txBody>
      </p:sp>
      <p:sp>
        <p:nvSpPr>
          <p:cNvPr id="265" name="Google Shape;265;p63"/>
          <p:cNvSpPr txBox="1">
            <a:spLocks noGrp="1"/>
          </p:cNvSpPr>
          <p:nvPr>
            <p:ph type="body" idx="1"/>
          </p:nvPr>
        </p:nvSpPr>
        <p:spPr>
          <a:xfrm>
            <a:off x="457200" y="1391425"/>
            <a:ext cx="78708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Using Technology as an Educational Tool</a:t>
            </a:r>
            <a:endParaRPr/>
          </a:p>
        </p:txBody>
      </p:sp>
      <p:sp>
        <p:nvSpPr>
          <p:cNvPr id="266" name="Google Shape;266;p63"/>
          <p:cNvSpPr txBox="1">
            <a:spLocks noGrp="1"/>
          </p:cNvSpPr>
          <p:nvPr>
            <p:ph type="body" idx="3"/>
          </p:nvPr>
        </p:nvSpPr>
        <p:spPr>
          <a:xfrm>
            <a:off x="457200" y="1885950"/>
            <a:ext cx="7870800"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Arial" panose="020B0604020202020204" pitchFamily="34" charset="0"/>
              <a:buChar char="•"/>
            </a:pPr>
            <a:r>
              <a:rPr lang="en" dirty="0"/>
              <a:t>With your partner or group, work through the tasks on the cards. </a:t>
            </a:r>
            <a:endParaRPr dirty="0"/>
          </a:p>
          <a:p>
            <a:pPr lvl="0" algn="l" rtl="0">
              <a:spcBef>
                <a:spcPts val="0"/>
              </a:spcBef>
              <a:spcAft>
                <a:spcPts val="0"/>
              </a:spcAft>
              <a:buSzPts val="1800"/>
              <a:buFont typeface="Arial" panose="020B0604020202020204" pitchFamily="34" charset="0"/>
              <a:buChar char="•"/>
            </a:pPr>
            <a:r>
              <a:rPr lang="en" dirty="0"/>
              <a:t>Each card is associated with a technology resource that could be used in your classroom. </a:t>
            </a:r>
            <a:endParaRPr dirty="0"/>
          </a:p>
          <a:p>
            <a:pPr lvl="0" algn="l" rtl="0">
              <a:spcBef>
                <a:spcPts val="0"/>
              </a:spcBef>
              <a:spcAft>
                <a:spcPts val="0"/>
              </a:spcAft>
              <a:buSzPts val="1800"/>
              <a:buFont typeface="Arial" panose="020B0604020202020204" pitchFamily="34" charset="0"/>
              <a:buChar char="•"/>
            </a:pPr>
            <a:r>
              <a:rPr lang="en" dirty="0"/>
              <a:t>Use the Note Catcher to take down any helpful or pertinent information for your personal use. </a:t>
            </a:r>
            <a:endParaRPr dirty="0"/>
          </a:p>
        </p:txBody>
      </p:sp>
      <p:pic>
        <p:nvPicPr>
          <p:cNvPr id="267" name="Google Shape;267;p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826</Words>
  <Application>Microsoft Macintosh PowerPoint</Application>
  <PresentationFormat>On-screen Show (16:9)</PresentationFormat>
  <Paragraphs>86</Paragraphs>
  <Slides>22</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Constantia</vt:lpstr>
      <vt:lpstr>Georgia</vt:lpstr>
      <vt:lpstr>Noto Sans Symbols</vt:lpstr>
      <vt:lpstr>Calibri</vt:lpstr>
      <vt:lpstr>Roboto</vt:lpstr>
      <vt:lpstr>Arial</vt:lpstr>
      <vt:lpstr>Simple Light</vt:lpstr>
      <vt:lpstr>LEARN theme</vt:lpstr>
      <vt:lpstr>LEARN theme</vt:lpstr>
      <vt:lpstr>LEARN theme</vt:lpstr>
      <vt:lpstr>PowerPoint Presentation</vt:lpstr>
      <vt:lpstr>Interactive Classrooms</vt:lpstr>
      <vt:lpstr>GEAR UP for the FUTURE Goals</vt:lpstr>
      <vt:lpstr>Objectives</vt:lpstr>
      <vt:lpstr>PowerPoint Presentation</vt:lpstr>
      <vt:lpstr>Self-Assessment</vt:lpstr>
      <vt:lpstr>Kick Me Strategy</vt:lpstr>
      <vt:lpstr>PowerPoint Presentation</vt:lpstr>
      <vt:lpstr>Task Cards</vt:lpstr>
      <vt:lpstr>PowerPoint Presentation</vt:lpstr>
      <vt:lpstr>PowerPoint Presentation</vt:lpstr>
      <vt:lpstr>PowerPoint Presentation</vt:lpstr>
      <vt:lpstr>PowerPoint Presentation</vt:lpstr>
      <vt:lpstr>PowerPoint Presentation</vt:lpstr>
      <vt:lpstr>Four Corners</vt:lpstr>
      <vt:lpstr>Presentation task</vt:lpstr>
      <vt:lpstr>PowerPoint Presentation</vt:lpstr>
      <vt:lpstr>SAMR  Recap</vt:lpstr>
      <vt:lpstr>Gallery Walk</vt:lpstr>
      <vt:lpstr>PowerPoint Presentation</vt:lpstr>
      <vt:lpstr>3-2-1</vt:lpstr>
      <vt:lpstr>Rapid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Walters, Darrin J.</cp:lastModifiedBy>
  <cp:revision>16</cp:revision>
  <dcterms:modified xsi:type="dcterms:W3CDTF">2019-08-09T20:48:58Z</dcterms:modified>
</cp:coreProperties>
</file>