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65"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5143500" type="screen16x9"/>
  <p:notesSz cx="6858000" cy="9144000"/>
  <p:embeddedFontLs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HL4chOIQ5gUcQ7E2oti3njPQz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31"/>
    <p:restoredTop sz="91301"/>
  </p:normalViewPr>
  <p:slideViewPr>
    <p:cSldViewPr snapToGrid="0" snapToObjects="1">
      <p:cViewPr varScale="1">
        <p:scale>
          <a:sx n="147" d="100"/>
          <a:sy n="147"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A9BE65FA-14D8-E448-BE9C-60FE52C17927}"/>
    <pc:docChg chg="modSld">
      <pc:chgData name="Moharram, Jehanne" userId="85e21374-e6a7-4794-bfaa-d28b9d520c64" providerId="ADAL" clId="{A9BE65FA-14D8-E448-BE9C-60FE52C17927}" dt="2024-07-12T14:03:09.797" v="4"/>
      <pc:docMkLst>
        <pc:docMk/>
      </pc:docMkLst>
      <pc:sldChg chg="modNotesTx">
        <pc:chgData name="Moharram, Jehanne" userId="85e21374-e6a7-4794-bfaa-d28b9d520c64" providerId="ADAL" clId="{A9BE65FA-14D8-E448-BE9C-60FE52C17927}" dt="2024-07-12T14:03:09.797" v="4"/>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kSI4imt0dXg&amp;feature=youtu.b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hDBsitoq2Sw"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kSI4imt0dXg&amp;feature=youtu.b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lesson/49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learn.k20center.ou.edu/lesson/39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tech-tool/64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lesson/49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21ecf36b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b21ecf36ba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Calibri" panose="020F0502020204030204" pitchFamily="34" charset="0"/>
              </a:rPr>
              <a:t>K20 Center. (n.d.). Honeycomb harvest. Strategies. https://learn.k20center.ou.edu/strategy/61</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400" b="1" dirty="0"/>
              <a:t>The QR code is a link to </a:t>
            </a:r>
            <a:r>
              <a:rPr lang="en-US" sz="1400" b="1" dirty="0" err="1"/>
              <a:t>HookED</a:t>
            </a:r>
            <a:r>
              <a:rPr lang="en-US" sz="1400" b="1" dirty="0"/>
              <a:t>, where participants can create honeycombs of their own.</a:t>
            </a:r>
            <a:endParaRPr sz="1400" b="1" dirty="0"/>
          </a:p>
        </p:txBody>
      </p:sp>
      <p:sp>
        <p:nvSpPr>
          <p:cNvPr id="145" name="Google Shape;14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21ecf36b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b21ecf36ba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Edutopia. (2018, Nov. 16). Encouraging academic conversations with talk moves. </a:t>
            </a:r>
            <a:r>
              <a:rPr lang="en-US" u="sng">
                <a:solidFill>
                  <a:schemeClr val="hlink"/>
                </a:solidFill>
                <a:hlinkClick r:id="rId3"/>
              </a:rPr>
              <a:t>https://www.youtube.com/watch?v=kSI4imt0dXg&amp;feature=youtu.be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Pass out the Say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Something handout.</a:t>
            </a:r>
            <a:r>
              <a:rPr lang="en-US" dirty="0"/>
              <a:t> We are going to watch the video “Facts and Stories of the Blue </a:t>
            </a:r>
            <a:r>
              <a:rPr lang="en-US" dirty="0" err="1"/>
              <a:t>Fugates</a:t>
            </a:r>
            <a:r>
              <a:rPr lang="en-US" dirty="0"/>
              <a:t>,” </a:t>
            </a:r>
            <a:r>
              <a:rPr lang="en-US" u="sng" dirty="0">
                <a:solidFill>
                  <a:schemeClr val="hlink"/>
                </a:solidFill>
                <a:hlinkClick r:id="rId3"/>
              </a:rPr>
              <a:t>https://www.youtube.com/watch?v=hDBsitoq2Sw</a:t>
            </a:r>
            <a:r>
              <a:rPr lang="en-US" dirty="0"/>
              <a:t>.  As you watch, reference the Say Something sentence stems and consider how you and your students might use at least one sentence stem to engage in an academic conversation about this text. </a:t>
            </a:r>
            <a:endParaRPr dirty="0"/>
          </a:p>
          <a:p>
            <a:pPr marL="0" lvl="0" indent="0" algn="l" rtl="0">
              <a:lnSpc>
                <a:spcPct val="115000"/>
              </a:lnSpc>
              <a:spcBef>
                <a:spcPts val="0"/>
              </a:spcBef>
              <a:spcAft>
                <a:spcPts val="0"/>
              </a:spcAft>
              <a:buClr>
                <a:schemeClr val="dk1"/>
              </a:buClr>
              <a:buSzPts val="1100"/>
              <a:buFont typeface="Arial"/>
              <a:buNone/>
            </a:pPr>
            <a:endParaRPr lang="en-US" dirty="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b="0" i="0" u="none" strike="noStrike" dirty="0">
                <a:solidFill>
                  <a:srgbClr val="000000"/>
                </a:solidFill>
                <a:effectLst/>
              </a:rPr>
              <a:t>Weird History. (2021, November 26). </a:t>
            </a:r>
            <a:r>
              <a:rPr lang="en-US" b="0" i="1" u="none" strike="noStrike" dirty="0">
                <a:solidFill>
                  <a:srgbClr val="000000"/>
                </a:solidFill>
                <a:effectLst/>
              </a:rPr>
              <a:t>Facts and stories about the blue </a:t>
            </a:r>
            <a:r>
              <a:rPr lang="en-US" b="0" i="1" u="none" strike="noStrike" dirty="0" err="1">
                <a:solidFill>
                  <a:srgbClr val="000000"/>
                </a:solidFill>
                <a:effectLst/>
              </a:rPr>
              <a:t>Fugates</a:t>
            </a:r>
            <a:r>
              <a:rPr lang="en-US" b="0" i="0" u="none" strike="noStrike" dirty="0">
                <a:solidFill>
                  <a:srgbClr val="000000"/>
                </a:solidFill>
                <a:effectLst/>
              </a:rPr>
              <a:t>. [Video]. YouTube. </a:t>
            </a:r>
            <a:r>
              <a:rPr lang="en-US" b="0" i="0" u="none" strike="noStrike" dirty="0">
                <a:solidFill>
                  <a:srgbClr val="000000"/>
                </a:solidFill>
                <a:effectLst/>
                <a:hlinkClick r:id="rId4"/>
              </a:rPr>
              <a:t>https://www.youtube.com/watch?v=kSI4imt0dXg&amp;feature=youtu.be</a:t>
            </a:r>
            <a:endParaRPr lang="en-US" b="0" i="0" u="none" strike="noStrike" dirty="0">
              <a:solidFill>
                <a:srgbClr val="000000"/>
              </a:solidFill>
              <a:effectLst/>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
        <p:nvSpPr>
          <p:cNvPr id="168" name="Google Shape;1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21ecf36b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b21ecf36ba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8dc5123b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f8dc5123b4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u="sng">
                <a:solidFill>
                  <a:srgbClr val="000000"/>
                </a:solidFill>
                <a:hlinkClick r:id="rId3">
                  <a:extLst>
                    <a:ext uri="{A12FA001-AC4F-418D-AE19-62706E023703}">
                      <ahyp:hlinkClr xmlns:ahyp="http://schemas.microsoft.com/office/drawing/2018/hyperlinkcolor" val="tx"/>
                    </a:ext>
                  </a:extLst>
                </a:hlinkClick>
              </a:rPr>
              <a:t>Cystic Fibrosis: A DNA Case Study</a:t>
            </a:r>
            <a:r>
              <a:rPr lang="en-US">
                <a:solidFill>
                  <a:srgbClr val="000000"/>
                </a:solidFill>
              </a:rPr>
              <a:t>:</a:t>
            </a:r>
            <a:r>
              <a:rPr lang="en-US">
                <a:solidFill>
                  <a:srgbClr val="0000FF"/>
                </a:solidFill>
              </a:rPr>
              <a:t> </a:t>
            </a:r>
            <a:r>
              <a:rPr lang="en-US" u="sng">
                <a:solidFill>
                  <a:schemeClr val="hlink"/>
                </a:solidFill>
                <a:hlinkClick r:id="rId3"/>
              </a:rPr>
              <a:t>https://learn.k20center.ou.edu/lesson/496</a:t>
            </a:r>
            <a:r>
              <a:rPr lang="en-US">
                <a:solidFill>
                  <a:srgbClr val="0000FF"/>
                </a:solidFill>
              </a:rPr>
              <a:t> </a:t>
            </a:r>
            <a:endParaRPr>
              <a:solidFill>
                <a:srgbClr val="0000FF"/>
              </a:solidFill>
            </a:endParaRPr>
          </a:p>
          <a:p>
            <a:pPr marL="0" lvl="0" indent="0" algn="l" rtl="0">
              <a:lnSpc>
                <a:spcPct val="115000"/>
              </a:lnSpc>
              <a:spcBef>
                <a:spcPts val="0"/>
              </a:spcBef>
              <a:spcAft>
                <a:spcPts val="0"/>
              </a:spcAft>
              <a:buNone/>
            </a:pPr>
            <a:r>
              <a:rPr lang="en-US" u="sng" dirty="0">
                <a:solidFill>
                  <a:srgbClr val="000000"/>
                </a:solidFill>
                <a:hlinkClick r:id="rId4">
                  <a:extLst>
                    <a:ext uri="{A12FA001-AC4F-418D-AE19-62706E023703}">
                      <ahyp:hlinkClr xmlns:ahyp="http://schemas.microsoft.com/office/drawing/2018/hyperlinkcolor" val="tx"/>
                    </a:ext>
                  </a:extLst>
                </a:hlinkClick>
              </a:rPr>
              <a:t>Why So Blue?</a:t>
            </a:r>
            <a:r>
              <a:rPr lang="en-US" dirty="0"/>
              <a:t>: </a:t>
            </a:r>
            <a:r>
              <a:rPr lang="en-US" u="sng" dirty="0">
                <a:solidFill>
                  <a:schemeClr val="hlink"/>
                </a:solidFill>
                <a:hlinkClick r:id="rId4"/>
              </a:rPr>
              <a:t>https://learn.k20center.ou.edu/lesson/391</a:t>
            </a:r>
            <a:r>
              <a:rPr lang="en-US" dirty="0"/>
              <a:t> </a:t>
            </a: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8b4c7931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118b4c7931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8b4c7931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118b4c7931f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21ecf36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b21ecf36b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000000"/>
                </a:solidFill>
                <a:effectLst/>
              </a:rPr>
              <a:t>K20 Center. (n.d.). </a:t>
            </a:r>
            <a:r>
              <a:rPr lang="en-US" b="0" i="0" u="none" strike="noStrike" dirty="0" err="1">
                <a:solidFill>
                  <a:srgbClr val="000000"/>
                </a:solidFill>
                <a:effectLst/>
              </a:rPr>
              <a:t>Mentimeter</a:t>
            </a:r>
            <a:r>
              <a:rPr lang="en-US" b="0" i="0" u="none" strike="noStrike" dirty="0">
                <a:solidFill>
                  <a:srgbClr val="000000"/>
                </a:solidFill>
                <a:effectLst/>
              </a:rPr>
              <a:t>. Tech tool. </a:t>
            </a:r>
            <a:r>
              <a:rPr lang="en-US" b="0" i="0" u="none" strike="noStrike" dirty="0">
                <a:solidFill>
                  <a:srgbClr val="000000"/>
                </a:solidFill>
                <a:effectLst/>
                <a:hlinkClick r:id="rId3"/>
              </a:rPr>
              <a:t>https://learn.k20center.ou.edu/tech-tool/645</a:t>
            </a:r>
            <a:endParaRPr lang="en-US" b="0" i="0" u="none" strike="noStrike" dirty="0">
              <a:solidFill>
                <a:srgbClr val="000000"/>
              </a:solidFill>
              <a:effectLst/>
            </a:endParaRPr>
          </a:p>
          <a:p>
            <a:pPr marL="0" lvl="0" indent="0" algn="l" rtl="0">
              <a:lnSpc>
                <a:spcPct val="100000"/>
              </a:lnSpc>
              <a:spcBef>
                <a:spcPts val="0"/>
              </a:spcBef>
              <a:spcAft>
                <a:spcPts val="0"/>
              </a:spcAft>
              <a:buSzPts val="1400"/>
              <a:buNone/>
            </a:pPr>
            <a:endParaRPr u="sng" dirty="0">
              <a:solidFill>
                <a:schemeClr val="hlin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21ecf36b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b21ecf36b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38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21ecf36b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b21ecf36ba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38000"/>
              </a:lnSpc>
              <a:spcBef>
                <a:spcPts val="0"/>
              </a:spcBef>
              <a:spcAft>
                <a:spcPts val="0"/>
              </a:spcAft>
              <a:buClr>
                <a:schemeClr val="dk1"/>
              </a:buClr>
              <a:buSzPts val="1100"/>
              <a:buFont typeface="Arial"/>
              <a:buNone/>
            </a:pPr>
            <a:r>
              <a:rPr lang="en-US"/>
              <a:t>Return to Mentimeter and have participants rank the above.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21ecf36b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b21ecf36ba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rtl="0">
              <a:spcBef>
                <a:spcPts val="1200"/>
              </a:spcBef>
              <a:spcAft>
                <a:spcPts val="1200"/>
              </a:spcAft>
            </a:pPr>
            <a:r>
              <a:rPr lang="en-US" sz="1800" b="0" i="0" u="none" strike="noStrike" dirty="0">
                <a:solidFill>
                  <a:srgbClr val="000000"/>
                </a:solidFill>
                <a:effectLst/>
                <a:latin typeface="Calibri" panose="020F0502020204030204" pitchFamily="34" charset="0"/>
              </a:rPr>
              <a:t>K20 Center. (n.d.). S-I-T (Surprising, interesting, troubling). Strategies. https://learn.k20center.ou.edu/strategy/926</a:t>
            </a:r>
            <a:endParaRPr sz="1700" b="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21ecf36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b21ecf36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400" dirty="0"/>
              <a:t>Now that you have been introduced to the strategy, you are going to practice how to use this in the classroom. You will view a document discussing cystic fibrosis. You will first read through this information and find one S-I-T. </a:t>
            </a:r>
            <a:endParaRPr sz="1400"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None/>
            </a:pPr>
            <a:r>
              <a:rPr lang="en-US" sz="1400" dirty="0"/>
              <a:t>You can find this resource on LEARN: </a:t>
            </a:r>
            <a:r>
              <a:rPr lang="en-US" sz="1400" u="sng" dirty="0">
                <a:solidFill>
                  <a:srgbClr val="0000FF"/>
                </a:solidFill>
                <a:hlinkClick r:id="rId3">
                  <a:extLst>
                    <a:ext uri="{A12FA001-AC4F-418D-AE19-62706E023703}">
                      <ahyp:hlinkClr xmlns:ahyp="http://schemas.microsoft.com/office/drawing/2018/hyperlinkcolor" val="tx"/>
                    </a:ext>
                  </a:extLst>
                </a:hlinkClick>
              </a:rPr>
              <a:t>Cystic Fibrosis: A DNA Case Study</a:t>
            </a:r>
            <a:r>
              <a:rPr lang="en-US" sz="1400" u="sng" dirty="0">
                <a:solidFill>
                  <a:srgbClr val="2200CC"/>
                </a:solidFill>
              </a:rPr>
              <a:t>, https://learn.k20center.ou.edu/lesson/496.</a:t>
            </a:r>
            <a:endParaRPr sz="1400" u="sng" dirty="0">
              <a:solidFill>
                <a:srgbClr val="2200CC"/>
              </a:solidFill>
            </a:endParaRPr>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5" name="Google Shape;45;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6" name="Google Shape;46;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47" name="Google Shape;4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2" name="Google Shape;52;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6" name="Google Shape;56;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9" name="Google Shape;59;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0" name="Google Shape;6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4"/>
        <p:cNvGrpSpPr/>
        <p:nvPr/>
      </p:nvGrpSpPr>
      <p:grpSpPr>
        <a:xfrm>
          <a:off x="0" y="0"/>
          <a:ext cx="0" cy="0"/>
          <a:chOff x="0" y="0"/>
          <a:chExt cx="0" cy="0"/>
        </a:xfrm>
      </p:grpSpPr>
      <p:sp>
        <p:nvSpPr>
          <p:cNvPr id="65" name="Google Shape;65;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67" name="Google Shape;67;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1"/>
        <p:cNvGrpSpPr/>
        <p:nvPr/>
      </p:nvGrpSpPr>
      <p:grpSpPr>
        <a:xfrm>
          <a:off x="0" y="0"/>
          <a:ext cx="0" cy="0"/>
          <a:chOff x="0" y="0"/>
          <a:chExt cx="0" cy="0"/>
        </a:xfrm>
      </p:grpSpPr>
      <p:sp>
        <p:nvSpPr>
          <p:cNvPr id="72" name="Google Shape;72;g118b4c7931f_0_40"/>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g118b4c7931f_0_40"/>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74" name="Google Shape;74;g118b4c7931f_0_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5"/>
        <p:cNvGrpSpPr/>
        <p:nvPr/>
      </p:nvGrpSpPr>
      <p:grpSpPr>
        <a:xfrm>
          <a:off x="0" y="0"/>
          <a:ext cx="0" cy="0"/>
          <a:chOff x="0" y="0"/>
          <a:chExt cx="0" cy="0"/>
        </a:xfrm>
      </p:grpSpPr>
      <p:sp>
        <p:nvSpPr>
          <p:cNvPr id="76" name="Google Shape;76;g118b4c7931f_0_4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g118b4c7931f_0_4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78" name="Google Shape;78;g118b4c7931f_0_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
        <p:cNvGrpSpPr/>
        <p:nvPr/>
      </p:nvGrpSpPr>
      <p:grpSpPr>
        <a:xfrm>
          <a:off x="0" y="0"/>
          <a:ext cx="0" cy="0"/>
          <a:chOff x="0" y="0"/>
          <a:chExt cx="0" cy="0"/>
        </a:xfrm>
      </p:grpSpPr>
      <p:pic>
        <p:nvPicPr>
          <p:cNvPr id="15" name="Google Shape;15;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6"/>
        <p:cNvGrpSpPr/>
        <p:nvPr/>
      </p:nvGrpSpPr>
      <p:grpSpPr>
        <a:xfrm>
          <a:off x="0" y="0"/>
          <a:ext cx="0" cy="0"/>
          <a:chOff x="0" y="0"/>
          <a:chExt cx="0" cy="0"/>
        </a:xfrm>
      </p:grpSpPr>
      <p:sp>
        <p:nvSpPr>
          <p:cNvPr id="17" name="Google Shape;17;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19" name="Google Shape;19;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1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3" name="Google Shape;23;p1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4" name="Google Shape;24;p1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5" name="Google Shape;25;p1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6" name="Google Shape;26;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30" name="Google Shape;30;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4" name="Google Shape;34;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5" name="Google Shape;35;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6"/>
        <p:cNvGrpSpPr/>
        <p:nvPr/>
      </p:nvGrpSpPr>
      <p:grpSpPr>
        <a:xfrm>
          <a:off x="0" y="0"/>
          <a:ext cx="0" cy="0"/>
          <a:chOff x="0" y="0"/>
          <a:chExt cx="0" cy="0"/>
        </a:xfrm>
      </p:grpSpPr>
      <p:pic>
        <p:nvPicPr>
          <p:cNvPr id="37" name="Google Shape;37;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8"/>
        <p:cNvGrpSpPr/>
        <p:nvPr/>
      </p:nvGrpSpPr>
      <p:grpSpPr>
        <a:xfrm>
          <a:off x="0" y="0"/>
          <a:ext cx="0" cy="0"/>
          <a:chOff x="0" y="0"/>
          <a:chExt cx="0" cy="0"/>
        </a:xfrm>
      </p:grpSpPr>
      <p:sp>
        <p:nvSpPr>
          <p:cNvPr id="39" name="Google Shape;39;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0" name="Google Shape;40;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2" name="Google Shape;42;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68"/>
        <p:cNvGrpSpPr/>
        <p:nvPr/>
      </p:nvGrpSpPr>
      <p:grpSpPr>
        <a:xfrm>
          <a:off x="0" y="0"/>
          <a:ext cx="0" cy="0"/>
          <a:chOff x="0" y="0"/>
          <a:chExt cx="0" cy="0"/>
        </a:xfrm>
      </p:grpSpPr>
      <p:sp>
        <p:nvSpPr>
          <p:cNvPr id="69" name="Google Shape;69;g118b4c7931f_0_3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g118b4c7931f_0_3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mhook.com/solo-apps/hexagon-generato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kSI4imt0dXg?feature=oembed"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hDBsitoq2Sw?feature=oembed"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learn.k20center.ou.edu/lesson/391" TargetMode="External"/><Relationship Id="rId5" Type="http://schemas.openxmlformats.org/officeDocument/2006/relationships/hyperlink" Target="https://learn.k20center.ou.edu/lesson/496" TargetMode="External"/><Relationship Id="rId4" Type="http://schemas.openxmlformats.org/officeDocument/2006/relationships/hyperlink" Target="https://learn.k20center.o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b21ecf36ba_0_30"/>
          <p:cNvSpPr txBox="1">
            <a:spLocks noGrp="1"/>
          </p:cNvSpPr>
          <p:nvPr>
            <p:ph type="title"/>
          </p:nvPr>
        </p:nvSpPr>
        <p:spPr>
          <a:xfrm>
            <a:off x="225511" y="528067"/>
            <a:ext cx="8087497" cy="682896"/>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br>
              <a:rPr lang="en-US" sz="3200" b="1"/>
            </a:br>
            <a:br>
              <a:rPr lang="en-US" sz="3200" b="1"/>
            </a:br>
            <a:br>
              <a:rPr lang="en-US" sz="3200" b="1"/>
            </a:br>
            <a:br>
              <a:rPr lang="en-US" sz="3200" b="1"/>
            </a:br>
            <a:br>
              <a:rPr lang="en-US" sz="3200" b="1"/>
            </a:br>
            <a:br>
              <a:rPr lang="en-US" sz="3200"/>
            </a:br>
            <a:r>
              <a:rPr lang="en-US" sz="3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Honeycomb Harvest</a:t>
            </a:r>
            <a:endParaRPr sz="3000" b="1"/>
          </a:p>
        </p:txBody>
      </p:sp>
      <p:sp>
        <p:nvSpPr>
          <p:cNvPr id="141" name="Google Shape;141;gb21ecf36ba_0_30"/>
          <p:cNvSpPr txBox="1">
            <a:spLocks noGrp="1"/>
          </p:cNvSpPr>
          <p:nvPr>
            <p:ph type="body" idx="1"/>
          </p:nvPr>
        </p:nvSpPr>
        <p:spPr>
          <a:xfrm>
            <a:off x="441754" y="1266259"/>
            <a:ext cx="5699554" cy="28887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Clr>
                <a:schemeClr val="dk1"/>
              </a:buClr>
              <a:buSzPts val="1800"/>
              <a:buNone/>
            </a:pPr>
            <a:r>
              <a:rPr lang="en-US" sz="1800" dirty="0">
                <a:solidFill>
                  <a:schemeClr val="dk1"/>
                </a:solidFill>
              </a:rPr>
              <a:t>This strategy is designed to help students understand logical relationships among words and concepts. </a:t>
            </a:r>
            <a:endParaRPr dirty="0"/>
          </a:p>
          <a:p>
            <a:pPr marL="457200" lvl="0" indent="-393700" algn="l" rtl="0">
              <a:lnSpc>
                <a:spcPct val="100000"/>
              </a:lnSpc>
              <a:spcBef>
                <a:spcPts val="520"/>
              </a:spcBef>
              <a:spcAft>
                <a:spcPts val="0"/>
              </a:spcAft>
              <a:buSzPts val="1800"/>
              <a:buChar char="•"/>
            </a:pPr>
            <a:r>
              <a:rPr lang="en-US" sz="1800" dirty="0"/>
              <a:t>Give students a set of hexagons containing different concepts related to the content they are studying.</a:t>
            </a:r>
            <a:endParaRPr sz="1800" dirty="0"/>
          </a:p>
          <a:p>
            <a:pPr marL="457200" lvl="0" indent="-393700" algn="l" rtl="0">
              <a:lnSpc>
                <a:spcPct val="100000"/>
              </a:lnSpc>
              <a:spcBef>
                <a:spcPts val="0"/>
              </a:spcBef>
              <a:spcAft>
                <a:spcPts val="0"/>
              </a:spcAft>
              <a:buSzPts val="1800"/>
              <a:buFont typeface="Arial"/>
              <a:buChar char="•"/>
            </a:pPr>
            <a:r>
              <a:rPr lang="en-US" sz="1800" dirty="0"/>
              <a:t>Have students work individually or in groups to arrange the hexagons so the sides of related hexagons touch.</a:t>
            </a:r>
            <a:endParaRPr dirty="0"/>
          </a:p>
          <a:p>
            <a:pPr marL="457200" lvl="0" indent="-393700" algn="l" rtl="0">
              <a:lnSpc>
                <a:spcPct val="100000"/>
              </a:lnSpc>
              <a:spcBef>
                <a:spcPts val="0"/>
              </a:spcBef>
              <a:spcAft>
                <a:spcPts val="0"/>
              </a:spcAft>
              <a:buSzPts val="1800"/>
              <a:buFont typeface="Arial"/>
              <a:buChar char="•"/>
            </a:pPr>
            <a:r>
              <a:rPr lang="en-US" sz="1800" dirty="0"/>
              <a:t>Ask students to justify their arrangements.</a:t>
            </a:r>
            <a:endParaRPr sz="1800" dirty="0"/>
          </a:p>
          <a:p>
            <a:pPr marL="457200" lvl="0" indent="-393700" algn="l" rtl="0">
              <a:lnSpc>
                <a:spcPct val="100000"/>
              </a:lnSpc>
              <a:spcBef>
                <a:spcPts val="0"/>
              </a:spcBef>
              <a:spcAft>
                <a:spcPts val="0"/>
              </a:spcAft>
              <a:buSzPts val="1800"/>
              <a:buChar char="•"/>
            </a:pPr>
            <a:r>
              <a:rPr lang="en-US" sz="1800" dirty="0"/>
              <a:t>Make your own: </a:t>
            </a:r>
            <a:r>
              <a:rPr lang="en-US" sz="1800" u="sng" dirty="0">
                <a:solidFill>
                  <a:srgbClr val="0000FF"/>
                </a:solidFill>
                <a:hlinkClick r:id="rId3">
                  <a:extLst>
                    <a:ext uri="{A12FA001-AC4F-418D-AE19-62706E023703}">
                      <ahyp:hlinkClr xmlns:ahyp="http://schemas.microsoft.com/office/drawing/2018/hyperlinkcolor" val="tx"/>
                    </a:ext>
                  </a:extLst>
                </a:hlinkClick>
              </a:rPr>
              <a:t>https://pamhook.com/solo-apps/hexagon-generator/</a:t>
            </a:r>
            <a:endParaRPr sz="1800" dirty="0">
              <a:solidFill>
                <a:srgbClr val="0000FF"/>
              </a:solidFill>
            </a:endParaRPr>
          </a:p>
        </p:txBody>
      </p:sp>
      <p:pic>
        <p:nvPicPr>
          <p:cNvPr id="142" name="Google Shape;142;gb21ecf36ba_0_30"/>
          <p:cNvPicPr preferRelativeResize="0"/>
          <p:nvPr/>
        </p:nvPicPr>
        <p:blipFill rotWithShape="1">
          <a:blip r:embed="rId4">
            <a:alphaModFix/>
          </a:blip>
          <a:srcRect/>
          <a:stretch/>
        </p:blipFill>
        <p:spPr>
          <a:xfrm rot="480000">
            <a:off x="6427392" y="1003986"/>
            <a:ext cx="1812952" cy="288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57200" y="200612"/>
            <a:ext cx="8229600" cy="85725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000" b="1"/>
              <a:t>Honeycomb Harvest Sample</a:t>
            </a:r>
            <a:endParaRPr/>
          </a:p>
        </p:txBody>
      </p:sp>
      <p:sp>
        <p:nvSpPr>
          <p:cNvPr id="148" name="Google Shape;148;p23"/>
          <p:cNvSpPr txBox="1">
            <a:spLocks noGrp="1"/>
          </p:cNvSpPr>
          <p:nvPr>
            <p:ph type="body" idx="1"/>
          </p:nvPr>
        </p:nvSpPr>
        <p:spPr>
          <a:xfrm>
            <a:off x="457200" y="1346591"/>
            <a:ext cx="7528500" cy="36405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b="1"/>
          </a:p>
          <a:p>
            <a:pPr marL="63500" lvl="0" indent="0" algn="l" rtl="0">
              <a:lnSpc>
                <a:spcPct val="100000"/>
              </a:lnSpc>
              <a:spcBef>
                <a:spcPts val="520"/>
              </a:spcBef>
              <a:spcAft>
                <a:spcPts val="0"/>
              </a:spcAft>
              <a:buSzPts val="2600"/>
              <a:buNone/>
            </a:pPr>
            <a:endParaRPr sz="1800" b="1"/>
          </a:p>
          <a:p>
            <a:pPr marL="63500" lvl="0" indent="0" algn="l" rtl="0">
              <a:lnSpc>
                <a:spcPct val="100000"/>
              </a:lnSpc>
              <a:spcBef>
                <a:spcPts val="520"/>
              </a:spcBef>
              <a:spcAft>
                <a:spcPts val="0"/>
              </a:spcAft>
              <a:buSzPts val="2600"/>
              <a:buNone/>
            </a:pPr>
            <a:r>
              <a:rPr lang="en-US" sz="1700" b="1"/>
              <a:t>How can the Honeycomb Harvest Strategy foster discourse in your classroom? </a:t>
            </a:r>
            <a:endParaRPr/>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p:txBody>
      </p:sp>
      <p:pic>
        <p:nvPicPr>
          <p:cNvPr id="149" name="Google Shape;149;p23"/>
          <p:cNvPicPr preferRelativeResize="0"/>
          <p:nvPr/>
        </p:nvPicPr>
        <p:blipFill rotWithShape="1">
          <a:blip r:embed="rId3">
            <a:alphaModFix/>
          </a:blip>
          <a:srcRect/>
          <a:stretch/>
        </p:blipFill>
        <p:spPr>
          <a:xfrm>
            <a:off x="6886722" y="2188850"/>
            <a:ext cx="1314700" cy="1292550"/>
          </a:xfrm>
          <a:prstGeom prst="rect">
            <a:avLst/>
          </a:prstGeom>
          <a:noFill/>
          <a:ln>
            <a:noFill/>
          </a:ln>
        </p:spPr>
      </p:pic>
      <p:pic>
        <p:nvPicPr>
          <p:cNvPr id="150" name="Google Shape;150;p23"/>
          <p:cNvPicPr preferRelativeResize="0"/>
          <p:nvPr/>
        </p:nvPicPr>
        <p:blipFill rotWithShape="1">
          <a:blip r:embed="rId4">
            <a:alphaModFix/>
          </a:blip>
          <a:srcRect/>
          <a:stretch/>
        </p:blipFill>
        <p:spPr>
          <a:xfrm>
            <a:off x="6621100" y="148725"/>
            <a:ext cx="2224410" cy="1668300"/>
          </a:xfrm>
          <a:prstGeom prst="rect">
            <a:avLst/>
          </a:prstGeom>
          <a:noFill/>
          <a:ln>
            <a:noFill/>
          </a:ln>
        </p:spPr>
      </p:pic>
      <p:pic>
        <p:nvPicPr>
          <p:cNvPr id="151" name="Google Shape;151;p23"/>
          <p:cNvPicPr preferRelativeResize="0"/>
          <p:nvPr/>
        </p:nvPicPr>
        <p:blipFill>
          <a:blip r:embed="rId5">
            <a:alphaModFix/>
          </a:blip>
          <a:stretch>
            <a:fillRect/>
          </a:stretch>
        </p:blipFill>
        <p:spPr>
          <a:xfrm>
            <a:off x="1174375" y="1102850"/>
            <a:ext cx="4934150" cy="32971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b21ecf36ba_0_51"/>
          <p:cNvSpPr txBox="1">
            <a:spLocks noGrp="1"/>
          </p:cNvSpPr>
          <p:nvPr>
            <p:ph type="title"/>
          </p:nvPr>
        </p:nvSpPr>
        <p:spPr>
          <a:xfrm>
            <a:off x="485002" y="528066"/>
            <a:ext cx="8201797" cy="540793"/>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200" b="1"/>
              <a:t>Say Something</a:t>
            </a:r>
            <a:endParaRPr sz="3200" b="1"/>
          </a:p>
        </p:txBody>
      </p:sp>
      <p:sp>
        <p:nvSpPr>
          <p:cNvPr id="157" name="Google Shape;157;gb21ecf36ba_0_51"/>
          <p:cNvSpPr txBox="1">
            <a:spLocks noGrp="1"/>
          </p:cNvSpPr>
          <p:nvPr>
            <p:ph type="body" idx="1"/>
          </p:nvPr>
        </p:nvSpPr>
        <p:spPr>
          <a:xfrm>
            <a:off x="410862" y="1181005"/>
            <a:ext cx="7472749" cy="356250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393700" algn="l" rtl="0">
              <a:lnSpc>
                <a:spcPct val="100000"/>
              </a:lnSpc>
              <a:spcBef>
                <a:spcPts val="520"/>
              </a:spcBef>
              <a:spcAft>
                <a:spcPts val="0"/>
              </a:spcAft>
              <a:buSzPts val="2600"/>
              <a:buChar char="•"/>
            </a:pPr>
            <a:r>
              <a:rPr lang="en-US" sz="1700" dirty="0"/>
              <a:t>Say Something is a strategy that helps students participate effectively in academic conversations with their peers.</a:t>
            </a:r>
            <a:endParaRPr sz="1700" dirty="0"/>
          </a:p>
          <a:p>
            <a:pPr marL="457200" lvl="0" indent="0" algn="l" rtl="0">
              <a:lnSpc>
                <a:spcPct val="100000"/>
              </a:lnSpc>
              <a:spcBef>
                <a:spcPts val="0"/>
              </a:spcBef>
              <a:spcAft>
                <a:spcPts val="0"/>
              </a:spcAft>
              <a:buSzPts val="2600"/>
              <a:buNone/>
            </a:pPr>
            <a:endParaRPr sz="1700" dirty="0"/>
          </a:p>
          <a:p>
            <a:pPr marL="457200" lvl="0" indent="-393700" algn="l" rtl="0">
              <a:lnSpc>
                <a:spcPct val="100000"/>
              </a:lnSpc>
              <a:spcBef>
                <a:spcPts val="0"/>
              </a:spcBef>
              <a:spcAft>
                <a:spcPts val="0"/>
              </a:spcAft>
              <a:buSzPts val="2600"/>
              <a:buChar char="•"/>
            </a:pPr>
            <a:r>
              <a:rPr lang="en-US" sz="1700" dirty="0"/>
              <a:t>Sentence starters prompt students to express their ideas, ask questions, and support their claims with evidence.</a:t>
            </a:r>
            <a:endParaRPr sz="1700" dirty="0"/>
          </a:p>
        </p:txBody>
      </p:sp>
      <p:pic>
        <p:nvPicPr>
          <p:cNvPr id="2" name="Online Media 1" title="Encouraging Academic Conversations With Talk Moves">
            <a:hlinkClick r:id="" action="ppaction://media"/>
            <a:extLst>
              <a:ext uri="{FF2B5EF4-FFF2-40B4-BE49-F238E27FC236}">
                <a16:creationId xmlns:a16="http://schemas.microsoft.com/office/drawing/2014/main" id="{43B9FC0E-AA52-431D-85BA-A4BDCA77BC99}"/>
              </a:ext>
            </a:extLst>
          </p:cNvPr>
          <p:cNvPicPr>
            <a:picLocks noRot="1" noChangeAspect="1"/>
          </p:cNvPicPr>
          <p:nvPr>
            <a:videoFile r:link="rId1"/>
          </p:nvPr>
        </p:nvPicPr>
        <p:blipFill>
          <a:blip r:embed="rId4"/>
          <a:stretch>
            <a:fillRect/>
          </a:stretch>
        </p:blipFill>
        <p:spPr>
          <a:xfrm>
            <a:off x="2322679" y="1068859"/>
            <a:ext cx="3649113" cy="2061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457200" y="528066"/>
            <a:ext cx="8229600" cy="577864"/>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200" b="1"/>
              <a:t>Say Something</a:t>
            </a:r>
            <a:endParaRPr sz="3200" b="1"/>
          </a:p>
        </p:txBody>
      </p:sp>
      <p:sp>
        <p:nvSpPr>
          <p:cNvPr id="164" name="Google Shape;164;p24"/>
          <p:cNvSpPr txBox="1">
            <a:spLocks noGrp="1"/>
          </p:cNvSpPr>
          <p:nvPr>
            <p:ph type="body" idx="1"/>
          </p:nvPr>
        </p:nvSpPr>
        <p:spPr>
          <a:xfrm>
            <a:off x="457200" y="1220230"/>
            <a:ext cx="3977016" cy="3778078"/>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1800" dirty="0"/>
              <a:t>Use sentence starters to prompt classroom conversation.</a:t>
            </a:r>
            <a:endParaRPr dirty="0"/>
          </a:p>
          <a:p>
            <a:pPr marL="914400" lvl="1" indent="-325755" algn="l" rtl="0">
              <a:lnSpc>
                <a:spcPct val="100000"/>
              </a:lnSpc>
              <a:spcBef>
                <a:spcPts val="360"/>
              </a:spcBef>
              <a:spcAft>
                <a:spcPts val="0"/>
              </a:spcAft>
              <a:buSzPts val="1530"/>
              <a:buFont typeface="Noto Sans Symbols"/>
              <a:buChar char="▪"/>
            </a:pPr>
            <a:r>
              <a:rPr lang="en-US" sz="1600" dirty="0"/>
              <a:t>Use the starters from the handout as you watch the following video. </a:t>
            </a:r>
            <a:endParaRPr dirty="0"/>
          </a:p>
          <a:p>
            <a:pPr marL="457200" marR="0" lvl="0" indent="-228600" algn="l" rtl="0">
              <a:lnSpc>
                <a:spcPct val="100000"/>
              </a:lnSpc>
              <a:spcBef>
                <a:spcPts val="520"/>
              </a:spcBef>
              <a:spcAft>
                <a:spcPts val="0"/>
              </a:spcAft>
              <a:buClr>
                <a:schemeClr val="accent4"/>
              </a:buClr>
              <a:buSzPts val="2600"/>
              <a:buFont typeface="Arial"/>
              <a:buNone/>
            </a:pPr>
            <a:endParaRPr sz="1800" dirty="0"/>
          </a:p>
          <a:p>
            <a:pPr marL="457200" marR="0" lvl="0" indent="-228600" algn="l" rtl="0">
              <a:lnSpc>
                <a:spcPct val="100000"/>
              </a:lnSpc>
              <a:spcBef>
                <a:spcPts val="520"/>
              </a:spcBef>
              <a:spcAft>
                <a:spcPts val="0"/>
              </a:spcAft>
              <a:buClr>
                <a:schemeClr val="accent4"/>
              </a:buClr>
              <a:buSzPts val="2600"/>
              <a:buFont typeface="Arial"/>
              <a:buNone/>
            </a:pPr>
            <a:endParaRPr sz="1800" dirty="0"/>
          </a:p>
          <a:p>
            <a:pPr marL="457200" marR="0" lvl="0" indent="-228600" algn="l" rtl="0">
              <a:lnSpc>
                <a:spcPct val="100000"/>
              </a:lnSpc>
              <a:spcBef>
                <a:spcPts val="520"/>
              </a:spcBef>
              <a:spcAft>
                <a:spcPts val="0"/>
              </a:spcAft>
              <a:buClr>
                <a:schemeClr val="accent4"/>
              </a:buClr>
              <a:buSzPts val="2600"/>
              <a:buFont typeface="Arial"/>
              <a:buNone/>
            </a:pPr>
            <a:endParaRPr sz="1800" dirty="0"/>
          </a:p>
          <a:p>
            <a:pPr marL="457200" marR="0" lvl="0" indent="-228600" algn="l" rtl="0">
              <a:lnSpc>
                <a:spcPct val="100000"/>
              </a:lnSpc>
              <a:spcBef>
                <a:spcPts val="520"/>
              </a:spcBef>
              <a:spcAft>
                <a:spcPts val="0"/>
              </a:spcAft>
              <a:buClr>
                <a:schemeClr val="accent4"/>
              </a:buClr>
              <a:buSzPts val="2600"/>
              <a:buFont typeface="Arial"/>
              <a:buNone/>
            </a:pPr>
            <a:endParaRPr sz="1800" dirty="0"/>
          </a:p>
          <a:p>
            <a:pPr marL="63500" lvl="0" indent="0" algn="l" rtl="0">
              <a:lnSpc>
                <a:spcPct val="100000"/>
              </a:lnSpc>
              <a:spcBef>
                <a:spcPts val="520"/>
              </a:spcBef>
              <a:spcAft>
                <a:spcPts val="0"/>
              </a:spcAft>
              <a:buSzPts val="2600"/>
              <a:buNone/>
            </a:pPr>
            <a:endParaRPr sz="1800" dirty="0"/>
          </a:p>
          <a:p>
            <a:pPr marL="63500" lvl="0" indent="0" algn="l" rtl="0">
              <a:lnSpc>
                <a:spcPct val="100000"/>
              </a:lnSpc>
              <a:spcBef>
                <a:spcPts val="520"/>
              </a:spcBef>
              <a:spcAft>
                <a:spcPts val="0"/>
              </a:spcAft>
              <a:buSzPts val="2600"/>
              <a:buNone/>
            </a:pPr>
            <a:endParaRPr sz="1800" dirty="0"/>
          </a:p>
          <a:p>
            <a:pPr marL="63500" lvl="0" indent="0" algn="l" rtl="0">
              <a:lnSpc>
                <a:spcPct val="100000"/>
              </a:lnSpc>
              <a:spcBef>
                <a:spcPts val="520"/>
              </a:spcBef>
              <a:spcAft>
                <a:spcPts val="0"/>
              </a:spcAft>
              <a:buSzPts val="2600"/>
              <a:buNone/>
            </a:pPr>
            <a:endParaRPr sz="1800" b="1" dirty="0"/>
          </a:p>
          <a:p>
            <a:pPr marL="63500" lvl="0" indent="0" algn="l" rtl="0">
              <a:lnSpc>
                <a:spcPct val="100000"/>
              </a:lnSpc>
              <a:spcBef>
                <a:spcPts val="520"/>
              </a:spcBef>
              <a:spcAft>
                <a:spcPts val="0"/>
              </a:spcAft>
              <a:buSzPts val="2600"/>
              <a:buNone/>
            </a:pPr>
            <a:endParaRPr sz="1800" b="1" dirty="0"/>
          </a:p>
        </p:txBody>
      </p:sp>
      <p:pic>
        <p:nvPicPr>
          <p:cNvPr id="1026" name="Picture 2" descr="image">
            <a:extLst>
              <a:ext uri="{FF2B5EF4-FFF2-40B4-BE49-F238E27FC236}">
                <a16:creationId xmlns:a16="http://schemas.microsoft.com/office/drawing/2014/main" id="{147D1A82-3B3D-4CC8-BBA0-06C88E0C2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786" y="491752"/>
            <a:ext cx="3384811" cy="4282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p:nvPr/>
        </p:nvSpPr>
        <p:spPr>
          <a:xfrm>
            <a:off x="929846" y="4432413"/>
            <a:ext cx="5650127" cy="307777"/>
          </a:xfrm>
          <a:prstGeom prst="rect">
            <a:avLst/>
          </a:prstGeom>
          <a:noFill/>
          <a:ln>
            <a:noFill/>
          </a:ln>
        </p:spPr>
        <p:txBody>
          <a:bodyPr spcFirstLastPara="1" wrap="square" lIns="91425" tIns="45700" rIns="91425" bIns="45700" anchor="t" anchorCtr="0">
            <a:spAutoFit/>
          </a:bodyPr>
          <a:lstStyle/>
          <a:p>
            <a:pPr marL="635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How can Say Something foster discourse in your classroom? </a:t>
            </a:r>
            <a:endParaRPr sz="1400" b="0" i="0" u="none" strike="noStrike" cap="none">
              <a:solidFill>
                <a:srgbClr val="000000"/>
              </a:solidFill>
              <a:latin typeface="Arial"/>
              <a:ea typeface="Arial"/>
              <a:cs typeface="Arial"/>
              <a:sym typeface="Arial"/>
            </a:endParaRPr>
          </a:p>
        </p:txBody>
      </p:sp>
      <p:pic>
        <p:nvPicPr>
          <p:cNvPr id="2" name="Online Media 1" title="Facts And Stories About the Blue Fugates">
            <a:hlinkClick r:id="" action="ppaction://media"/>
            <a:extLst>
              <a:ext uri="{FF2B5EF4-FFF2-40B4-BE49-F238E27FC236}">
                <a16:creationId xmlns:a16="http://schemas.microsoft.com/office/drawing/2014/main" id="{DDFFEF98-DCBF-47E1-8630-BF865B4842C9}"/>
              </a:ext>
            </a:extLst>
          </p:cNvPr>
          <p:cNvPicPr>
            <a:picLocks noRot="1" noChangeAspect="1"/>
          </p:cNvPicPr>
          <p:nvPr>
            <a:videoFile r:link="rId1"/>
          </p:nvPr>
        </p:nvPicPr>
        <p:blipFill>
          <a:blip r:embed="rId4"/>
          <a:stretch>
            <a:fillRect/>
          </a:stretch>
        </p:blipFill>
        <p:spPr>
          <a:xfrm>
            <a:off x="2195882" y="961279"/>
            <a:ext cx="4752236" cy="26850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b21ecf36ba_0_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Reflection</a:t>
            </a:r>
            <a:endParaRPr b="1"/>
          </a:p>
        </p:txBody>
      </p:sp>
      <p:sp>
        <p:nvSpPr>
          <p:cNvPr id="177" name="Google Shape;177;gb21ecf36ba_0_61"/>
          <p:cNvSpPr txBox="1">
            <a:spLocks noGrp="1"/>
          </p:cNvSpPr>
          <p:nvPr>
            <p:ph type="body" idx="1"/>
          </p:nvPr>
        </p:nvSpPr>
        <p:spPr>
          <a:xfrm>
            <a:off x="457200" y="1451610"/>
            <a:ext cx="74295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000"/>
              <a:t>Which of today’s strategies can you implement in your classroom? Why?</a:t>
            </a:r>
            <a:endParaRPr sz="2000"/>
          </a:p>
          <a:p>
            <a:pPr marL="457200" lvl="0" indent="0" algn="l" rtl="0">
              <a:lnSpc>
                <a:spcPct val="100000"/>
              </a:lnSpc>
              <a:spcBef>
                <a:spcPts val="0"/>
              </a:spcBef>
              <a:spcAft>
                <a:spcPts val="0"/>
              </a:spcAft>
              <a:buSzPts val="2600"/>
              <a:buNone/>
            </a:pPr>
            <a:endParaRPr sz="2000"/>
          </a:p>
          <a:p>
            <a:pPr marL="457200" lvl="0" indent="-393700" algn="l" rtl="0">
              <a:lnSpc>
                <a:spcPct val="100000"/>
              </a:lnSpc>
              <a:spcBef>
                <a:spcPts val="0"/>
              </a:spcBef>
              <a:spcAft>
                <a:spcPts val="0"/>
              </a:spcAft>
              <a:buSzPts val="2600"/>
              <a:buChar char="•"/>
            </a:pPr>
            <a:r>
              <a:rPr lang="en-US" sz="2000"/>
              <a:t>How can these strategies be effective in promoting discourse? Explain.</a:t>
            </a:r>
            <a:endParaRPr sz="2000"/>
          </a:p>
          <a:p>
            <a:pPr marL="457200" lvl="0" indent="0" algn="l" rtl="0">
              <a:lnSpc>
                <a:spcPct val="100000"/>
              </a:lnSpc>
              <a:spcBef>
                <a:spcPts val="0"/>
              </a:spcBef>
              <a:spcAft>
                <a:spcPts val="0"/>
              </a:spcAft>
              <a:buSzPts val="2600"/>
              <a:buNone/>
            </a:pPr>
            <a:endParaRPr sz="2000"/>
          </a:p>
          <a:p>
            <a:pPr marL="457200" lvl="0" indent="-393700" algn="l" rtl="0">
              <a:lnSpc>
                <a:spcPct val="100000"/>
              </a:lnSpc>
              <a:spcBef>
                <a:spcPts val="0"/>
              </a:spcBef>
              <a:spcAft>
                <a:spcPts val="0"/>
              </a:spcAft>
              <a:buSzPts val="2600"/>
              <a:buChar char="•"/>
            </a:pPr>
            <a:r>
              <a:rPr lang="en-US" sz="2000"/>
              <a:t>How can you modify these strategies to work with your students? Explain.</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f8dc5123b4_0_26"/>
          <p:cNvPicPr preferRelativeResize="0"/>
          <p:nvPr/>
        </p:nvPicPr>
        <p:blipFill rotWithShape="1">
          <a:blip r:embed="rId3">
            <a:alphaModFix/>
          </a:blip>
          <a:srcRect/>
          <a:stretch/>
        </p:blipFill>
        <p:spPr>
          <a:xfrm>
            <a:off x="2114072" y="2296074"/>
            <a:ext cx="5132001" cy="2847426"/>
          </a:xfrm>
          <a:prstGeom prst="rect">
            <a:avLst/>
          </a:prstGeom>
          <a:noFill/>
          <a:ln>
            <a:noFill/>
          </a:ln>
        </p:spPr>
      </p:pic>
      <p:sp>
        <p:nvSpPr>
          <p:cNvPr id="183" name="Google Shape;183;gf8dc5123b4_0_26"/>
          <p:cNvSpPr txBox="1"/>
          <p:nvPr/>
        </p:nvSpPr>
        <p:spPr>
          <a:xfrm>
            <a:off x="345775" y="244100"/>
            <a:ext cx="8176500" cy="889500"/>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0"/>
              </a:spcBef>
              <a:spcAft>
                <a:spcPts val="0"/>
              </a:spcAft>
              <a:buClr>
                <a:srgbClr val="000000"/>
              </a:buClr>
              <a:buSzPts val="3600"/>
              <a:buFont typeface="Arial"/>
              <a:buNone/>
            </a:pPr>
            <a:r>
              <a:rPr lang="en-US" sz="3600" b="1" i="0" u="none" strike="noStrike" cap="none">
                <a:solidFill>
                  <a:srgbClr val="991B1E"/>
                </a:solidFill>
                <a:latin typeface="Calibri"/>
                <a:ea typeface="Calibri"/>
                <a:cs typeface="Calibri"/>
                <a:sym typeface="Calibri"/>
              </a:rPr>
              <a:t>LEAR</a:t>
            </a:r>
            <a:r>
              <a:rPr lang="en-US" sz="3600" b="1">
                <a:solidFill>
                  <a:srgbClr val="991B1E"/>
                </a:solidFill>
                <a:latin typeface="Calibri"/>
                <a:ea typeface="Calibri"/>
                <a:cs typeface="Calibri"/>
                <a:sym typeface="Calibri"/>
              </a:rPr>
              <a:t>N</a:t>
            </a:r>
            <a:endParaRPr sz="1800">
              <a:solidFill>
                <a:srgbClr val="0000FF"/>
              </a:solidFill>
              <a:latin typeface="Calibri"/>
              <a:ea typeface="Calibri"/>
              <a:cs typeface="Calibri"/>
              <a:sym typeface="Calibri"/>
            </a:endParaRPr>
          </a:p>
        </p:txBody>
      </p:sp>
      <p:sp>
        <p:nvSpPr>
          <p:cNvPr id="184" name="Google Shape;184;gf8dc5123b4_0_26"/>
          <p:cNvSpPr txBox="1">
            <a:spLocks noGrp="1"/>
          </p:cNvSpPr>
          <p:nvPr>
            <p:ph type="body" idx="1"/>
          </p:nvPr>
        </p:nvSpPr>
        <p:spPr>
          <a:xfrm>
            <a:off x="457200" y="988460"/>
            <a:ext cx="74295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000"/>
              <a:t>Where can I find these 5E lesson resources?</a:t>
            </a:r>
            <a:endParaRPr sz="2000"/>
          </a:p>
          <a:p>
            <a:pPr marL="914400" lvl="1" indent="-368300" algn="l" rtl="0">
              <a:lnSpc>
                <a:spcPct val="100000"/>
              </a:lnSpc>
              <a:spcBef>
                <a:spcPts val="0"/>
              </a:spcBef>
              <a:spcAft>
                <a:spcPts val="0"/>
              </a:spcAft>
              <a:buSzPts val="2200"/>
              <a:buFont typeface="Calibri"/>
              <a:buChar char="●"/>
            </a:pPr>
            <a:r>
              <a:rPr lang="en-US" sz="2000" u="sng">
                <a:solidFill>
                  <a:schemeClr val="hlink"/>
                </a:solidFill>
                <a:hlinkClick r:id="rId4"/>
              </a:rPr>
              <a:t>https://learn.k20center.ou.edu/</a:t>
            </a:r>
            <a:endParaRPr sz="2000"/>
          </a:p>
          <a:p>
            <a:pPr marL="914400" lvl="1" indent="-368300" algn="l" rtl="0">
              <a:lnSpc>
                <a:spcPct val="100000"/>
              </a:lnSpc>
              <a:spcBef>
                <a:spcPts val="0"/>
              </a:spcBef>
              <a:spcAft>
                <a:spcPts val="0"/>
              </a:spcAft>
              <a:buSzPts val="2200"/>
              <a:buFont typeface="Calibri"/>
              <a:buChar char="●"/>
            </a:pPr>
            <a:r>
              <a:rPr lang="en-US" sz="2000" u="sng">
                <a:solidFill>
                  <a:schemeClr val="hlink"/>
                </a:solidFill>
                <a:hlinkClick r:id="rId5"/>
              </a:rPr>
              <a:t>Cystic Fibrosis: A DNA Case Study</a:t>
            </a:r>
            <a:endParaRPr sz="2000"/>
          </a:p>
          <a:p>
            <a:pPr marL="914400" lvl="1" indent="-368300" algn="l" rtl="0">
              <a:lnSpc>
                <a:spcPct val="100000"/>
              </a:lnSpc>
              <a:spcBef>
                <a:spcPts val="0"/>
              </a:spcBef>
              <a:spcAft>
                <a:spcPts val="0"/>
              </a:spcAft>
              <a:buSzPts val="2200"/>
              <a:buFont typeface="Calibri"/>
              <a:buChar char="●"/>
            </a:pPr>
            <a:r>
              <a:rPr lang="en-US" sz="2000" u="sng">
                <a:solidFill>
                  <a:schemeClr val="hlink"/>
                </a:solidFill>
                <a:hlinkClick r:id="rId6"/>
              </a:rPr>
              <a:t>Why So Blue?</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dirty="0"/>
              <a:t>Discourse in Science</a:t>
            </a:r>
            <a:endParaRPr sz="3600" dirty="0"/>
          </a:p>
        </p:txBody>
      </p:sp>
      <p:sp>
        <p:nvSpPr>
          <p:cNvPr id="88" name="Google Shape;88;p2"/>
          <p:cNvSpPr txBox="1"/>
          <p:nvPr/>
        </p:nvSpPr>
        <p:spPr>
          <a:xfrm>
            <a:off x="533400" y="2784775"/>
            <a:ext cx="8533500" cy="1917900"/>
          </a:xfrm>
          <a:prstGeom prst="rect">
            <a:avLst/>
          </a:prstGeom>
          <a:noFill/>
          <a:ln>
            <a:noFill/>
          </a:ln>
        </p:spPr>
        <p:txBody>
          <a:bodyPr spcFirstLastPara="1" wrap="square" lIns="0" tIns="65000" rIns="26000" bIns="65000" anchor="t" anchorCtr="0">
            <a:normAutofit/>
          </a:bodyPr>
          <a:lstStyle/>
          <a:p>
            <a:pPr marL="0" marR="45717" lvl="0" indent="0" algn="l" rtl="0">
              <a:lnSpc>
                <a:spcPct val="100000"/>
              </a:lnSpc>
              <a:spcBef>
                <a:spcPts val="520"/>
              </a:spcBef>
              <a:spcAft>
                <a:spcPts val="0"/>
              </a:spcAft>
              <a:buClr>
                <a:srgbClr val="000000"/>
              </a:buClr>
              <a:buSzPts val="2601"/>
              <a:buFont typeface="Arial"/>
              <a:buNone/>
            </a:pPr>
            <a:endParaRPr sz="2601" b="0" i="0" u="none" strike="noStrike" cap="none">
              <a:solidFill>
                <a:srgbClr val="FFFFFF"/>
              </a:solidFill>
              <a:latin typeface="Calibri"/>
              <a:ea typeface="Calibri"/>
              <a:cs typeface="Calibri"/>
              <a:sym typeface="Calibri"/>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18b4c7931f_0_2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94" name="Google Shape;94;g118b4c7931f_0_2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457200" lvl="0" indent="-393700" algn="l" rtl="0">
              <a:spcBef>
                <a:spcPts val="0"/>
              </a:spcBef>
              <a:spcAft>
                <a:spcPts val="0"/>
              </a:spcAft>
              <a:buSzPts val="2600"/>
              <a:buChar char="•"/>
            </a:pPr>
            <a:r>
              <a:rPr lang="en-US"/>
              <a:t>Why is discourse important to science instruction?</a:t>
            </a:r>
            <a:endParaRPr/>
          </a:p>
          <a:p>
            <a:pPr marL="457200" lvl="0" indent="-393700" algn="l" rtl="0">
              <a:spcBef>
                <a:spcPts val="0"/>
              </a:spcBef>
              <a:spcAft>
                <a:spcPts val="0"/>
              </a:spcAft>
              <a:buSzPts val="2600"/>
              <a:buChar char="•"/>
            </a:pPr>
            <a:r>
              <a:rPr lang="en-US"/>
              <a:t>How do we foster discourse in the science classroom?</a:t>
            </a:r>
            <a:endParaRPr/>
          </a:p>
          <a:p>
            <a:pPr marL="55562" lvl="0" indent="0" algn="l" rtl="0">
              <a:spcBef>
                <a:spcPts val="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18b4c7931f_0_3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Learning Goals</a:t>
            </a:r>
            <a:endParaRPr/>
          </a:p>
        </p:txBody>
      </p:sp>
      <p:sp>
        <p:nvSpPr>
          <p:cNvPr id="100" name="Google Shape;100;g118b4c7931f_0_3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457200" lvl="0" indent="-393700" algn="l" rtl="0">
              <a:spcBef>
                <a:spcPts val="0"/>
              </a:spcBef>
              <a:spcAft>
                <a:spcPts val="0"/>
              </a:spcAft>
              <a:buSzPts val="2600"/>
              <a:buChar char="•"/>
            </a:pPr>
            <a:r>
              <a:rPr lang="en-US"/>
              <a:t>Participants will explore instructional strategies and resources that promote discourse in the science classroom.</a:t>
            </a:r>
            <a:endParaRPr/>
          </a:p>
          <a:p>
            <a:pPr marL="457200" lvl="0" indent="-393700" algn="l" rtl="0">
              <a:spcBef>
                <a:spcPts val="0"/>
              </a:spcBef>
              <a:spcAft>
                <a:spcPts val="0"/>
              </a:spcAft>
              <a:buSzPts val="2600"/>
              <a:buChar char="•"/>
            </a:pPr>
            <a:r>
              <a:rPr lang="en-US"/>
              <a:t>Participants will analyze how these instructional strategies and resources promote discourse in the science classroom.</a:t>
            </a:r>
            <a:endParaRPr/>
          </a:p>
          <a:p>
            <a:pPr marL="398462" lvl="0" indent="-177800" algn="l" rtl="0">
              <a:spcBef>
                <a:spcPts val="0"/>
              </a:spcBef>
              <a:spcAft>
                <a:spcPts val="0"/>
              </a:spcAft>
              <a:buClr>
                <a:schemeClr val="lt1"/>
              </a:buClr>
              <a:buSzPts val="26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b21ecf36ba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What is Classroom Discourse?</a:t>
            </a:r>
            <a:endParaRPr b="1"/>
          </a:p>
        </p:txBody>
      </p:sp>
      <p:sp>
        <p:nvSpPr>
          <p:cNvPr id="106" name="Google Shape;106;gb21ecf36ba_0_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dirty="0"/>
              <a:t>What words or phrases would you use to describe “discourse” as it relates to the science classroom?</a:t>
            </a:r>
            <a:endParaRPr dirty="0"/>
          </a:p>
          <a:p>
            <a:pPr marL="914400" lvl="0" indent="-292100" algn="l" rtl="0">
              <a:lnSpc>
                <a:spcPct val="100000"/>
              </a:lnSpc>
              <a:spcBef>
                <a:spcPts val="520"/>
              </a:spcBef>
              <a:spcAft>
                <a:spcPts val="0"/>
              </a:spcAft>
              <a:buSzPts val="2600"/>
              <a:buNone/>
            </a:pPr>
            <a:endParaRPr dirty="0"/>
          </a:p>
          <a:p>
            <a:pPr marL="457200" marR="0" lvl="0" indent="0" algn="l" rtl="0">
              <a:lnSpc>
                <a:spcPct val="100000"/>
              </a:lnSpc>
              <a:spcBef>
                <a:spcPts val="520"/>
              </a:spcBef>
              <a:spcAft>
                <a:spcPts val="0"/>
              </a:spcAft>
              <a:buSzPts val="2600"/>
              <a:buNone/>
            </a:pPr>
            <a:endParaRPr dirty="0"/>
          </a:p>
        </p:txBody>
      </p:sp>
      <p:sp>
        <p:nvSpPr>
          <p:cNvPr id="107" name="Google Shape;107;gb21ecf36ba_0_0"/>
          <p:cNvSpPr txBox="1"/>
          <p:nvPr/>
        </p:nvSpPr>
        <p:spPr>
          <a:xfrm>
            <a:off x="1279750" y="3309150"/>
            <a:ext cx="337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&lt;insert Mentimeter link or QR code here&gt;</a:t>
            </a:r>
            <a:endParaRPr>
              <a:latin typeface="Calibri"/>
              <a:ea typeface="Calibri"/>
              <a:cs typeface="Calibri"/>
              <a:sym typeface="Calibri"/>
            </a:endParaRPr>
          </a:p>
        </p:txBody>
      </p:sp>
      <p:sp>
        <p:nvSpPr>
          <p:cNvPr id="108" name="Google Shape;108;gb21ecf36ba_0_0"/>
          <p:cNvSpPr txBox="1"/>
          <p:nvPr/>
        </p:nvSpPr>
        <p:spPr>
          <a:xfrm>
            <a:off x="1017775" y="2724150"/>
            <a:ext cx="3236100" cy="585000"/>
          </a:xfrm>
          <a:prstGeom prst="rect">
            <a:avLst/>
          </a:prstGeom>
          <a:noFill/>
          <a:ln>
            <a:noFill/>
          </a:ln>
        </p:spPr>
        <p:txBody>
          <a:bodyPr spcFirstLastPara="1" wrap="square" lIns="91425" tIns="91425" rIns="91425" bIns="91425" anchor="t" anchorCtr="0">
            <a:spAutoFit/>
          </a:bodyPr>
          <a:lstStyle/>
          <a:p>
            <a:pPr marL="457200" lvl="0" indent="0" algn="l" rtl="0">
              <a:spcBef>
                <a:spcPts val="520"/>
              </a:spcBef>
              <a:spcAft>
                <a:spcPts val="0"/>
              </a:spcAft>
              <a:buNone/>
            </a:pPr>
            <a:r>
              <a:rPr lang="en-US" sz="2600" dirty="0" err="1">
                <a:solidFill>
                  <a:schemeClr val="dk1"/>
                </a:solidFill>
                <a:latin typeface="Calibri"/>
                <a:ea typeface="Calibri"/>
                <a:cs typeface="Calibri"/>
                <a:sym typeface="Calibri"/>
              </a:rPr>
              <a:t>Mentimeter</a:t>
            </a:r>
            <a:r>
              <a:rPr lang="en-US" sz="2600" dirty="0">
                <a:solidFill>
                  <a:schemeClr val="dk1"/>
                </a:solidFill>
                <a:latin typeface="Calibri"/>
                <a:ea typeface="Calibri"/>
                <a:cs typeface="Calibri"/>
                <a:sym typeface="Calibri"/>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b21ecf36ba_0_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What is Classroom Discourse?</a:t>
            </a:r>
            <a:endParaRPr b="1"/>
          </a:p>
        </p:txBody>
      </p:sp>
      <p:sp>
        <p:nvSpPr>
          <p:cNvPr id="114" name="Google Shape;114;gb21ecf36ba_0_5"/>
          <p:cNvSpPr txBox="1">
            <a:spLocks noGrp="1"/>
          </p:cNvSpPr>
          <p:nvPr>
            <p:ph type="body" idx="1"/>
          </p:nvPr>
        </p:nvSpPr>
        <p:spPr>
          <a:xfrm>
            <a:off x="457200" y="1451610"/>
            <a:ext cx="7593227" cy="3379882"/>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400"/>
              <a:t>Classroom discourse encompasses a variety of written and spoken forms of communication. </a:t>
            </a:r>
            <a:endParaRPr/>
          </a:p>
          <a:p>
            <a:pPr marL="457200" lvl="0" indent="-393700" algn="l" rtl="0">
              <a:lnSpc>
                <a:spcPct val="100000"/>
              </a:lnSpc>
              <a:spcBef>
                <a:spcPts val="520"/>
              </a:spcBef>
              <a:spcAft>
                <a:spcPts val="0"/>
              </a:spcAft>
              <a:buSzPts val="2600"/>
              <a:buChar char="•"/>
            </a:pPr>
            <a:r>
              <a:rPr lang="en-US" sz="2400"/>
              <a:t>Classroom discourse includes students’ engaging in expressing their ideas, discussing their reasoning, and representing their thinking.</a:t>
            </a:r>
            <a:endParaRPr sz="2400"/>
          </a:p>
          <a:p>
            <a:pPr marL="457200" lvl="0" indent="0" algn="l" rtl="0">
              <a:lnSpc>
                <a:spcPct val="100000"/>
              </a:lnSpc>
              <a:spcBef>
                <a:spcPts val="520"/>
              </a:spcBef>
              <a:spcAft>
                <a:spcPts val="0"/>
              </a:spcAft>
              <a:buSzPts val="2600"/>
              <a:buNone/>
            </a:pPr>
            <a:endParaRPr/>
          </a:p>
          <a:p>
            <a:pPr marL="63500" lvl="0" indent="0" algn="l" rtl="0">
              <a:lnSpc>
                <a:spcPct val="100000"/>
              </a:lnSpc>
              <a:spcBef>
                <a:spcPts val="520"/>
              </a:spcBef>
              <a:spcAft>
                <a:spcPts val="0"/>
              </a:spcAft>
              <a:buSzPts val="2600"/>
              <a:buNone/>
            </a:pPr>
            <a:r>
              <a:rPr lang="en-US" sz="2400" b="1"/>
              <a:t>Discourse is talking, listening, writing, reflecting, and representing.</a:t>
            </a:r>
            <a:endParaRPr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b21ecf36ba_0_1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Why is Classroom Discourse Important?</a:t>
            </a:r>
            <a:endParaRPr b="1"/>
          </a:p>
        </p:txBody>
      </p:sp>
      <p:sp>
        <p:nvSpPr>
          <p:cNvPr id="120" name="Google Shape;120;gb21ecf36ba_0_10"/>
          <p:cNvSpPr txBox="1">
            <a:spLocks noGrp="1"/>
          </p:cNvSpPr>
          <p:nvPr>
            <p:ph type="body" idx="1"/>
          </p:nvPr>
        </p:nvSpPr>
        <p:spPr>
          <a:xfrm>
            <a:off x="0" y="1418438"/>
            <a:ext cx="9293400" cy="3291900"/>
          </a:xfrm>
          <a:prstGeom prst="rect">
            <a:avLst/>
          </a:prstGeom>
          <a:noFill/>
          <a:ln>
            <a:noFill/>
          </a:ln>
        </p:spPr>
        <p:txBody>
          <a:bodyPr spcFirstLastPara="1" wrap="square" lIns="91425" tIns="45700" rIns="91425" bIns="45700" anchor="t" anchorCtr="0">
            <a:noAutofit/>
          </a:bodyPr>
          <a:lstStyle/>
          <a:p>
            <a:pPr marL="120650" lvl="0" indent="0" algn="l" rtl="0">
              <a:lnSpc>
                <a:spcPct val="120000"/>
              </a:lnSpc>
              <a:spcBef>
                <a:spcPts val="520"/>
              </a:spcBef>
              <a:spcAft>
                <a:spcPts val="0"/>
              </a:spcAft>
              <a:buSzPts val="1700"/>
              <a:buNone/>
            </a:pPr>
            <a:r>
              <a:rPr lang="en-US" sz="1800" b="1"/>
              <a:t>Authentic discourse incorporates the following dynamics into the classroom</a:t>
            </a:r>
            <a:r>
              <a:rPr lang="en-US" sz="1800"/>
              <a:t>:</a:t>
            </a:r>
            <a:endParaRPr sz="100"/>
          </a:p>
          <a:p>
            <a:pPr marL="463550" lvl="0" indent="-349250" algn="l" rtl="0">
              <a:lnSpc>
                <a:spcPct val="120000"/>
              </a:lnSpc>
              <a:spcBef>
                <a:spcPts val="520"/>
              </a:spcBef>
              <a:spcAft>
                <a:spcPts val="0"/>
              </a:spcAft>
              <a:buClr>
                <a:schemeClr val="dk1"/>
              </a:buClr>
              <a:buSzPts val="1800"/>
              <a:buFont typeface="Calibri"/>
              <a:buAutoNum type="arabicPeriod"/>
            </a:pPr>
            <a:r>
              <a:rPr lang="en-US" sz="1800"/>
              <a:t>Students develop a deeper understanding of the content.</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Students participate authentically in content-centered discussions.</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Classroom is student-centered.</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Students share ideas and respond to the ideas of others.</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Students use higher-order thinking skills, such as organizing, synthesizing, and interpreting.</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Students express their ideas by constructing supported explanations of their thinking, both written and verbal. </a:t>
            </a:r>
            <a:endParaRPr sz="1800"/>
          </a:p>
        </p:txBody>
      </p:sp>
      <p:sp>
        <p:nvSpPr>
          <p:cNvPr id="121" name="Google Shape;121;gb21ecf36ba_0_10"/>
          <p:cNvSpPr txBox="1"/>
          <p:nvPr/>
        </p:nvSpPr>
        <p:spPr>
          <a:xfrm>
            <a:off x="2883900" y="4710350"/>
            <a:ext cx="337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&lt;insert Mentimeter link or code here&gt;</a:t>
            </a:r>
            <a:endParaRPr>
              <a:latin typeface="Calibri"/>
              <a:ea typeface="Calibri"/>
              <a:cs typeface="Calibri"/>
              <a:sym typeface="Calibri"/>
            </a:endParaRPr>
          </a:p>
        </p:txBody>
      </p:sp>
      <p:sp>
        <p:nvSpPr>
          <p:cNvPr id="122" name="Google Shape;122;gb21ecf36ba_0_10"/>
          <p:cNvSpPr txBox="1"/>
          <p:nvPr/>
        </p:nvSpPr>
        <p:spPr>
          <a:xfrm>
            <a:off x="3028650" y="4125350"/>
            <a:ext cx="3236100" cy="585000"/>
          </a:xfrm>
          <a:prstGeom prst="rect">
            <a:avLst/>
          </a:prstGeom>
          <a:noFill/>
          <a:ln>
            <a:noFill/>
          </a:ln>
        </p:spPr>
        <p:txBody>
          <a:bodyPr spcFirstLastPara="1" wrap="square" lIns="91425" tIns="91425" rIns="91425" bIns="91425" anchor="t" anchorCtr="0">
            <a:spAutoFit/>
          </a:bodyPr>
          <a:lstStyle/>
          <a:p>
            <a:pPr marL="457200" lvl="0" indent="0" algn="l" rtl="0">
              <a:spcBef>
                <a:spcPts val="520"/>
              </a:spcBef>
              <a:spcAft>
                <a:spcPts val="0"/>
              </a:spcAft>
              <a:buNone/>
            </a:pPr>
            <a:r>
              <a:rPr lang="en-US" sz="2600">
                <a:solidFill>
                  <a:schemeClr val="accent4"/>
                </a:solidFill>
                <a:latin typeface="Calibri"/>
                <a:ea typeface="Calibri"/>
                <a:cs typeface="Calibri"/>
                <a:sym typeface="Calibri"/>
              </a:rPr>
              <a:t>Mentimeter:</a:t>
            </a:r>
            <a:endParaRPr>
              <a:solidFill>
                <a:schemeClr val="accent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b21ecf36ba_0_15"/>
          <p:cNvSpPr txBox="1">
            <a:spLocks noGrp="1"/>
          </p:cNvSpPr>
          <p:nvPr>
            <p:ph type="title"/>
          </p:nvPr>
        </p:nvSpPr>
        <p:spPr>
          <a:xfrm>
            <a:off x="457200" y="91707"/>
            <a:ext cx="6187646"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S-I-T: Surprising, Interesting, Troubling</a:t>
            </a:r>
            <a:endParaRPr sz="3000" b="1"/>
          </a:p>
        </p:txBody>
      </p:sp>
      <p:sp>
        <p:nvSpPr>
          <p:cNvPr id="128" name="Google Shape;128;gb21ecf36ba_0_15"/>
          <p:cNvSpPr txBox="1">
            <a:spLocks noGrp="1"/>
          </p:cNvSpPr>
          <p:nvPr>
            <p:ph type="body" idx="1"/>
          </p:nvPr>
        </p:nvSpPr>
        <p:spPr>
          <a:xfrm>
            <a:off x="407774" y="1204784"/>
            <a:ext cx="5965224" cy="3538726"/>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520"/>
              </a:spcBef>
              <a:spcAft>
                <a:spcPts val="0"/>
              </a:spcAft>
              <a:buSzPts val="2400"/>
              <a:buNone/>
            </a:pPr>
            <a:r>
              <a:rPr lang="en-US" sz="1800" dirty="0"/>
              <a:t>S-I-T provides tools students can use to analyze texts, videos, or images.</a:t>
            </a:r>
            <a:endParaRPr dirty="0"/>
          </a:p>
          <a:p>
            <a:pPr marL="76200" lvl="0" indent="0" algn="l" rtl="0">
              <a:lnSpc>
                <a:spcPct val="100000"/>
              </a:lnSpc>
              <a:spcBef>
                <a:spcPts val="520"/>
              </a:spcBef>
              <a:spcAft>
                <a:spcPts val="0"/>
              </a:spcAft>
              <a:buSzPts val="2400"/>
              <a:buNone/>
            </a:pPr>
            <a:endParaRPr sz="1800" dirty="0"/>
          </a:p>
          <a:p>
            <a:pPr marL="457200" lvl="0" indent="-381000" algn="l" rtl="0">
              <a:lnSpc>
                <a:spcPct val="100000"/>
              </a:lnSpc>
              <a:spcBef>
                <a:spcPts val="0"/>
              </a:spcBef>
              <a:spcAft>
                <a:spcPts val="0"/>
              </a:spcAft>
              <a:buClr>
                <a:schemeClr val="dk1"/>
              </a:buClr>
              <a:buSzPts val="2400"/>
              <a:buChar char="•"/>
            </a:pPr>
            <a:r>
              <a:rPr lang="en-US" sz="1800" dirty="0"/>
              <a:t>Give students a text, video, or image.  Based on their observations and analyses, have them identify one </a:t>
            </a:r>
            <a:r>
              <a:rPr lang="en-US" sz="1800" u="sng" dirty="0"/>
              <a:t>surprising</a:t>
            </a:r>
            <a:r>
              <a:rPr lang="en-US" sz="1800" dirty="0"/>
              <a:t> fact or idea, one </a:t>
            </a:r>
            <a:r>
              <a:rPr lang="en-US" sz="1800" u="sng" dirty="0"/>
              <a:t>interesting</a:t>
            </a:r>
            <a:r>
              <a:rPr lang="en-US" sz="1800" dirty="0"/>
              <a:t> fact or idea, and one </a:t>
            </a:r>
            <a:r>
              <a:rPr lang="en-US" sz="1800" u="sng" dirty="0"/>
              <a:t>troubling</a:t>
            </a:r>
            <a:r>
              <a:rPr lang="en-US" sz="1800" dirty="0"/>
              <a:t> fact or idea.</a:t>
            </a:r>
            <a:endParaRPr sz="1800" dirty="0"/>
          </a:p>
          <a:p>
            <a:pPr marL="457200" lvl="0" indent="-381000" algn="l" rtl="0">
              <a:lnSpc>
                <a:spcPct val="100000"/>
              </a:lnSpc>
              <a:spcBef>
                <a:spcPts val="0"/>
              </a:spcBef>
              <a:spcAft>
                <a:spcPts val="0"/>
              </a:spcAft>
              <a:buClr>
                <a:schemeClr val="dk1"/>
              </a:buClr>
              <a:buSzPts val="2400"/>
              <a:buChar char="•"/>
            </a:pPr>
            <a:r>
              <a:rPr lang="en-US" sz="1800" dirty="0"/>
              <a:t>Ask students to share their ideas and reasoning with small groups and/or the whole class.</a:t>
            </a:r>
            <a:endParaRPr sz="1800" dirty="0"/>
          </a:p>
        </p:txBody>
      </p:sp>
      <p:pic>
        <p:nvPicPr>
          <p:cNvPr id="5" name="Picture 4">
            <a:hlinkClick r:id="rId3"/>
            <a:extLst>
              <a:ext uri="{FF2B5EF4-FFF2-40B4-BE49-F238E27FC236}">
                <a16:creationId xmlns:a16="http://schemas.microsoft.com/office/drawing/2014/main" id="{9A3E9E23-8D84-47F9-A4C5-E1DB3E4E28CC}"/>
              </a:ext>
            </a:extLst>
          </p:cNvPr>
          <p:cNvPicPr>
            <a:picLocks noChangeAspect="1"/>
          </p:cNvPicPr>
          <p:nvPr/>
        </p:nvPicPr>
        <p:blipFill>
          <a:blip r:embed="rId4"/>
          <a:stretch>
            <a:fillRect/>
          </a:stretch>
        </p:blipFill>
        <p:spPr>
          <a:xfrm rot="465107">
            <a:off x="6541318" y="764434"/>
            <a:ext cx="2008015" cy="29072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b21ecf36ba_0_20"/>
          <p:cNvSpPr txBox="1">
            <a:spLocks noGrp="1"/>
          </p:cNvSpPr>
          <p:nvPr>
            <p:ph type="title"/>
          </p:nvPr>
        </p:nvSpPr>
        <p:spPr>
          <a:xfrm>
            <a:off x="457200" y="166631"/>
            <a:ext cx="6141307"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000" b="1"/>
              <a:t>S-I-T: Surprising, Interesting, </a:t>
            </a:r>
            <a:r>
              <a:rPr lang="en-US" sz="3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Troubling</a:t>
            </a:r>
            <a:endParaRPr sz="3000" b="1"/>
          </a:p>
        </p:txBody>
      </p:sp>
      <p:sp>
        <p:nvSpPr>
          <p:cNvPr id="135" name="Google Shape;135;gb21ecf36ba_0_20"/>
          <p:cNvSpPr txBox="1">
            <a:spLocks noGrp="1"/>
          </p:cNvSpPr>
          <p:nvPr>
            <p:ph type="body" idx="1"/>
          </p:nvPr>
        </p:nvSpPr>
        <p:spPr>
          <a:xfrm>
            <a:off x="438626" y="1114900"/>
            <a:ext cx="8035800" cy="36795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sz="1800" dirty="0">
                <a:solidFill>
                  <a:schemeClr val="dk1"/>
                </a:solidFill>
              </a:rPr>
              <a:t>Using the handout “</a:t>
            </a:r>
            <a:r>
              <a:rPr lang="en-US" sz="1800" dirty="0"/>
              <a:t>Cystic Fibrosis</a:t>
            </a:r>
            <a:r>
              <a:rPr lang="en-US" sz="1800" dirty="0">
                <a:solidFill>
                  <a:schemeClr val="dk1"/>
                </a:solidFill>
              </a:rPr>
              <a:t>,” write down an idea or fact that affects you in the following ways:</a:t>
            </a:r>
            <a:endParaRPr sz="1800" dirty="0">
              <a:solidFill>
                <a:schemeClr val="dk1"/>
              </a:solidFill>
            </a:endParaRPr>
          </a:p>
          <a:p>
            <a:pPr marL="914400" lvl="1" indent="-370205" algn="l" rtl="0">
              <a:lnSpc>
                <a:spcPct val="100000"/>
              </a:lnSpc>
              <a:spcBef>
                <a:spcPts val="0"/>
              </a:spcBef>
              <a:spcAft>
                <a:spcPts val="0"/>
              </a:spcAft>
              <a:buClr>
                <a:schemeClr val="dk1"/>
              </a:buClr>
              <a:buSzPts val="2230"/>
              <a:buFont typeface="Arial"/>
              <a:buChar char="•"/>
            </a:pPr>
            <a:r>
              <a:rPr lang="en-US" dirty="0">
                <a:solidFill>
                  <a:schemeClr val="dk1"/>
                </a:solidFill>
              </a:rPr>
              <a:t>One fact or idea that </a:t>
            </a:r>
            <a:r>
              <a:rPr lang="en-US" b="1" i="1" dirty="0">
                <a:solidFill>
                  <a:schemeClr val="dk1"/>
                </a:solidFill>
              </a:rPr>
              <a:t>surprises</a:t>
            </a:r>
            <a:r>
              <a:rPr lang="en-US" dirty="0">
                <a:solidFill>
                  <a:schemeClr val="dk1"/>
                </a:solidFill>
              </a:rPr>
              <a:t> you.</a:t>
            </a:r>
            <a:endParaRPr dirty="0">
              <a:solidFill>
                <a:schemeClr val="dk1"/>
              </a:solidFill>
            </a:endParaRPr>
          </a:p>
          <a:p>
            <a:pPr marL="914400" lvl="1" indent="-370205" algn="l" rtl="0">
              <a:lnSpc>
                <a:spcPct val="100000"/>
              </a:lnSpc>
              <a:spcBef>
                <a:spcPts val="0"/>
              </a:spcBef>
              <a:spcAft>
                <a:spcPts val="0"/>
              </a:spcAft>
              <a:buClr>
                <a:schemeClr val="dk1"/>
              </a:buClr>
              <a:buSzPts val="2230"/>
              <a:buFont typeface="Arial"/>
              <a:buChar char="•"/>
            </a:pPr>
            <a:r>
              <a:rPr lang="en-US" dirty="0">
                <a:solidFill>
                  <a:schemeClr val="dk1"/>
                </a:solidFill>
              </a:rPr>
              <a:t>One fact or idea that </a:t>
            </a:r>
            <a:r>
              <a:rPr lang="en-US" b="1" i="1" dirty="0">
                <a:solidFill>
                  <a:schemeClr val="dk1"/>
                </a:solidFill>
              </a:rPr>
              <a:t>interests</a:t>
            </a:r>
            <a:r>
              <a:rPr lang="en-US" dirty="0">
                <a:solidFill>
                  <a:schemeClr val="dk1"/>
                </a:solidFill>
              </a:rPr>
              <a:t> you. </a:t>
            </a:r>
            <a:endParaRPr dirty="0">
              <a:solidFill>
                <a:schemeClr val="dk1"/>
              </a:solidFill>
            </a:endParaRPr>
          </a:p>
          <a:p>
            <a:pPr marL="914400" lvl="1" indent="-370205" algn="l" rtl="0">
              <a:lnSpc>
                <a:spcPct val="100000"/>
              </a:lnSpc>
              <a:spcBef>
                <a:spcPts val="0"/>
              </a:spcBef>
              <a:spcAft>
                <a:spcPts val="0"/>
              </a:spcAft>
              <a:buClr>
                <a:schemeClr val="dk1"/>
              </a:buClr>
              <a:buSzPts val="2230"/>
              <a:buFont typeface="Arial"/>
              <a:buChar char="•"/>
            </a:pPr>
            <a:r>
              <a:rPr lang="en-US" dirty="0">
                <a:solidFill>
                  <a:schemeClr val="dk1"/>
                </a:solidFill>
              </a:rPr>
              <a:t>One fact or idea that </a:t>
            </a:r>
            <a:r>
              <a:rPr lang="en-US" b="1" i="1" dirty="0">
                <a:solidFill>
                  <a:schemeClr val="dk1"/>
                </a:solidFill>
              </a:rPr>
              <a:t>troubles</a:t>
            </a:r>
            <a:r>
              <a:rPr lang="en-US" dirty="0">
                <a:solidFill>
                  <a:schemeClr val="dk1"/>
                </a:solidFill>
              </a:rPr>
              <a:t> you. </a:t>
            </a:r>
            <a:endParaRPr dirty="0"/>
          </a:p>
          <a:p>
            <a:pPr marL="544195" lvl="1" indent="0" algn="l" rtl="0">
              <a:lnSpc>
                <a:spcPct val="100000"/>
              </a:lnSpc>
              <a:spcBef>
                <a:spcPts val="0"/>
              </a:spcBef>
              <a:spcAft>
                <a:spcPts val="0"/>
              </a:spcAft>
              <a:buClr>
                <a:schemeClr val="dk1"/>
              </a:buClr>
              <a:buSzPts val="2230"/>
              <a:buNone/>
            </a:pPr>
            <a:endParaRPr sz="2400" dirty="0">
              <a:solidFill>
                <a:schemeClr val="dk1"/>
              </a:solidFill>
            </a:endParaRPr>
          </a:p>
          <a:p>
            <a:pPr marL="544195" lvl="1" indent="0" algn="l" rtl="0">
              <a:lnSpc>
                <a:spcPct val="100000"/>
              </a:lnSpc>
              <a:spcBef>
                <a:spcPts val="0"/>
              </a:spcBef>
              <a:spcAft>
                <a:spcPts val="0"/>
              </a:spcAft>
              <a:buClr>
                <a:schemeClr val="dk1"/>
              </a:buClr>
              <a:buSzPts val="2230"/>
              <a:buNone/>
            </a:pPr>
            <a:endParaRPr sz="2400" dirty="0">
              <a:solidFill>
                <a:schemeClr val="dk1"/>
              </a:solidFill>
            </a:endParaRPr>
          </a:p>
          <a:p>
            <a:pPr marL="544195" lvl="1" indent="0" algn="l" rtl="0">
              <a:lnSpc>
                <a:spcPct val="100000"/>
              </a:lnSpc>
              <a:spcBef>
                <a:spcPts val="0"/>
              </a:spcBef>
              <a:spcAft>
                <a:spcPts val="0"/>
              </a:spcAft>
              <a:buClr>
                <a:schemeClr val="dk1"/>
              </a:buClr>
              <a:buSzPts val="2230"/>
              <a:buNone/>
            </a:pPr>
            <a:endParaRPr sz="2400" dirty="0">
              <a:solidFill>
                <a:schemeClr val="dk1"/>
              </a:solidFill>
            </a:endParaRPr>
          </a:p>
          <a:p>
            <a:pPr marL="86995" lvl="0" indent="0" algn="l" rtl="0">
              <a:lnSpc>
                <a:spcPct val="100000"/>
              </a:lnSpc>
              <a:spcBef>
                <a:spcPts val="0"/>
              </a:spcBef>
              <a:spcAft>
                <a:spcPts val="0"/>
              </a:spcAft>
              <a:buClr>
                <a:schemeClr val="dk1"/>
              </a:buClr>
              <a:buSzPts val="2230"/>
              <a:buNone/>
            </a:pPr>
            <a:endParaRPr sz="2000" dirty="0">
              <a:solidFill>
                <a:schemeClr val="dk1"/>
              </a:solidFill>
            </a:endParaRPr>
          </a:p>
          <a:p>
            <a:pPr marL="86995" lvl="0" indent="0" algn="l" rtl="0">
              <a:lnSpc>
                <a:spcPct val="100000"/>
              </a:lnSpc>
              <a:spcBef>
                <a:spcPts val="0"/>
              </a:spcBef>
              <a:spcAft>
                <a:spcPts val="0"/>
              </a:spcAft>
              <a:buClr>
                <a:schemeClr val="dk1"/>
              </a:buClr>
              <a:buSzPts val="2230"/>
              <a:buNone/>
            </a:pPr>
            <a:r>
              <a:rPr lang="en-US" sz="1800" b="1" dirty="0">
                <a:solidFill>
                  <a:schemeClr val="dk1"/>
                </a:solidFill>
              </a:rPr>
              <a:t>How can the S-I-T strategy foster discourse in your classroom?</a:t>
            </a:r>
            <a:endParaRPr sz="1800" b="1" dirty="0">
              <a:solidFill>
                <a:schemeClr val="dk1"/>
              </a:solidFill>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981</Words>
  <Application>Microsoft Macintosh PowerPoint</Application>
  <PresentationFormat>On-screen Show (16:9)</PresentationFormat>
  <Paragraphs>109</Paragraphs>
  <Slides>16</Slides>
  <Notes>16</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Constantia</vt:lpstr>
      <vt:lpstr>Georgia</vt:lpstr>
      <vt:lpstr>Calibri</vt:lpstr>
      <vt:lpstr>Noto Sans Symbols</vt:lpstr>
      <vt:lpstr>LEARN theme</vt:lpstr>
      <vt:lpstr>LEARN theme</vt:lpstr>
      <vt:lpstr>LEARN theme</vt:lpstr>
      <vt:lpstr>PowerPoint Presentation</vt:lpstr>
      <vt:lpstr>Discourse in Science</vt:lpstr>
      <vt:lpstr>Essential Question</vt:lpstr>
      <vt:lpstr>Learning Goals</vt:lpstr>
      <vt:lpstr>What is Classroom Discourse?</vt:lpstr>
      <vt:lpstr>What is Classroom Discourse?</vt:lpstr>
      <vt:lpstr>Why is Classroom Discourse Important?</vt:lpstr>
      <vt:lpstr>S-I-T: Surprising, Interesting, Troubling</vt:lpstr>
      <vt:lpstr>S-I-T: Surprising, Interesting, Troubling</vt:lpstr>
      <vt:lpstr>      Honeycomb Harvest</vt:lpstr>
      <vt:lpstr>Honeycomb Harvest Sample</vt:lpstr>
      <vt:lpstr>Say Something</vt:lpstr>
      <vt:lpstr>Say Something</vt:lpstr>
      <vt:lpstr>PowerPoint Presentation</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Moharram, Jehanne</cp:lastModifiedBy>
  <cp:revision>5</cp:revision>
  <dcterms:modified xsi:type="dcterms:W3CDTF">2024-07-12T14:03:19Z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