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19"/>
  </p:notesMasterIdLst>
  <p:sldIdLst>
    <p:sldId id="256" r:id="rId3"/>
    <p:sldId id="257" r:id="rId4"/>
    <p:sldId id="262" r:id="rId5"/>
    <p:sldId id="272" r:id="rId6"/>
    <p:sldId id="260" r:id="rId7"/>
    <p:sldId id="273" r:id="rId8"/>
    <p:sldId id="274" r:id="rId9"/>
    <p:sldId id="277" r:id="rId10"/>
    <p:sldId id="279" r:id="rId11"/>
    <p:sldId id="278" r:id="rId12"/>
    <p:sldId id="280" r:id="rId13"/>
    <p:sldId id="281" r:id="rId14"/>
    <p:sldId id="275" r:id="rId15"/>
    <p:sldId id="283" r:id="rId16"/>
    <p:sldId id="282" r:id="rId17"/>
    <p:sldId id="276" r:id="rId18"/>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4286"/>
  </p:normalViewPr>
  <p:slideViewPr>
    <p:cSldViewPr snapToGrid="0">
      <p:cViewPr varScale="1">
        <p:scale>
          <a:sx n="197" d="100"/>
          <a:sy n="197" d="100"/>
        </p:scale>
        <p:origin x="588"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tech-tool/64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lesson/49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SI4imt0dXg&amp;feature=youtu.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DBsitoq2Sw"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kSI4imt0dXg&amp;feature=youtu.b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lesson/49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learn.k20center.ou.edu/lesson/39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b="0" i="0" u="none" strike="noStrike" dirty="0">
                <a:solidFill>
                  <a:srgbClr val="000000"/>
                </a:solidFill>
                <a:effectLst/>
              </a:rPr>
              <a:t>K20 Center. (n.d.). </a:t>
            </a:r>
            <a:r>
              <a:rPr lang="en-US" b="0" i="0" u="none" strike="noStrike" dirty="0" err="1">
                <a:solidFill>
                  <a:srgbClr val="000000"/>
                </a:solidFill>
                <a:effectLst/>
              </a:rPr>
              <a:t>Mentimeter</a:t>
            </a:r>
            <a:r>
              <a:rPr lang="en-US" b="0" i="0" u="none" strike="noStrike" dirty="0">
                <a:solidFill>
                  <a:srgbClr val="000000"/>
                </a:solidFill>
                <a:effectLst/>
              </a:rPr>
              <a:t>. Tech tool. </a:t>
            </a:r>
            <a:r>
              <a:rPr lang="en-US" b="0" i="0" u="none" strike="noStrike" dirty="0">
                <a:solidFill>
                  <a:srgbClr val="000000"/>
                </a:solidFill>
                <a:effectLst/>
                <a:hlinkClick r:id="rId3"/>
              </a:rPr>
              <a:t>https://learn.k20center.ou.edu/tech-tool/645</a:t>
            </a:r>
            <a:endParaRPr lang="en-US" b="0" i="0" u="none" strike="noStrike" dirty="0">
              <a:solidFill>
                <a:srgbClr val="000000"/>
              </a:solidFill>
              <a:effectLst/>
            </a:endParaRPr>
          </a:p>
        </p:txBody>
      </p:sp>
    </p:spTree>
    <p:extLst>
      <p:ext uri="{BB962C8B-B14F-4D97-AF65-F5344CB8AC3E}">
        <p14:creationId xmlns:p14="http://schemas.microsoft.com/office/powerpoint/2010/main" val="319057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Return to </a:t>
            </a:r>
            <a:r>
              <a:rPr lang="en-US" dirty="0" err="1"/>
              <a:t>Mentimeter</a:t>
            </a:r>
            <a:r>
              <a:rPr lang="en-US" dirty="0"/>
              <a:t> and have participants rank the above. </a:t>
            </a:r>
          </a:p>
        </p:txBody>
      </p:sp>
    </p:spTree>
    <p:extLst>
      <p:ext uri="{BB962C8B-B14F-4D97-AF65-F5344CB8AC3E}">
        <p14:creationId xmlns:p14="http://schemas.microsoft.com/office/powerpoint/2010/main" val="365027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Calibri" panose="020F0502020204030204" pitchFamily="34" charset="0"/>
              </a:rPr>
              <a:t>K20 Center. (n.d.). S-I-T (Surprising, interesting, troubling). Strategies. https://learn.k20center.ou.edu/strategy/926</a:t>
            </a:r>
            <a:endParaRPr lang="en-US" sz="1400" b="1" dirty="0">
              <a:latin typeface="Calibri"/>
              <a:ea typeface="Calibri"/>
              <a:cs typeface="Calibri"/>
              <a:sym typeface="Calibri"/>
            </a:endParaRPr>
          </a:p>
        </p:txBody>
      </p:sp>
    </p:spTree>
    <p:extLst>
      <p:ext uri="{BB962C8B-B14F-4D97-AF65-F5344CB8AC3E}">
        <p14:creationId xmlns:p14="http://schemas.microsoft.com/office/powerpoint/2010/main" val="64421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18099-9410-8E4D-6537-063BF3E1A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F33A6-6AC5-47D9-CD03-B9CF1741B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B5872-0572-D8A4-1CE6-B39E04655FFD}"/>
              </a:ext>
            </a:extLst>
          </p:cNvPr>
          <p:cNvSpPr>
            <a:spLocks noGrp="1"/>
          </p:cNvSpPr>
          <p:nvPr>
            <p:ph type="body" idx="1"/>
          </p:nvPr>
        </p:nvSpPr>
        <p:spPr/>
        <p:txBody>
          <a:bodyPr/>
          <a:lstStyle/>
          <a:p>
            <a:pPr marL="0" lvl="0" indent="0" algn="l" rtl="0">
              <a:lnSpc>
                <a:spcPct val="120000"/>
              </a:lnSpc>
              <a:spcBef>
                <a:spcPts val="0"/>
              </a:spcBef>
              <a:spcAft>
                <a:spcPts val="0"/>
              </a:spcAft>
              <a:buClr>
                <a:schemeClr val="dk1"/>
              </a:buClr>
              <a:buSzPts val="1100"/>
              <a:buFont typeface="Arial"/>
              <a:buNone/>
            </a:pPr>
            <a:r>
              <a:rPr lang="en-US" sz="1400" dirty="0"/>
              <a:t>Now that you have been introduced to the strategy, you are going to practice how to use this in the classroom. You will view a document discussing cystic fibrosis. You will first read through this information and find one S-I-T. </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None/>
            </a:pPr>
            <a:r>
              <a:rPr lang="en-US" sz="1400" dirty="0"/>
              <a:t>You can find this resource on LEARN: </a:t>
            </a:r>
            <a:r>
              <a:rPr lang="en-US" sz="1400" u="sng" dirty="0">
                <a:solidFill>
                  <a:srgbClr val="0000FF"/>
                </a:solidFill>
                <a:hlinkClick r:id="rId3">
                  <a:extLst>
                    <a:ext uri="{A12FA001-AC4F-418D-AE19-62706E023703}">
                      <ahyp:hlinkClr xmlns:ahyp="http://schemas.microsoft.com/office/drawing/2018/hyperlinkcolor" val="tx"/>
                    </a:ext>
                  </a:extLst>
                </a:hlinkClick>
              </a:rPr>
              <a:t>Cystic Fibrosis: A DNA Case Study</a:t>
            </a:r>
            <a:r>
              <a:rPr lang="en-US" sz="1400" u="sng" dirty="0">
                <a:solidFill>
                  <a:srgbClr val="2200CC"/>
                </a:solidFill>
              </a:rPr>
              <a:t>, https://learn.k20center.ou.edu/lesson/496.</a:t>
            </a:r>
          </a:p>
          <a:p>
            <a:pPr marL="0" lvl="0" indent="0" algn="l" rtl="0">
              <a:lnSpc>
                <a:spcPct val="115000"/>
              </a:lnSpc>
              <a:spcBef>
                <a:spcPts val="0"/>
              </a:spcBef>
              <a:spcAft>
                <a:spcPts val="0"/>
              </a:spcAft>
              <a:buClr>
                <a:schemeClr val="dk1"/>
              </a:buClr>
              <a:buSzPts val="1100"/>
              <a:buFont typeface="Arial"/>
              <a:buNone/>
            </a:pPr>
            <a:endParaRPr lang="en-US" sz="1400" dirty="0"/>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95354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Calibri" panose="020F0502020204030204" pitchFamily="34" charset="0"/>
              </a:rPr>
              <a:t>K20 Center. (n.d.). Honeycomb harvest. Strategies. https://learn.k20center.ou.edu/strategy/61</a:t>
            </a:r>
            <a:endParaRPr lang="en-US" dirty="0"/>
          </a:p>
          <a:p>
            <a:endParaRPr lang="en-US" dirty="0"/>
          </a:p>
        </p:txBody>
      </p:sp>
    </p:spTree>
    <p:extLst>
      <p:ext uri="{BB962C8B-B14F-4D97-AF65-F5344CB8AC3E}">
        <p14:creationId xmlns:p14="http://schemas.microsoft.com/office/powerpoint/2010/main" val="354998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a:t>Edutopia. (2018, Nov. 16). Encouraging academic conversations with talk moves. </a:t>
            </a:r>
            <a:r>
              <a:rPr lang="en-US" u="sng" dirty="0">
                <a:solidFill>
                  <a:schemeClr val="hlink"/>
                </a:solidFill>
                <a:hlinkClick r:id="rId3"/>
              </a:rPr>
              <a:t>https://www.youtube.com/watch?v=kSI4imt0dXg&amp;feature=youtu.be</a:t>
            </a:r>
            <a:endParaRPr lang="en-US" dirty="0"/>
          </a:p>
          <a:p>
            <a:pPr marL="0" lvl="0" indent="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396577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Clr>
                <a:schemeClr val="dk1"/>
              </a:buClr>
              <a:buSzPts val="1100"/>
              <a:buFont typeface="Arial"/>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Pass out the Say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Something handout.</a:t>
            </a:r>
            <a:r>
              <a:rPr lang="en-US" dirty="0"/>
              <a:t> We are going to watch the video “Facts and Stories of the Blue </a:t>
            </a:r>
            <a:r>
              <a:rPr lang="en-US" dirty="0" err="1"/>
              <a:t>Fugates</a:t>
            </a:r>
            <a:r>
              <a:rPr lang="en-US" dirty="0"/>
              <a:t>,” </a:t>
            </a:r>
            <a:r>
              <a:rPr lang="en-US" u="sng" dirty="0">
                <a:solidFill>
                  <a:schemeClr val="hlink"/>
                </a:solidFill>
                <a:hlinkClick r:id="rId3"/>
              </a:rPr>
              <a:t>https://www.youtube.com/watch?v=hDBsitoq2Sw</a:t>
            </a:r>
            <a:r>
              <a:rPr lang="en-US" dirty="0"/>
              <a:t>.  As you watch, reference the Say Something sentence stems and consider how you and your students might use at least one sentence stem to engage in an academic conversation about this text. </a:t>
            </a:r>
          </a:p>
          <a:p>
            <a:pPr marL="0" lvl="0" indent="0" algn="l" rtl="0">
              <a:lnSpc>
                <a:spcPct val="115000"/>
              </a:lnSpc>
              <a:spcBef>
                <a:spcPts val="0"/>
              </a:spcBef>
              <a:spcAft>
                <a:spcPts val="0"/>
              </a:spcAft>
              <a:buClr>
                <a:schemeClr val="dk1"/>
              </a:buClr>
              <a:buSzPts val="1100"/>
              <a:buFont typeface="Arial"/>
              <a:buNone/>
            </a:pPr>
            <a:endParaRPr lang="en-US" dirty="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0" i="0" u="none" strike="noStrike" dirty="0">
                <a:solidFill>
                  <a:srgbClr val="000000"/>
                </a:solidFill>
                <a:effectLst/>
              </a:rPr>
              <a:t>Weird History. (2021, November 26). </a:t>
            </a:r>
            <a:r>
              <a:rPr lang="en-US" b="0" i="1" u="none" strike="noStrike" dirty="0">
                <a:solidFill>
                  <a:srgbClr val="000000"/>
                </a:solidFill>
                <a:effectLst/>
              </a:rPr>
              <a:t>Facts and stories about the blue </a:t>
            </a:r>
            <a:r>
              <a:rPr lang="en-US" b="0" i="1" u="none" strike="noStrike" dirty="0" err="1">
                <a:solidFill>
                  <a:srgbClr val="000000"/>
                </a:solidFill>
                <a:effectLst/>
              </a:rPr>
              <a:t>Fugates</a:t>
            </a:r>
            <a:r>
              <a:rPr lang="en-US" b="0" i="0" u="none" strike="noStrike" dirty="0">
                <a:solidFill>
                  <a:srgbClr val="000000"/>
                </a:solidFill>
                <a:effectLst/>
              </a:rPr>
              <a:t>. [Video]. YouTube. </a:t>
            </a:r>
            <a:r>
              <a:rPr lang="en-US" b="0" i="0" u="none" strike="noStrike" dirty="0">
                <a:solidFill>
                  <a:srgbClr val="000000"/>
                </a:solidFill>
                <a:effectLst/>
                <a:hlinkClick r:id="rId4"/>
              </a:rPr>
              <a:t>https://www.youtube.com/watch?v=kSI4imt0dXg&amp;feature=youtu.be</a:t>
            </a:r>
            <a:endParaRPr lang="en-US" b="0" i="0" u="none" strike="noStrike" dirty="0">
              <a:solidFill>
                <a:srgbClr val="000000"/>
              </a:solidFill>
              <a:effectLst/>
            </a:endParaRP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253164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u="sng" dirty="0">
                <a:solidFill>
                  <a:srgbClr val="000000"/>
                </a:solidFill>
                <a:hlinkClick r:id="rId3">
                  <a:extLst>
                    <a:ext uri="{A12FA001-AC4F-418D-AE19-62706E023703}">
                      <ahyp:hlinkClr xmlns:ahyp="http://schemas.microsoft.com/office/drawing/2018/hyperlinkcolor" val="tx"/>
                    </a:ext>
                  </a:extLst>
                </a:hlinkClick>
              </a:rPr>
              <a:t>Cystic Fibrosis: A DNA Case Study</a:t>
            </a:r>
            <a:r>
              <a:rPr lang="en-US" dirty="0">
                <a:solidFill>
                  <a:srgbClr val="000000"/>
                </a:solidFill>
              </a:rPr>
              <a:t>:</a:t>
            </a:r>
            <a:r>
              <a:rPr lang="en-US" dirty="0">
                <a:solidFill>
                  <a:srgbClr val="0000FF"/>
                </a:solidFill>
              </a:rPr>
              <a:t> </a:t>
            </a:r>
            <a:r>
              <a:rPr lang="en-US" u="sng" dirty="0">
                <a:solidFill>
                  <a:schemeClr val="hlink"/>
                </a:solidFill>
                <a:hlinkClick r:id="rId3"/>
              </a:rPr>
              <a:t>https://learn.k20center.ou.edu/lesson/496</a:t>
            </a:r>
            <a:r>
              <a:rPr lang="en-US" dirty="0">
                <a:solidFill>
                  <a:srgbClr val="0000FF"/>
                </a:solidFill>
              </a:rPr>
              <a:t> </a:t>
            </a:r>
          </a:p>
          <a:p>
            <a:pPr marL="0" lvl="0" indent="0" algn="l" rtl="0">
              <a:lnSpc>
                <a:spcPct val="115000"/>
              </a:lnSpc>
              <a:spcBef>
                <a:spcPts val="0"/>
              </a:spcBef>
              <a:spcAft>
                <a:spcPts val="0"/>
              </a:spcAft>
              <a:buNone/>
            </a:pPr>
            <a:r>
              <a:rPr lang="en-US" u="sng" dirty="0">
                <a:solidFill>
                  <a:srgbClr val="000000"/>
                </a:solidFill>
                <a:hlinkClick r:id="rId4">
                  <a:extLst>
                    <a:ext uri="{A12FA001-AC4F-418D-AE19-62706E023703}">
                      <ahyp:hlinkClr xmlns:ahyp="http://schemas.microsoft.com/office/drawing/2018/hyperlinkcolor" val="tx"/>
                    </a:ext>
                  </a:extLst>
                </a:hlinkClick>
              </a:rPr>
              <a:t>Why So Blue?</a:t>
            </a:r>
            <a:r>
              <a:rPr lang="en-US" dirty="0"/>
              <a:t>: </a:t>
            </a:r>
            <a:r>
              <a:rPr lang="en-US" u="sng" dirty="0">
                <a:solidFill>
                  <a:schemeClr val="hlink"/>
                </a:solidFill>
                <a:hlinkClick r:id="rId4"/>
              </a:rPr>
              <a:t>https://learn.k20center.ou.edu/lesson/391</a:t>
            </a:r>
            <a:r>
              <a:rPr lang="en-US" dirty="0"/>
              <a:t> </a:t>
            </a:r>
            <a:endParaRPr lang="en-US" b="1" dirty="0"/>
          </a:p>
          <a:p>
            <a:endParaRPr lang="en-US" dirty="0"/>
          </a:p>
        </p:txBody>
      </p:sp>
    </p:spTree>
    <p:extLst>
      <p:ext uri="{BB962C8B-B14F-4D97-AF65-F5344CB8AC3E}">
        <p14:creationId xmlns:p14="http://schemas.microsoft.com/office/powerpoint/2010/main" val="3058501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pamhook.com/solo-apps/hexagon-generator/"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kSI4imt0dXg?feature=oembed" TargetMode="External"/><Relationship Id="rId5" Type="http://schemas.openxmlformats.org/officeDocument/2006/relationships/hyperlink" Target="https://www.youtube.com/watch?v=kSI4imt0dXg&amp;feature=youtu.be"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hDBsitoq2Sw?feature=oembed" TargetMode="External"/><Relationship Id="rId5" Type="http://schemas.openxmlformats.org/officeDocument/2006/relationships/image" Target="../media/image15.jpeg"/><Relationship Id="rId4" Type="http://schemas.openxmlformats.org/officeDocument/2006/relationships/hyperlink" Target="https://www.youtube.com/watch?v=hDBsitoq2S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learn.k20center.ou.edu/lesson/391" TargetMode="External"/><Relationship Id="rId4" Type="http://schemas.openxmlformats.org/officeDocument/2006/relationships/hyperlink" Target="https://learn.k20center.ou.edu/lesson/49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CF6CD-399B-5CD8-7D84-19E29FBFB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857CA-0CAB-D979-7951-53168A59D4D1}"/>
              </a:ext>
            </a:extLst>
          </p:cNvPr>
          <p:cNvSpPr>
            <a:spLocks noGrp="1"/>
          </p:cNvSpPr>
          <p:nvPr>
            <p:ph type="title"/>
          </p:nvPr>
        </p:nvSpPr>
        <p:spPr/>
        <p:txBody>
          <a:bodyPr rtlCol="0">
            <a:normAutofit/>
          </a:bodyPr>
          <a:lstStyle/>
          <a:p>
            <a:pPr fontAlgn="auto">
              <a:spcAft>
                <a:spcPts val="0"/>
              </a:spcAft>
              <a:defRPr/>
            </a:pPr>
            <a:r>
              <a:rPr lang="en-US" dirty="0"/>
              <a:t>Honeycomb Harvest</a:t>
            </a:r>
          </a:p>
        </p:txBody>
      </p:sp>
      <p:sp>
        <p:nvSpPr>
          <p:cNvPr id="25602" name="Content Placeholder 2">
            <a:extLst>
              <a:ext uri="{FF2B5EF4-FFF2-40B4-BE49-F238E27FC236}">
                <a16:creationId xmlns:a16="http://schemas.microsoft.com/office/drawing/2014/main" id="{62B5EFC8-C1D4-2CA4-2B3A-866C39413F8B}"/>
              </a:ext>
            </a:extLst>
          </p:cNvPr>
          <p:cNvSpPr>
            <a:spLocks noGrp="1" noChangeArrowheads="1"/>
          </p:cNvSpPr>
          <p:nvPr>
            <p:ph idx="4294967295"/>
          </p:nvPr>
        </p:nvSpPr>
        <p:spPr/>
        <p:txBody>
          <a:bodyPr/>
          <a:lstStyle/>
          <a:p>
            <a:pPr marL="64008" indent="0">
              <a:buNone/>
            </a:pPr>
            <a:r>
              <a:rPr lang="en-US" altLang="en-US" sz="2400" dirty="0"/>
              <a:t>This strategy is designed to help students understand logical relationships among words and concepts.</a:t>
            </a:r>
          </a:p>
          <a:p>
            <a:r>
              <a:rPr lang="en-US" altLang="en-US" sz="2000" dirty="0"/>
              <a:t>Give students a set of hexagons containing different concepts related to the content they are studying.</a:t>
            </a:r>
          </a:p>
          <a:p>
            <a:r>
              <a:rPr lang="en-US" altLang="en-US" sz="2000" dirty="0"/>
              <a:t>Have students work individually or in groups to arrange the hexagons so the sides of related hexagons touch.</a:t>
            </a:r>
          </a:p>
          <a:p>
            <a:r>
              <a:rPr lang="en-US" altLang="en-US" sz="2000" dirty="0"/>
              <a:t>Ask students to justify their arrangements.</a:t>
            </a:r>
          </a:p>
          <a:p>
            <a:r>
              <a:rPr lang="en-US" altLang="en-US" sz="2000" dirty="0"/>
              <a:t>Make your own: </a:t>
            </a:r>
            <a:r>
              <a:rPr lang="en-US" altLang="en-US" sz="2000" dirty="0">
                <a:hlinkClick r:id="rId3"/>
              </a:rPr>
              <a:t>https://pamhook.com/solo-apps/hexagon-generator/</a:t>
            </a:r>
            <a:endParaRPr lang="en-US" altLang="en-US" sz="2000" dirty="0"/>
          </a:p>
        </p:txBody>
      </p:sp>
      <p:pic>
        <p:nvPicPr>
          <p:cNvPr id="4" name="Picture 3">
            <a:extLst>
              <a:ext uri="{FF2B5EF4-FFF2-40B4-BE49-F238E27FC236}">
                <a16:creationId xmlns:a16="http://schemas.microsoft.com/office/drawing/2014/main" id="{E29E8C45-A7AF-817B-8673-A00D914D6FFA}"/>
              </a:ext>
            </a:extLst>
          </p:cNvPr>
          <p:cNvPicPr>
            <a:picLocks noChangeAspect="1"/>
          </p:cNvPicPr>
          <p:nvPr/>
        </p:nvPicPr>
        <p:blipFill>
          <a:blip r:embed="rId4"/>
          <a:stretch>
            <a:fillRect/>
          </a:stretch>
        </p:blipFill>
        <p:spPr>
          <a:xfrm>
            <a:off x="7643883" y="280066"/>
            <a:ext cx="1053633" cy="1087056"/>
          </a:xfrm>
          <a:prstGeom prst="rect">
            <a:avLst/>
          </a:prstGeom>
        </p:spPr>
      </p:pic>
    </p:spTree>
    <p:extLst>
      <p:ext uri="{BB962C8B-B14F-4D97-AF65-F5344CB8AC3E}">
        <p14:creationId xmlns:p14="http://schemas.microsoft.com/office/powerpoint/2010/main" val="37233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A9D0-60BC-91A1-C7D9-1DAD7100E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3693F-B0CB-249A-B734-D98A4AEAD72B}"/>
              </a:ext>
            </a:extLst>
          </p:cNvPr>
          <p:cNvSpPr>
            <a:spLocks noGrp="1"/>
          </p:cNvSpPr>
          <p:nvPr>
            <p:ph type="title"/>
          </p:nvPr>
        </p:nvSpPr>
        <p:spPr/>
        <p:txBody>
          <a:bodyPr rtlCol="0">
            <a:normAutofit/>
          </a:bodyPr>
          <a:lstStyle/>
          <a:p>
            <a:pPr fontAlgn="auto">
              <a:spcAft>
                <a:spcPts val="0"/>
              </a:spcAft>
              <a:defRPr/>
            </a:pPr>
            <a:r>
              <a:rPr lang="en-US" dirty="0"/>
              <a:t>Honeycomb Harvest Sample</a:t>
            </a:r>
          </a:p>
        </p:txBody>
      </p:sp>
      <p:sp>
        <p:nvSpPr>
          <p:cNvPr id="25602" name="Content Placeholder 2">
            <a:extLst>
              <a:ext uri="{FF2B5EF4-FFF2-40B4-BE49-F238E27FC236}">
                <a16:creationId xmlns:a16="http://schemas.microsoft.com/office/drawing/2014/main" id="{3EB14B4E-78EF-B6BD-DDF6-7C0787DE0BA2}"/>
              </a:ext>
            </a:extLst>
          </p:cNvPr>
          <p:cNvSpPr>
            <a:spLocks noGrp="1" noChangeArrowheads="1"/>
          </p:cNvSpPr>
          <p:nvPr>
            <p:ph idx="4294967295"/>
          </p:nvPr>
        </p:nvSpPr>
        <p:spPr/>
        <p:txBody>
          <a:bodyPr/>
          <a:lstStyle/>
          <a:p>
            <a:pPr marL="64008" indent="0">
              <a:buNone/>
            </a:pPr>
            <a:r>
              <a:rPr lang="en-US" altLang="en-US" dirty="0"/>
              <a:t>How can the Honeycomb Harvest Strategy foster discourse in your classroom?</a:t>
            </a:r>
          </a:p>
        </p:txBody>
      </p:sp>
      <p:pic>
        <p:nvPicPr>
          <p:cNvPr id="3" name="Google Shape;149;p23">
            <a:extLst>
              <a:ext uri="{FF2B5EF4-FFF2-40B4-BE49-F238E27FC236}">
                <a16:creationId xmlns:a16="http://schemas.microsoft.com/office/drawing/2014/main" id="{9DF6B3CB-016E-F77C-4025-2AD676CD1EAF}"/>
              </a:ext>
            </a:extLst>
          </p:cNvPr>
          <p:cNvPicPr preferRelativeResize="0"/>
          <p:nvPr/>
        </p:nvPicPr>
        <p:blipFill rotWithShape="1">
          <a:blip r:embed="rId2">
            <a:alphaModFix/>
          </a:blip>
          <a:srcRect/>
          <a:stretch/>
        </p:blipFill>
        <p:spPr>
          <a:xfrm>
            <a:off x="7585823" y="306456"/>
            <a:ext cx="1038871" cy="1021368"/>
          </a:xfrm>
          <a:prstGeom prst="rect">
            <a:avLst/>
          </a:prstGeom>
          <a:noFill/>
          <a:ln>
            <a:noFill/>
          </a:ln>
        </p:spPr>
      </p:pic>
      <p:pic>
        <p:nvPicPr>
          <p:cNvPr id="4" name="Google Shape;150;p23">
            <a:extLst>
              <a:ext uri="{FF2B5EF4-FFF2-40B4-BE49-F238E27FC236}">
                <a16:creationId xmlns:a16="http://schemas.microsoft.com/office/drawing/2014/main" id="{5A91B17D-E0A7-C82A-48EA-F53472BB461C}"/>
              </a:ext>
            </a:extLst>
          </p:cNvPr>
          <p:cNvPicPr preferRelativeResize="0"/>
          <p:nvPr/>
        </p:nvPicPr>
        <p:blipFill rotWithShape="1">
          <a:blip r:embed="rId3">
            <a:alphaModFix/>
          </a:blip>
          <a:srcRect/>
          <a:stretch/>
        </p:blipFill>
        <p:spPr>
          <a:xfrm>
            <a:off x="4840765" y="2307002"/>
            <a:ext cx="3154057" cy="2365532"/>
          </a:xfrm>
          <a:prstGeom prst="rect">
            <a:avLst/>
          </a:prstGeom>
          <a:noFill/>
          <a:ln>
            <a:noFill/>
          </a:ln>
        </p:spPr>
      </p:pic>
      <p:pic>
        <p:nvPicPr>
          <p:cNvPr id="5" name="Google Shape;151;p23">
            <a:extLst>
              <a:ext uri="{FF2B5EF4-FFF2-40B4-BE49-F238E27FC236}">
                <a16:creationId xmlns:a16="http://schemas.microsoft.com/office/drawing/2014/main" id="{4BBA489C-EE5B-A99A-2F37-C29766F48332}"/>
              </a:ext>
            </a:extLst>
          </p:cNvPr>
          <p:cNvPicPr preferRelativeResize="0"/>
          <p:nvPr/>
        </p:nvPicPr>
        <p:blipFill>
          <a:blip r:embed="rId4">
            <a:alphaModFix/>
          </a:blip>
          <a:stretch>
            <a:fillRect/>
          </a:stretch>
        </p:blipFill>
        <p:spPr>
          <a:xfrm>
            <a:off x="728484" y="2278915"/>
            <a:ext cx="3875827" cy="2589947"/>
          </a:xfrm>
          <a:prstGeom prst="rect">
            <a:avLst/>
          </a:prstGeom>
          <a:noFill/>
          <a:ln>
            <a:noFill/>
          </a:ln>
        </p:spPr>
      </p:pic>
    </p:spTree>
    <p:extLst>
      <p:ext uri="{BB962C8B-B14F-4D97-AF65-F5344CB8AC3E}">
        <p14:creationId xmlns:p14="http://schemas.microsoft.com/office/powerpoint/2010/main" val="11988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8115F-220A-055E-D6E9-723835939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EC17B-FA22-77EC-ABE3-F2452A5BD71C}"/>
              </a:ext>
            </a:extLst>
          </p:cNvPr>
          <p:cNvSpPr>
            <a:spLocks noGrp="1"/>
          </p:cNvSpPr>
          <p:nvPr>
            <p:ph type="title"/>
          </p:nvPr>
        </p:nvSpPr>
        <p:spPr/>
        <p:txBody>
          <a:bodyPr rtlCol="0">
            <a:normAutofit/>
          </a:bodyPr>
          <a:lstStyle/>
          <a:p>
            <a:pPr fontAlgn="auto">
              <a:spcAft>
                <a:spcPts val="0"/>
              </a:spcAft>
              <a:defRPr/>
            </a:pPr>
            <a:r>
              <a:rPr lang="en-US" dirty="0"/>
              <a:t>Say Something</a:t>
            </a:r>
          </a:p>
        </p:txBody>
      </p:sp>
      <p:sp>
        <p:nvSpPr>
          <p:cNvPr id="25602" name="Content Placeholder 2">
            <a:extLst>
              <a:ext uri="{FF2B5EF4-FFF2-40B4-BE49-F238E27FC236}">
                <a16:creationId xmlns:a16="http://schemas.microsoft.com/office/drawing/2014/main" id="{879BC5B9-4725-2E62-03F2-A91E7B12DDBE}"/>
              </a:ext>
            </a:extLst>
          </p:cNvPr>
          <p:cNvSpPr>
            <a:spLocks noGrp="1" noChangeArrowheads="1"/>
          </p:cNvSpPr>
          <p:nvPr>
            <p:ph idx="4294967295"/>
          </p:nvPr>
        </p:nvSpPr>
        <p:spPr>
          <a:xfrm>
            <a:off x="628650" y="1370013"/>
            <a:ext cx="4136231" cy="3262312"/>
          </a:xfrm>
        </p:spPr>
        <p:txBody>
          <a:bodyPr/>
          <a:lstStyle/>
          <a:p>
            <a:r>
              <a:rPr lang="en-US" altLang="en-US" sz="2200" dirty="0"/>
              <a:t>Say Something is a strategy that helps students participate effectively in academic conversations with their peers.</a:t>
            </a:r>
          </a:p>
          <a:p>
            <a:r>
              <a:rPr lang="en-US" altLang="en-US" sz="2200" dirty="0"/>
              <a:t>Sentence starters prompt students to express their ideas, ask questions, and support their claims with evidence.</a:t>
            </a:r>
          </a:p>
        </p:txBody>
      </p:sp>
      <p:pic>
        <p:nvPicPr>
          <p:cNvPr id="3" name="Online Media 2" title="Encouraging Academic Conversations With Talk Moves">
            <a:hlinkClick r:id="" action="ppaction://media"/>
            <a:extLst>
              <a:ext uri="{FF2B5EF4-FFF2-40B4-BE49-F238E27FC236}">
                <a16:creationId xmlns:a16="http://schemas.microsoft.com/office/drawing/2014/main" id="{58715B31-CBAE-ADA5-CAD6-BB4C635D8C4D}"/>
              </a:ext>
            </a:extLst>
          </p:cNvPr>
          <p:cNvPicPr>
            <a:picLocks noRot="1" noChangeAspect="1"/>
          </p:cNvPicPr>
          <p:nvPr>
            <a:videoFile r:link="rId1"/>
          </p:nvPr>
        </p:nvPicPr>
        <p:blipFill>
          <a:blip r:embed="rId4"/>
          <a:stretch>
            <a:fillRect/>
          </a:stretch>
        </p:blipFill>
        <p:spPr>
          <a:xfrm>
            <a:off x="4854178" y="1471374"/>
            <a:ext cx="3754835" cy="2121301"/>
          </a:xfrm>
          <a:prstGeom prst="rect">
            <a:avLst/>
          </a:prstGeom>
        </p:spPr>
      </p:pic>
      <p:sp>
        <p:nvSpPr>
          <p:cNvPr id="4" name="Content Placeholder 2">
            <a:extLst>
              <a:ext uri="{FF2B5EF4-FFF2-40B4-BE49-F238E27FC236}">
                <a16:creationId xmlns:a16="http://schemas.microsoft.com/office/drawing/2014/main" id="{8FC09E66-9490-3D21-1B6C-5D570542C4AC}"/>
              </a:ext>
            </a:extLst>
          </p:cNvPr>
          <p:cNvSpPr txBox="1">
            <a:spLocks noChangeArrowheads="1"/>
          </p:cNvSpPr>
          <p:nvPr/>
        </p:nvSpPr>
        <p:spPr bwMode="auto">
          <a:xfrm>
            <a:off x="5453171" y="3592675"/>
            <a:ext cx="2556847"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altLang="en-US" sz="1800" dirty="0">
                <a:hlinkClick r:id="rId5"/>
              </a:rPr>
              <a:t>Encouraging Academic Conversations</a:t>
            </a:r>
            <a:endParaRPr lang="en-US" altLang="en-US" sz="1800" dirty="0"/>
          </a:p>
        </p:txBody>
      </p:sp>
    </p:spTree>
    <p:extLst>
      <p:ext uri="{BB962C8B-B14F-4D97-AF65-F5344CB8AC3E}">
        <p14:creationId xmlns:p14="http://schemas.microsoft.com/office/powerpoint/2010/main" val="33408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8A98-FFEC-8B59-1C94-30E925BEB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911F1-C618-4836-798D-7715AB753CC4}"/>
              </a:ext>
            </a:extLst>
          </p:cNvPr>
          <p:cNvSpPr>
            <a:spLocks noGrp="1"/>
          </p:cNvSpPr>
          <p:nvPr>
            <p:ph type="title"/>
          </p:nvPr>
        </p:nvSpPr>
        <p:spPr/>
        <p:txBody>
          <a:bodyPr rtlCol="0">
            <a:normAutofit/>
          </a:bodyPr>
          <a:lstStyle/>
          <a:p>
            <a:pPr fontAlgn="auto">
              <a:spcAft>
                <a:spcPts val="0"/>
              </a:spcAft>
              <a:defRPr/>
            </a:pPr>
            <a:r>
              <a:rPr lang="en-US" dirty="0"/>
              <a:t>Say Something</a:t>
            </a:r>
          </a:p>
        </p:txBody>
      </p:sp>
      <p:sp>
        <p:nvSpPr>
          <p:cNvPr id="25602" name="Content Placeholder 2">
            <a:extLst>
              <a:ext uri="{FF2B5EF4-FFF2-40B4-BE49-F238E27FC236}">
                <a16:creationId xmlns:a16="http://schemas.microsoft.com/office/drawing/2014/main" id="{EE3E32FB-4449-9DA7-2B16-27CBE777D075}"/>
              </a:ext>
            </a:extLst>
          </p:cNvPr>
          <p:cNvSpPr>
            <a:spLocks noGrp="1" noChangeArrowheads="1"/>
          </p:cNvSpPr>
          <p:nvPr>
            <p:ph idx="4294967295"/>
          </p:nvPr>
        </p:nvSpPr>
        <p:spPr>
          <a:xfrm>
            <a:off x="628650" y="1370013"/>
            <a:ext cx="3839955" cy="3262312"/>
          </a:xfrm>
        </p:spPr>
        <p:txBody>
          <a:bodyPr/>
          <a:lstStyle/>
          <a:p>
            <a:r>
              <a:rPr lang="en-US" altLang="en-US" dirty="0"/>
              <a:t>Use sentence starters to prompt classroom conversation.</a:t>
            </a:r>
          </a:p>
          <a:p>
            <a:pPr lvl="1"/>
            <a:r>
              <a:rPr lang="en-US" altLang="en-US" dirty="0"/>
              <a:t>Use the starters from the handout as you watch the following video.</a:t>
            </a:r>
          </a:p>
        </p:txBody>
      </p:sp>
      <p:pic>
        <p:nvPicPr>
          <p:cNvPr id="3" name="Picture 2" descr="image">
            <a:extLst>
              <a:ext uri="{FF2B5EF4-FFF2-40B4-BE49-F238E27FC236}">
                <a16:creationId xmlns:a16="http://schemas.microsoft.com/office/drawing/2014/main" id="{FAADE226-18B3-D874-B4BD-59E570A44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97" y="491752"/>
            <a:ext cx="3384811" cy="428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9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5EC65-BD8E-8955-6673-449000ED9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E3F20-C1E2-33D8-986A-7271768A8272}"/>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4"/>
              </a:rPr>
              <a:t>Facts and Stories of the Blue </a:t>
            </a:r>
            <a:r>
              <a:rPr lang="en-US" dirty="0" err="1">
                <a:hlinkClick r:id="rId4"/>
              </a:rPr>
              <a:t>Fugates</a:t>
            </a:r>
            <a:endParaRPr lang="en-US" dirty="0"/>
          </a:p>
        </p:txBody>
      </p:sp>
      <p:pic>
        <p:nvPicPr>
          <p:cNvPr id="3" name="Online Media 2" title="Facts And Stories About the Blue Fugates">
            <a:hlinkClick r:id="" action="ppaction://media"/>
            <a:extLst>
              <a:ext uri="{FF2B5EF4-FFF2-40B4-BE49-F238E27FC236}">
                <a16:creationId xmlns:a16="http://schemas.microsoft.com/office/drawing/2014/main" id="{35D3BB9A-E384-B40B-E820-C523200E91E6}"/>
              </a:ext>
            </a:extLst>
          </p:cNvPr>
          <p:cNvPicPr>
            <a:picLocks noRot="1" noChangeAspect="1"/>
          </p:cNvPicPr>
          <p:nvPr>
            <a:videoFile r:link="rId1"/>
          </p:nvPr>
        </p:nvPicPr>
        <p:blipFill>
          <a:blip r:embed="rId5"/>
          <a:stretch>
            <a:fillRect/>
          </a:stretch>
        </p:blipFill>
        <p:spPr>
          <a:xfrm>
            <a:off x="1109000" y="504051"/>
            <a:ext cx="6925999" cy="3912857"/>
          </a:xfrm>
          <a:prstGeom prst="rect">
            <a:avLst/>
          </a:prstGeom>
        </p:spPr>
      </p:pic>
      <p:sp>
        <p:nvSpPr>
          <p:cNvPr id="4" name="Google Shape;170;p25">
            <a:extLst>
              <a:ext uri="{FF2B5EF4-FFF2-40B4-BE49-F238E27FC236}">
                <a16:creationId xmlns:a16="http://schemas.microsoft.com/office/drawing/2014/main" id="{B5BAA985-4580-A41A-DBAD-24760B2FDD9F}"/>
              </a:ext>
            </a:extLst>
          </p:cNvPr>
          <p:cNvSpPr txBox="1"/>
          <p:nvPr/>
        </p:nvSpPr>
        <p:spPr>
          <a:xfrm>
            <a:off x="929846" y="167367"/>
            <a:ext cx="5650127" cy="307777"/>
          </a:xfrm>
          <a:prstGeom prst="rect">
            <a:avLst/>
          </a:prstGeom>
          <a:noFill/>
          <a:ln>
            <a:noFill/>
          </a:ln>
        </p:spPr>
        <p:txBody>
          <a:bodyPr spcFirstLastPara="1" wrap="square" lIns="91425" tIns="45700" rIns="91425" bIns="45700" anchor="t" anchorCtr="0">
            <a:spAutoFit/>
          </a:bodyPr>
          <a:lstStyle/>
          <a:p>
            <a:pPr marL="6350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How can Say Something foster discourse in your classroom?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8607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8E043-846A-29E3-4F28-2F89EF088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2F9E0-9B19-2BA2-A603-06E5EB4FCAD5}"/>
              </a:ext>
            </a:extLst>
          </p:cNvPr>
          <p:cNvSpPr>
            <a:spLocks noGrp="1"/>
          </p:cNvSpPr>
          <p:nvPr>
            <p:ph type="title"/>
          </p:nvPr>
        </p:nvSpPr>
        <p:spPr/>
        <p:txBody>
          <a:bodyPr rtlCol="0">
            <a:normAutofit/>
          </a:bodyPr>
          <a:lstStyle/>
          <a:p>
            <a:pPr fontAlgn="auto">
              <a:spcAft>
                <a:spcPts val="0"/>
              </a:spcAft>
              <a:defRPr/>
            </a:pPr>
            <a:r>
              <a:rPr lang="en-US" dirty="0"/>
              <a:t>Reflection</a:t>
            </a:r>
          </a:p>
        </p:txBody>
      </p:sp>
      <p:sp>
        <p:nvSpPr>
          <p:cNvPr id="25602" name="Content Placeholder 2">
            <a:extLst>
              <a:ext uri="{FF2B5EF4-FFF2-40B4-BE49-F238E27FC236}">
                <a16:creationId xmlns:a16="http://schemas.microsoft.com/office/drawing/2014/main" id="{40D47D23-0470-F5B2-39CD-5D2F9B1EF513}"/>
              </a:ext>
            </a:extLst>
          </p:cNvPr>
          <p:cNvSpPr>
            <a:spLocks noGrp="1" noChangeArrowheads="1"/>
          </p:cNvSpPr>
          <p:nvPr>
            <p:ph idx="4294967295"/>
          </p:nvPr>
        </p:nvSpPr>
        <p:spPr/>
        <p:txBody>
          <a:bodyPr/>
          <a:lstStyle/>
          <a:p>
            <a:r>
              <a:rPr lang="en-US" altLang="en-US" dirty="0"/>
              <a:t>Which of today’s strategies can you implement in your classroom? Why?</a:t>
            </a:r>
          </a:p>
          <a:p>
            <a:r>
              <a:rPr lang="en-US" altLang="en-US" dirty="0"/>
              <a:t>How can these strategies be effective in promoting discourse? Explain.</a:t>
            </a:r>
          </a:p>
          <a:p>
            <a:r>
              <a:rPr lang="en-US" altLang="en-US" dirty="0"/>
              <a:t>How can you modify these strategies to work with your students? Explain.</a:t>
            </a:r>
          </a:p>
        </p:txBody>
      </p:sp>
    </p:spTree>
    <p:extLst>
      <p:ext uri="{BB962C8B-B14F-4D97-AF65-F5344CB8AC3E}">
        <p14:creationId xmlns:p14="http://schemas.microsoft.com/office/powerpoint/2010/main" val="385407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4BEB-BD04-EF9B-787B-D6E5AFF20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A1964-50F9-DE5D-6DF2-81076A9552CB}"/>
              </a:ext>
            </a:extLst>
          </p:cNvPr>
          <p:cNvSpPr>
            <a:spLocks noGrp="1"/>
          </p:cNvSpPr>
          <p:nvPr>
            <p:ph type="title"/>
          </p:nvPr>
        </p:nvSpPr>
        <p:spPr/>
        <p:txBody>
          <a:bodyPr rtlCol="0">
            <a:normAutofit/>
          </a:bodyPr>
          <a:lstStyle/>
          <a:p>
            <a:pPr fontAlgn="auto">
              <a:spcAft>
                <a:spcPts val="0"/>
              </a:spcAft>
              <a:defRPr/>
            </a:pPr>
            <a:r>
              <a:rPr lang="en-US" dirty="0"/>
              <a:t>LEARN</a:t>
            </a:r>
          </a:p>
        </p:txBody>
      </p:sp>
      <p:sp>
        <p:nvSpPr>
          <p:cNvPr id="25602" name="Content Placeholder 2">
            <a:extLst>
              <a:ext uri="{FF2B5EF4-FFF2-40B4-BE49-F238E27FC236}">
                <a16:creationId xmlns:a16="http://schemas.microsoft.com/office/drawing/2014/main" id="{467A535C-CE58-C44D-5176-18B86F28E193}"/>
              </a:ext>
            </a:extLst>
          </p:cNvPr>
          <p:cNvSpPr>
            <a:spLocks noGrp="1" noChangeArrowheads="1"/>
          </p:cNvSpPr>
          <p:nvPr>
            <p:ph idx="4294967295"/>
          </p:nvPr>
        </p:nvSpPr>
        <p:spPr>
          <a:xfrm>
            <a:off x="628651" y="1370013"/>
            <a:ext cx="4492636" cy="3262312"/>
          </a:xfrm>
        </p:spPr>
        <p:txBody>
          <a:bodyPr/>
          <a:lstStyle/>
          <a:p>
            <a:r>
              <a:rPr lang="en-US" altLang="en-US" dirty="0"/>
              <a:t>Where can I find these 5E lesson resources?</a:t>
            </a:r>
          </a:p>
          <a:p>
            <a:pPr lvl="1"/>
            <a:r>
              <a:rPr lang="en-US" altLang="en-US" sz="1800" dirty="0">
                <a:hlinkClick r:id="rId3"/>
              </a:rPr>
              <a:t>https://learn.k20center.ou.edu/</a:t>
            </a:r>
            <a:endParaRPr lang="en-US" altLang="en-US" sz="1800" dirty="0"/>
          </a:p>
          <a:p>
            <a:pPr lvl="1"/>
            <a:r>
              <a:rPr lang="en-US" altLang="en-US" sz="1800" dirty="0">
                <a:hlinkClick r:id="rId4"/>
              </a:rPr>
              <a:t>Cystic Fibrosis: A DNA Case Study</a:t>
            </a:r>
            <a:endParaRPr lang="en-US" altLang="en-US" sz="1800" dirty="0"/>
          </a:p>
          <a:p>
            <a:pPr lvl="1"/>
            <a:r>
              <a:rPr lang="en-US" altLang="en-US" sz="1800" dirty="0">
                <a:hlinkClick r:id="rId5"/>
              </a:rPr>
              <a:t>Why So Blue?</a:t>
            </a:r>
            <a:endParaRPr lang="en-US" altLang="en-US" sz="1800" dirty="0"/>
          </a:p>
        </p:txBody>
      </p:sp>
      <p:pic>
        <p:nvPicPr>
          <p:cNvPr id="3" name="Google Shape;182;gf8dc5123b4_0_26">
            <a:extLst>
              <a:ext uri="{FF2B5EF4-FFF2-40B4-BE49-F238E27FC236}">
                <a16:creationId xmlns:a16="http://schemas.microsoft.com/office/drawing/2014/main" id="{1527F4BF-6E62-1553-BAC5-82FE2E9A9C14}"/>
              </a:ext>
            </a:extLst>
          </p:cNvPr>
          <p:cNvPicPr preferRelativeResize="0"/>
          <p:nvPr/>
        </p:nvPicPr>
        <p:blipFill rotWithShape="1">
          <a:blip r:embed="rId6">
            <a:alphaModFix/>
          </a:blip>
          <a:srcRect/>
          <a:stretch/>
        </p:blipFill>
        <p:spPr>
          <a:xfrm>
            <a:off x="4940344" y="1451859"/>
            <a:ext cx="3463735" cy="1921809"/>
          </a:xfrm>
          <a:prstGeom prst="rect">
            <a:avLst/>
          </a:prstGeom>
          <a:noFill/>
          <a:ln>
            <a:noFill/>
          </a:ln>
        </p:spPr>
      </p:pic>
    </p:spTree>
    <p:extLst>
      <p:ext uri="{BB962C8B-B14F-4D97-AF65-F5344CB8AC3E}">
        <p14:creationId xmlns:p14="http://schemas.microsoft.com/office/powerpoint/2010/main" val="380421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lstStyle/>
          <a:p>
            <a:r>
              <a:rPr lang="en-US" altLang="en-US" dirty="0"/>
              <a:t>Discourse in Science</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K20 Center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1C1DB67A-4418-8D73-6089-D989CE677E90}"/>
              </a:ext>
            </a:extLst>
          </p:cNvPr>
          <p:cNvSpPr>
            <a:spLocks noGrp="1" noChangeArrowheads="1"/>
          </p:cNvSpPr>
          <p:nvPr>
            <p:ph type="title"/>
          </p:nvPr>
        </p:nvSpPr>
        <p:spPr>
          <a:xfrm>
            <a:off x="623888" y="0"/>
            <a:ext cx="7886700" cy="2139950"/>
          </a:xfrm>
        </p:spPr>
        <p:txBody>
          <a:bodyPr/>
          <a:lstStyle/>
          <a:p>
            <a:r>
              <a:rPr lang="en-US" altLang="en-US" dirty="0"/>
              <a:t>Essential Questions</a:t>
            </a:r>
          </a:p>
        </p:txBody>
      </p:sp>
      <p:sp>
        <p:nvSpPr>
          <p:cNvPr id="23554" name="Text Placeholder 4">
            <a:extLst>
              <a:ext uri="{FF2B5EF4-FFF2-40B4-BE49-F238E27FC236}">
                <a16:creationId xmlns:a16="http://schemas.microsoft.com/office/drawing/2014/main" id="{F01DC99E-0FC2-0634-50E3-612982742493}"/>
              </a:ext>
            </a:extLst>
          </p:cNvPr>
          <p:cNvSpPr>
            <a:spLocks noGrp="1" noChangeArrowheads="1"/>
          </p:cNvSpPr>
          <p:nvPr>
            <p:ph type="body" sz="quarter" idx="10"/>
          </p:nvPr>
        </p:nvSpPr>
        <p:spPr>
          <a:xfrm>
            <a:off x="623888" y="2247900"/>
            <a:ext cx="7885112" cy="1397000"/>
          </a:xfrm>
        </p:spPr>
        <p:txBody>
          <a:bodyPr/>
          <a:lstStyle/>
          <a:p>
            <a:r>
              <a:rPr lang="en-US" altLang="en-US" dirty="0"/>
              <a:t>Why is discourse important to science instruction?</a:t>
            </a:r>
          </a:p>
          <a:p>
            <a:r>
              <a:rPr lang="en-US" altLang="en-US" dirty="0"/>
              <a:t>How do we foster discourse in the science classroom?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DC29A-21FF-11C7-A96F-37C6F2C7D73C}"/>
            </a:ext>
          </a:extLst>
        </p:cNvPr>
        <p:cNvGrpSpPr/>
        <p:nvPr/>
      </p:nvGrpSpPr>
      <p:grpSpPr>
        <a:xfrm>
          <a:off x="0" y="0"/>
          <a:ext cx="0" cy="0"/>
          <a:chOff x="0" y="0"/>
          <a:chExt cx="0" cy="0"/>
        </a:xfrm>
      </p:grpSpPr>
      <p:sp>
        <p:nvSpPr>
          <p:cNvPr id="23553" name="Title 3">
            <a:extLst>
              <a:ext uri="{FF2B5EF4-FFF2-40B4-BE49-F238E27FC236}">
                <a16:creationId xmlns:a16="http://schemas.microsoft.com/office/drawing/2014/main" id="{05F5489C-FB85-FE7D-AEBE-4CC87B3609F7}"/>
              </a:ext>
            </a:extLst>
          </p:cNvPr>
          <p:cNvSpPr>
            <a:spLocks noGrp="1" noChangeArrowheads="1"/>
          </p:cNvSpPr>
          <p:nvPr>
            <p:ph type="title"/>
          </p:nvPr>
        </p:nvSpPr>
        <p:spPr>
          <a:xfrm>
            <a:off x="623888" y="0"/>
            <a:ext cx="7886700" cy="2139950"/>
          </a:xfrm>
        </p:spPr>
        <p:txBody>
          <a:bodyPr/>
          <a:lstStyle/>
          <a:p>
            <a:r>
              <a:rPr lang="en-US" altLang="en-US" dirty="0"/>
              <a:t>Learning Objectives</a:t>
            </a:r>
          </a:p>
        </p:txBody>
      </p:sp>
      <p:sp>
        <p:nvSpPr>
          <p:cNvPr id="23554" name="Text Placeholder 4">
            <a:extLst>
              <a:ext uri="{FF2B5EF4-FFF2-40B4-BE49-F238E27FC236}">
                <a16:creationId xmlns:a16="http://schemas.microsoft.com/office/drawing/2014/main" id="{93982529-F8BD-FFC4-6402-7FF3A724771F}"/>
              </a:ext>
            </a:extLst>
          </p:cNvPr>
          <p:cNvSpPr>
            <a:spLocks noGrp="1" noChangeArrowheads="1"/>
          </p:cNvSpPr>
          <p:nvPr>
            <p:ph type="body" sz="quarter" idx="10"/>
          </p:nvPr>
        </p:nvSpPr>
        <p:spPr>
          <a:xfrm>
            <a:off x="623888" y="2247900"/>
            <a:ext cx="8019292" cy="1397000"/>
          </a:xfrm>
        </p:spPr>
        <p:txBody>
          <a:bodyPr/>
          <a:lstStyle/>
          <a:p>
            <a:r>
              <a:rPr lang="en-US" altLang="en-US" sz="2400" dirty="0"/>
              <a:t>Participants will explore instructional strategies and resources that promote discourse in the science classroom.</a:t>
            </a:r>
          </a:p>
          <a:p>
            <a:r>
              <a:rPr lang="en-US" altLang="en-US" sz="2400" dirty="0"/>
              <a:t>Participants will analyze how these instructional strategies and resources promote discourse in the science classroom.</a:t>
            </a:r>
          </a:p>
        </p:txBody>
      </p:sp>
    </p:spTree>
    <p:extLst>
      <p:ext uri="{BB962C8B-B14F-4D97-AF65-F5344CB8AC3E}">
        <p14:creationId xmlns:p14="http://schemas.microsoft.com/office/powerpoint/2010/main" val="190068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What is Classroom Discourse?</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r>
              <a:rPr lang="en-US" altLang="en-US" dirty="0"/>
              <a:t>What words or phrases would you use to describe “discourse” as it relates to the science classroom?</a:t>
            </a:r>
          </a:p>
          <a:p>
            <a:pPr lvl="1"/>
            <a:r>
              <a:rPr lang="en-US" altLang="en-US" dirty="0" err="1"/>
              <a:t>Mentimeter</a:t>
            </a:r>
            <a:r>
              <a:rPr lang="en-US" altLang="en-US" dirty="0"/>
              <a:t>:</a:t>
            </a:r>
          </a:p>
          <a:p>
            <a:pPr marL="557784" lvl="1" indent="0">
              <a:buNone/>
            </a:pPr>
            <a:r>
              <a:rPr lang="en-US" altLang="en-US" dirty="0"/>
              <a:t>&lt;insert </a:t>
            </a:r>
            <a:r>
              <a:rPr lang="en-US" altLang="en-US" dirty="0" err="1"/>
              <a:t>Mentimetr</a:t>
            </a:r>
            <a:r>
              <a:rPr lang="en-US" altLang="en-US" dirty="0"/>
              <a:t> link or QR code&gt;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DA30-1ED7-6525-88F3-CDBE1B1D1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C4D1A-C8DE-7CC4-221E-F051E62D72C3}"/>
              </a:ext>
            </a:extLst>
          </p:cNvPr>
          <p:cNvSpPr>
            <a:spLocks noGrp="1"/>
          </p:cNvSpPr>
          <p:nvPr>
            <p:ph type="title"/>
          </p:nvPr>
        </p:nvSpPr>
        <p:spPr/>
        <p:txBody>
          <a:bodyPr rtlCol="0">
            <a:normAutofit/>
          </a:bodyPr>
          <a:lstStyle/>
          <a:p>
            <a:pPr fontAlgn="auto">
              <a:spcAft>
                <a:spcPts val="0"/>
              </a:spcAft>
              <a:defRPr/>
            </a:pPr>
            <a:r>
              <a:rPr lang="en-US" dirty="0"/>
              <a:t>What is Classroom Discourse?</a:t>
            </a:r>
          </a:p>
        </p:txBody>
      </p:sp>
      <p:sp>
        <p:nvSpPr>
          <p:cNvPr id="25602" name="Content Placeholder 2">
            <a:extLst>
              <a:ext uri="{FF2B5EF4-FFF2-40B4-BE49-F238E27FC236}">
                <a16:creationId xmlns:a16="http://schemas.microsoft.com/office/drawing/2014/main" id="{A423255D-FF0B-FB24-060F-B385DE824672}"/>
              </a:ext>
            </a:extLst>
          </p:cNvPr>
          <p:cNvSpPr>
            <a:spLocks noGrp="1" noChangeArrowheads="1"/>
          </p:cNvSpPr>
          <p:nvPr>
            <p:ph idx="4294967295"/>
          </p:nvPr>
        </p:nvSpPr>
        <p:spPr/>
        <p:txBody>
          <a:bodyPr/>
          <a:lstStyle/>
          <a:p>
            <a:r>
              <a:rPr lang="en-US" altLang="en-US" dirty="0"/>
              <a:t>Classroom discourse encompasses a variety of written and spoken forms of communication.</a:t>
            </a:r>
          </a:p>
          <a:p>
            <a:r>
              <a:rPr lang="en-US" altLang="en-US" dirty="0"/>
              <a:t>Classroom discourse includes students’ engaging in expressing their ideas, discussing their reasoning, and representing their thinking.</a:t>
            </a:r>
          </a:p>
          <a:p>
            <a:pPr marL="64008" indent="0">
              <a:buNone/>
            </a:pPr>
            <a:r>
              <a:rPr lang="en-US" altLang="en-US" b="1" dirty="0"/>
              <a:t>Discourse is talking, listening, writing, reflecting, and representing.</a:t>
            </a:r>
          </a:p>
        </p:txBody>
      </p:sp>
    </p:spTree>
    <p:extLst>
      <p:ext uri="{BB962C8B-B14F-4D97-AF65-F5344CB8AC3E}">
        <p14:creationId xmlns:p14="http://schemas.microsoft.com/office/powerpoint/2010/main" val="348383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2100-1720-2011-F52B-DA4C8C895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F7CCB-634A-D09A-D3EF-57763816BB55}"/>
              </a:ext>
            </a:extLst>
          </p:cNvPr>
          <p:cNvSpPr>
            <a:spLocks noGrp="1"/>
          </p:cNvSpPr>
          <p:nvPr>
            <p:ph type="title"/>
          </p:nvPr>
        </p:nvSpPr>
        <p:spPr/>
        <p:txBody>
          <a:bodyPr rtlCol="0">
            <a:normAutofit/>
          </a:bodyPr>
          <a:lstStyle/>
          <a:p>
            <a:pPr fontAlgn="auto">
              <a:spcAft>
                <a:spcPts val="0"/>
              </a:spcAft>
              <a:defRPr/>
            </a:pPr>
            <a:r>
              <a:rPr lang="en-US" dirty="0"/>
              <a:t>Why is Classroom Discourse Important?</a:t>
            </a:r>
          </a:p>
        </p:txBody>
      </p:sp>
      <p:sp>
        <p:nvSpPr>
          <p:cNvPr id="25602" name="Content Placeholder 2">
            <a:extLst>
              <a:ext uri="{FF2B5EF4-FFF2-40B4-BE49-F238E27FC236}">
                <a16:creationId xmlns:a16="http://schemas.microsoft.com/office/drawing/2014/main" id="{1B56463B-07FC-D988-708B-6E2D7280FD1A}"/>
              </a:ext>
            </a:extLst>
          </p:cNvPr>
          <p:cNvSpPr>
            <a:spLocks noGrp="1" noChangeArrowheads="1"/>
          </p:cNvSpPr>
          <p:nvPr>
            <p:ph idx="4294967295"/>
          </p:nvPr>
        </p:nvSpPr>
        <p:spPr>
          <a:xfrm>
            <a:off x="628650" y="1370013"/>
            <a:ext cx="8208396" cy="3262312"/>
          </a:xfrm>
        </p:spPr>
        <p:txBody>
          <a:bodyPr/>
          <a:lstStyle/>
          <a:p>
            <a:pPr marL="64008" indent="0">
              <a:buNone/>
            </a:pPr>
            <a:r>
              <a:rPr lang="en-US" altLang="en-US" sz="2000" dirty="0"/>
              <a:t>Authentic discourse incorporates the following dynamics into the classroom:</a:t>
            </a:r>
          </a:p>
          <a:p>
            <a:pPr marL="578358" indent="-514350">
              <a:buFont typeface="+mj-lt"/>
              <a:buAutoNum type="arabicPeriod"/>
            </a:pPr>
            <a:r>
              <a:rPr lang="en-US" altLang="en-US" sz="1800" dirty="0"/>
              <a:t>Students develop a deeper understanding of the content.</a:t>
            </a:r>
          </a:p>
          <a:p>
            <a:pPr marL="578358" indent="-514350">
              <a:buFont typeface="+mj-lt"/>
              <a:buAutoNum type="arabicPeriod"/>
            </a:pPr>
            <a:r>
              <a:rPr lang="en-US" altLang="en-US" sz="1800" dirty="0"/>
              <a:t>Students participate authentically in content-centered discussions.</a:t>
            </a:r>
          </a:p>
          <a:p>
            <a:pPr marL="578358" indent="-514350">
              <a:buFont typeface="+mj-lt"/>
              <a:buAutoNum type="arabicPeriod"/>
            </a:pPr>
            <a:r>
              <a:rPr lang="en-US" altLang="en-US" sz="1800" dirty="0"/>
              <a:t>Classroom is student-centered.</a:t>
            </a:r>
          </a:p>
          <a:p>
            <a:pPr marL="578358" indent="-514350">
              <a:buFont typeface="+mj-lt"/>
              <a:buAutoNum type="arabicPeriod"/>
            </a:pPr>
            <a:r>
              <a:rPr lang="en-US" altLang="en-US" sz="1800" dirty="0"/>
              <a:t>Students share ideas and respond to the ideas of others.</a:t>
            </a:r>
          </a:p>
          <a:p>
            <a:pPr marL="578358" indent="-514350">
              <a:buFont typeface="+mj-lt"/>
              <a:buAutoNum type="arabicPeriod"/>
            </a:pPr>
            <a:r>
              <a:rPr lang="en-US" altLang="en-US" sz="1800" dirty="0"/>
              <a:t>Students use higher-order thinking skills, such as organizing, synthesizing, and interpreting.</a:t>
            </a:r>
          </a:p>
          <a:p>
            <a:pPr marL="578358" indent="-514350">
              <a:buFont typeface="+mj-lt"/>
              <a:buAutoNum type="arabicPeriod"/>
            </a:pPr>
            <a:r>
              <a:rPr lang="en-US" altLang="en-US" sz="1800" dirty="0"/>
              <a:t>Students express their ideas by constructing supported explanations of their thinking, both written and verbal.</a:t>
            </a:r>
          </a:p>
        </p:txBody>
      </p:sp>
      <p:sp>
        <p:nvSpPr>
          <p:cNvPr id="3" name="Google Shape;121;gb21ecf36ba_0_10">
            <a:extLst>
              <a:ext uri="{FF2B5EF4-FFF2-40B4-BE49-F238E27FC236}">
                <a16:creationId xmlns:a16="http://schemas.microsoft.com/office/drawing/2014/main" id="{E17D94DA-76D4-28D4-A522-364B87872424}"/>
              </a:ext>
            </a:extLst>
          </p:cNvPr>
          <p:cNvSpPr txBox="1"/>
          <p:nvPr/>
        </p:nvSpPr>
        <p:spPr>
          <a:xfrm>
            <a:off x="2883900" y="4631921"/>
            <a:ext cx="337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&lt;insert </a:t>
            </a:r>
            <a:r>
              <a:rPr lang="en-US" dirty="0" err="1">
                <a:latin typeface="Calibri"/>
                <a:ea typeface="Calibri"/>
                <a:cs typeface="Calibri"/>
                <a:sym typeface="Calibri"/>
              </a:rPr>
              <a:t>Mentimeter</a:t>
            </a:r>
            <a:r>
              <a:rPr lang="en-US" dirty="0">
                <a:latin typeface="Calibri"/>
                <a:ea typeface="Calibri"/>
                <a:cs typeface="Calibri"/>
                <a:sym typeface="Calibri"/>
              </a:rPr>
              <a:t> link or code here&gt;</a:t>
            </a:r>
            <a:endParaRPr dirty="0">
              <a:latin typeface="Calibri"/>
              <a:ea typeface="Calibri"/>
              <a:cs typeface="Calibri"/>
              <a:sym typeface="Calibri"/>
            </a:endParaRPr>
          </a:p>
        </p:txBody>
      </p:sp>
      <p:sp>
        <p:nvSpPr>
          <p:cNvPr id="4" name="Google Shape;122;gb21ecf36ba_0_10">
            <a:extLst>
              <a:ext uri="{FF2B5EF4-FFF2-40B4-BE49-F238E27FC236}">
                <a16:creationId xmlns:a16="http://schemas.microsoft.com/office/drawing/2014/main" id="{839A4746-E8F5-EF6F-793F-4F4F9D2C92FC}"/>
              </a:ext>
            </a:extLst>
          </p:cNvPr>
          <p:cNvSpPr txBox="1"/>
          <p:nvPr/>
        </p:nvSpPr>
        <p:spPr>
          <a:xfrm>
            <a:off x="3028650" y="4125350"/>
            <a:ext cx="3236100" cy="648865"/>
          </a:xfrm>
          <a:prstGeom prst="rect">
            <a:avLst/>
          </a:prstGeom>
          <a:noFill/>
          <a:ln>
            <a:noFill/>
          </a:ln>
        </p:spPr>
        <p:txBody>
          <a:bodyPr spcFirstLastPara="1" wrap="square" lIns="91425" tIns="91425" rIns="91425" bIns="91425" anchor="t" anchorCtr="0">
            <a:spAutoFit/>
          </a:bodyPr>
          <a:lstStyle/>
          <a:p>
            <a:pPr marL="457200" lvl="0" indent="0" algn="l" rtl="0">
              <a:spcBef>
                <a:spcPts val="520"/>
              </a:spcBef>
              <a:spcAft>
                <a:spcPts val="0"/>
              </a:spcAft>
              <a:buNone/>
            </a:pPr>
            <a:r>
              <a:rPr lang="en-US" sz="2600" dirty="0" err="1">
                <a:solidFill>
                  <a:schemeClr val="accent3"/>
                </a:solidFill>
                <a:latin typeface="Calibri"/>
                <a:ea typeface="Calibri"/>
                <a:cs typeface="Calibri"/>
                <a:sym typeface="Calibri"/>
              </a:rPr>
              <a:t>Mentimeter</a:t>
            </a:r>
            <a:r>
              <a:rPr lang="en-US" sz="2600" dirty="0">
                <a:solidFill>
                  <a:schemeClr val="accent3"/>
                </a:solidFill>
                <a:latin typeface="Calibri"/>
                <a:ea typeface="Calibri"/>
                <a:cs typeface="Calibri"/>
                <a:sym typeface="Calibri"/>
              </a:rPr>
              <a:t>:</a:t>
            </a:r>
            <a:endParaRPr dirty="0">
              <a:solidFill>
                <a:schemeClr val="accent3"/>
              </a:solidFill>
            </a:endParaRPr>
          </a:p>
        </p:txBody>
      </p:sp>
    </p:spTree>
    <p:extLst>
      <p:ext uri="{BB962C8B-B14F-4D97-AF65-F5344CB8AC3E}">
        <p14:creationId xmlns:p14="http://schemas.microsoft.com/office/powerpoint/2010/main" val="3342541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4D82-88B7-4169-8B81-84C14F5C6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35E44-9034-B26F-50A2-9D69627EEBBF}"/>
              </a:ext>
            </a:extLst>
          </p:cNvPr>
          <p:cNvSpPr>
            <a:spLocks noGrp="1"/>
          </p:cNvSpPr>
          <p:nvPr>
            <p:ph type="title"/>
          </p:nvPr>
        </p:nvSpPr>
        <p:spPr/>
        <p:txBody>
          <a:bodyPr rtlCol="0">
            <a:normAutofit/>
          </a:bodyPr>
          <a:lstStyle/>
          <a:p>
            <a:pPr fontAlgn="auto">
              <a:spcAft>
                <a:spcPts val="0"/>
              </a:spcAft>
              <a:defRPr/>
            </a:pPr>
            <a:r>
              <a:rPr lang="en-US" dirty="0"/>
              <a:t>S-I-T: Surprising, Interesting, Troubling</a:t>
            </a:r>
          </a:p>
        </p:txBody>
      </p:sp>
      <p:sp>
        <p:nvSpPr>
          <p:cNvPr id="25602" name="Content Placeholder 2">
            <a:extLst>
              <a:ext uri="{FF2B5EF4-FFF2-40B4-BE49-F238E27FC236}">
                <a16:creationId xmlns:a16="http://schemas.microsoft.com/office/drawing/2014/main" id="{12420F60-081B-62E0-E37C-EE9FA5C406FF}"/>
              </a:ext>
            </a:extLst>
          </p:cNvPr>
          <p:cNvSpPr>
            <a:spLocks noGrp="1" noChangeArrowheads="1"/>
          </p:cNvSpPr>
          <p:nvPr>
            <p:ph idx="4294967295"/>
          </p:nvPr>
        </p:nvSpPr>
        <p:spPr>
          <a:xfrm>
            <a:off x="628650" y="1370013"/>
            <a:ext cx="6904434" cy="3262312"/>
          </a:xfrm>
        </p:spPr>
        <p:txBody>
          <a:bodyPr/>
          <a:lstStyle/>
          <a:p>
            <a:pPr marL="64008" indent="0">
              <a:buNone/>
            </a:pPr>
            <a:r>
              <a:rPr lang="en-US" altLang="en-US" dirty="0"/>
              <a:t>S-I-T provides tools students can use to analyze texts, videos, or images.</a:t>
            </a:r>
          </a:p>
          <a:p>
            <a:r>
              <a:rPr lang="en-US" altLang="en-US" sz="2400" dirty="0"/>
              <a:t>Give students a text, video, or image.  Based on their observations and analyses, have them identify one </a:t>
            </a:r>
            <a:r>
              <a:rPr lang="en-US" altLang="en-US" sz="2400" u="sng" dirty="0"/>
              <a:t>surprising</a:t>
            </a:r>
            <a:r>
              <a:rPr lang="en-US" altLang="en-US" sz="2400" dirty="0"/>
              <a:t> fact or idea, one </a:t>
            </a:r>
            <a:r>
              <a:rPr lang="en-US" altLang="en-US" sz="2400" u="sng" dirty="0"/>
              <a:t>interesting</a:t>
            </a:r>
            <a:r>
              <a:rPr lang="en-US" altLang="en-US" sz="2400" dirty="0"/>
              <a:t> fact or idea, and one </a:t>
            </a:r>
            <a:r>
              <a:rPr lang="en-US" altLang="en-US" sz="2400" u="sng" dirty="0"/>
              <a:t>troubling</a:t>
            </a:r>
            <a:r>
              <a:rPr lang="en-US" altLang="en-US" sz="2400" dirty="0"/>
              <a:t> fact or idea.</a:t>
            </a:r>
          </a:p>
          <a:p>
            <a:r>
              <a:rPr lang="en-US" altLang="en-US" sz="2400" dirty="0"/>
              <a:t>Ask students to share their ideas and reasoning with small groups and/or the whole class.</a:t>
            </a:r>
          </a:p>
        </p:txBody>
      </p:sp>
      <p:pic>
        <p:nvPicPr>
          <p:cNvPr id="4" name="Picture 3">
            <a:extLst>
              <a:ext uri="{FF2B5EF4-FFF2-40B4-BE49-F238E27FC236}">
                <a16:creationId xmlns:a16="http://schemas.microsoft.com/office/drawing/2014/main" id="{545A6CE5-18E6-E9E8-F5B1-808E0F5FBFE2}"/>
              </a:ext>
            </a:extLst>
          </p:cNvPr>
          <p:cNvPicPr>
            <a:picLocks noChangeAspect="1"/>
          </p:cNvPicPr>
          <p:nvPr/>
        </p:nvPicPr>
        <p:blipFill>
          <a:blip r:embed="rId3"/>
          <a:stretch>
            <a:fillRect/>
          </a:stretch>
        </p:blipFill>
        <p:spPr>
          <a:xfrm>
            <a:off x="7292733" y="1014810"/>
            <a:ext cx="2016184" cy="2210593"/>
          </a:xfrm>
          <a:prstGeom prst="rect">
            <a:avLst/>
          </a:prstGeom>
        </p:spPr>
      </p:pic>
    </p:spTree>
    <p:extLst>
      <p:ext uri="{BB962C8B-B14F-4D97-AF65-F5344CB8AC3E}">
        <p14:creationId xmlns:p14="http://schemas.microsoft.com/office/powerpoint/2010/main" val="94884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8B1F-90DD-E3DA-FB0B-F543ACC5F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43A7D-01C2-5590-2FF6-0731AC57634D}"/>
              </a:ext>
            </a:extLst>
          </p:cNvPr>
          <p:cNvSpPr>
            <a:spLocks noGrp="1"/>
          </p:cNvSpPr>
          <p:nvPr>
            <p:ph type="title"/>
          </p:nvPr>
        </p:nvSpPr>
        <p:spPr/>
        <p:txBody>
          <a:bodyPr rtlCol="0">
            <a:normAutofit/>
          </a:bodyPr>
          <a:lstStyle/>
          <a:p>
            <a:pPr fontAlgn="auto">
              <a:spcAft>
                <a:spcPts val="0"/>
              </a:spcAft>
              <a:defRPr/>
            </a:pPr>
            <a:r>
              <a:rPr lang="en-US" dirty="0"/>
              <a:t>S-I-T: Surprising, Interesting, Troubling</a:t>
            </a:r>
          </a:p>
        </p:txBody>
      </p:sp>
      <p:sp>
        <p:nvSpPr>
          <p:cNvPr id="25602" name="Content Placeholder 2">
            <a:extLst>
              <a:ext uri="{FF2B5EF4-FFF2-40B4-BE49-F238E27FC236}">
                <a16:creationId xmlns:a16="http://schemas.microsoft.com/office/drawing/2014/main" id="{40B3038E-F215-06C8-FCA6-6600B422A3D0}"/>
              </a:ext>
            </a:extLst>
          </p:cNvPr>
          <p:cNvSpPr>
            <a:spLocks noGrp="1" noChangeArrowheads="1"/>
          </p:cNvSpPr>
          <p:nvPr>
            <p:ph idx="4294967295"/>
          </p:nvPr>
        </p:nvSpPr>
        <p:spPr>
          <a:xfrm>
            <a:off x="628649" y="1370013"/>
            <a:ext cx="8169623" cy="3262312"/>
          </a:xfrm>
        </p:spPr>
        <p:txBody>
          <a:bodyPr/>
          <a:lstStyle/>
          <a:p>
            <a:pPr marL="64008" indent="0">
              <a:buNone/>
            </a:pPr>
            <a:r>
              <a:rPr lang="en-US" altLang="en-US" dirty="0"/>
              <a:t>Using the handout “Cystic Fibrosis,” write down an idea or fact that affects you in the following ways:</a:t>
            </a:r>
          </a:p>
          <a:p>
            <a:r>
              <a:rPr lang="en-US" altLang="en-US" sz="2400" dirty="0"/>
              <a:t>One fact or idea that </a:t>
            </a:r>
            <a:r>
              <a:rPr lang="en-US" altLang="en-US" sz="2400" b="1" i="1" dirty="0"/>
              <a:t>surprises</a:t>
            </a:r>
            <a:r>
              <a:rPr lang="en-US" altLang="en-US" sz="2400" dirty="0"/>
              <a:t> you.</a:t>
            </a:r>
          </a:p>
          <a:p>
            <a:r>
              <a:rPr lang="en-US" altLang="en-US" sz="2400" dirty="0"/>
              <a:t>One fact or idea that </a:t>
            </a:r>
            <a:r>
              <a:rPr lang="en-US" altLang="en-US" sz="2400" b="1" i="1" dirty="0"/>
              <a:t>interests</a:t>
            </a:r>
            <a:r>
              <a:rPr lang="en-US" altLang="en-US" sz="2400" dirty="0"/>
              <a:t> you.</a:t>
            </a:r>
          </a:p>
          <a:p>
            <a:r>
              <a:rPr lang="en-US" altLang="en-US" sz="2400" dirty="0"/>
              <a:t>One fact or idea that </a:t>
            </a:r>
            <a:r>
              <a:rPr lang="en-US" altLang="en-US" sz="2400" b="1" i="1" dirty="0"/>
              <a:t>troubles</a:t>
            </a:r>
            <a:r>
              <a:rPr lang="en-US" altLang="en-US" sz="2400" dirty="0"/>
              <a:t> you.</a:t>
            </a:r>
          </a:p>
          <a:p>
            <a:pPr marL="64008" indent="0">
              <a:buNone/>
            </a:pPr>
            <a:r>
              <a:rPr lang="en-US" altLang="en-US" sz="2400" b="1" dirty="0"/>
              <a:t>How can the S-I-T strategy foster discourse in your classroom?</a:t>
            </a:r>
          </a:p>
        </p:txBody>
      </p:sp>
      <p:pic>
        <p:nvPicPr>
          <p:cNvPr id="4" name="Picture 3">
            <a:extLst>
              <a:ext uri="{FF2B5EF4-FFF2-40B4-BE49-F238E27FC236}">
                <a16:creationId xmlns:a16="http://schemas.microsoft.com/office/drawing/2014/main" id="{B34F093C-172A-FF42-C89D-C78ACB7EBDB8}"/>
              </a:ext>
            </a:extLst>
          </p:cNvPr>
          <p:cNvPicPr>
            <a:picLocks noChangeAspect="1"/>
          </p:cNvPicPr>
          <p:nvPr/>
        </p:nvPicPr>
        <p:blipFill>
          <a:blip r:embed="rId3"/>
          <a:stretch>
            <a:fillRect/>
          </a:stretch>
        </p:blipFill>
        <p:spPr>
          <a:xfrm>
            <a:off x="6717447" y="1515630"/>
            <a:ext cx="2365293" cy="2593365"/>
          </a:xfrm>
          <a:prstGeom prst="rect">
            <a:avLst/>
          </a:prstGeom>
        </p:spPr>
      </p:pic>
    </p:spTree>
    <p:extLst>
      <p:ext uri="{BB962C8B-B14F-4D97-AF65-F5344CB8AC3E}">
        <p14:creationId xmlns:p14="http://schemas.microsoft.com/office/powerpoint/2010/main" val="3456407898"/>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24</TotalTime>
  <Words>968</Words>
  <Application>Microsoft Office PowerPoint</Application>
  <PresentationFormat>On-screen Show (16:9)</PresentationFormat>
  <Paragraphs>78</Paragraphs>
  <Slides>16</Slides>
  <Notes>9</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 Display</vt:lpstr>
      <vt:lpstr>Arial</vt:lpstr>
      <vt:lpstr>Calibri</vt:lpstr>
      <vt:lpstr>Courier New</vt:lpstr>
      <vt:lpstr>System Font Regular</vt:lpstr>
      <vt:lpstr>Wingdings</vt:lpstr>
      <vt:lpstr>Custom Design</vt:lpstr>
      <vt:lpstr>1_Custom Design</vt:lpstr>
      <vt:lpstr>PowerPoint Presentation</vt:lpstr>
      <vt:lpstr>Discourse in Science</vt:lpstr>
      <vt:lpstr>Essential Questions</vt:lpstr>
      <vt:lpstr>Learning Objectives</vt:lpstr>
      <vt:lpstr>What is Classroom Discourse?</vt:lpstr>
      <vt:lpstr>What is Classroom Discourse?</vt:lpstr>
      <vt:lpstr>Why is Classroom Discourse Important?</vt:lpstr>
      <vt:lpstr>S-I-T: Surprising, Interesting, Troubling</vt:lpstr>
      <vt:lpstr>S-I-T: Surprising, Interesting, Troubling</vt:lpstr>
      <vt:lpstr>Honeycomb Harvest</vt:lpstr>
      <vt:lpstr>Honeycomb Harvest Sample</vt:lpstr>
      <vt:lpstr>Say Something</vt:lpstr>
      <vt:lpstr>Say Something</vt:lpstr>
      <vt:lpstr>Facts and Stories of the Blue Fugates</vt:lpstr>
      <vt:lpstr>Reflection</vt:lpstr>
      <vt:lpstr>LEARN</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2026-04-16T22:16:24Z</dcterms:created>
  <dcterms:modified xsi:type="dcterms:W3CDTF">2026-04-16T22:40:32Z</dcterms:modified>
  <cp:category/>
</cp:coreProperties>
</file>