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24"/>
  </p:notesMasterIdLst>
  <p:sldIdLst>
    <p:sldId id="256" r:id="rId3"/>
    <p:sldId id="257" r:id="rId4"/>
    <p:sldId id="276" r:id="rId5"/>
    <p:sldId id="262" r:id="rId6"/>
    <p:sldId id="263" r:id="rId7"/>
    <p:sldId id="260" r:id="rId8"/>
    <p:sldId id="277" r:id="rId9"/>
    <p:sldId id="278" r:id="rId10"/>
    <p:sldId id="279" r:id="rId11"/>
    <p:sldId id="280" r:id="rId12"/>
    <p:sldId id="281" r:id="rId13"/>
    <p:sldId id="272" r:id="rId14"/>
    <p:sldId id="273" r:id="rId15"/>
    <p:sldId id="282" r:id="rId16"/>
    <p:sldId id="283" r:id="rId17"/>
    <p:sldId id="275" r:id="rId18"/>
    <p:sldId id="284" r:id="rId19"/>
    <p:sldId id="274" r:id="rId20"/>
    <p:sldId id="285" r:id="rId21"/>
    <p:sldId id="261" r:id="rId22"/>
    <p:sldId id="287" r:id="rId23"/>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94286"/>
  </p:normalViewPr>
  <p:slideViewPr>
    <p:cSldViewPr snapToGrid="0">
      <p:cViewPr varScale="1">
        <p:scale>
          <a:sx n="178" d="100"/>
          <a:sy n="178" d="100"/>
        </p:scale>
        <p:origin x="92" y="41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11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6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56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336BF-5274-82A2-58AD-4C22255AC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DB680-72C2-284F-9D69-A56277FF2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0C90F-C6A5-B595-581C-FC47509EE7FC}"/>
              </a:ext>
            </a:extLst>
          </p:cNvPr>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These are all literacy strategies, so if you’re trying to find strategies that help with literacy skills, these are great. </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7982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3-2-1. Strategies. https://learn.k20center.ou.edu/strategy/117</a:t>
            </a:r>
          </a:p>
          <a:p>
            <a:endParaRPr lang="en-US" dirty="0"/>
          </a:p>
        </p:txBody>
      </p:sp>
    </p:spTree>
    <p:extLst>
      <p:ext uri="{BB962C8B-B14F-4D97-AF65-F5344CB8AC3E}">
        <p14:creationId xmlns:p14="http://schemas.microsoft.com/office/powerpoint/2010/main" val="2762504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4F15EDE4-ABDC-F9B8-DF9C-89FA4C3F8A17}"/>
            </a:ext>
          </a:extLst>
        </p:cNvPr>
        <p:cNvGrpSpPr/>
        <p:nvPr/>
      </p:nvGrpSpPr>
      <p:grpSpPr>
        <a:xfrm>
          <a:off x="0" y="0"/>
          <a:ext cx="0" cy="0"/>
          <a:chOff x="0" y="0"/>
          <a:chExt cx="0" cy="0"/>
        </a:xfrm>
      </p:grpSpPr>
      <p:sp>
        <p:nvSpPr>
          <p:cNvPr id="96" name="Google Shape;96;p5:notes">
            <a:extLst>
              <a:ext uri="{FF2B5EF4-FFF2-40B4-BE49-F238E27FC236}">
                <a16:creationId xmlns:a16="http://schemas.microsoft.com/office/drawing/2014/main" id="{87549F0E-5F6E-E155-D542-B89B8AB8F7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Follow-up activity. Direct participants to the K20 Learn lesson repository for more example of authentic learning and teaching.</a:t>
            </a:r>
          </a:p>
          <a:p>
            <a:pPr marL="0" lvl="0" indent="0" algn="l" rtl="0">
              <a:spcBef>
                <a:spcPts val="0"/>
              </a:spcBef>
              <a:spcAft>
                <a:spcPts val="0"/>
              </a:spcAft>
              <a:buNone/>
            </a:pPr>
            <a:endParaRPr dirty="0"/>
          </a:p>
        </p:txBody>
      </p:sp>
      <p:sp>
        <p:nvSpPr>
          <p:cNvPr id="97" name="Google Shape;97;p5:notes">
            <a:extLst>
              <a:ext uri="{FF2B5EF4-FFF2-40B4-BE49-F238E27FC236}">
                <a16:creationId xmlns:a16="http://schemas.microsoft.com/office/drawing/2014/main" id="{55D857B8-4CAB-FAB4-747A-73BF90C4FC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62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Commit and toss. Strategies. </a:t>
            </a:r>
            <a:r>
              <a:rPr lang="en-US" dirty="0">
                <a:hlinkClick r:id="rId3"/>
              </a:rPr>
              <a:t>https://learn.k20center.ou.edu/strategy/119</a:t>
            </a:r>
            <a:endParaRPr lang="en-US" dirty="0"/>
          </a:p>
          <a:p>
            <a:endParaRPr lang="en-US" b="1" dirty="0"/>
          </a:p>
        </p:txBody>
      </p:sp>
    </p:spTree>
    <p:extLst>
      <p:ext uri="{BB962C8B-B14F-4D97-AF65-F5344CB8AC3E}">
        <p14:creationId xmlns:p14="http://schemas.microsoft.com/office/powerpoint/2010/main" val="364899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slide up while participants</a:t>
            </a:r>
            <a:r>
              <a:rPr lang="en-US" baseline="0" dirty="0"/>
              <a:t> r</a:t>
            </a:r>
            <a:r>
              <a:rPr lang="en-US" dirty="0"/>
              <a:t>ead the </a:t>
            </a:r>
            <a:r>
              <a:rPr lang="en-US" dirty="0" err="1"/>
              <a:t>Rumpelstiltkin</a:t>
            </a:r>
            <a:r>
              <a:rPr lang="en-US" dirty="0"/>
              <a:t> story.</a:t>
            </a:r>
          </a:p>
          <a:p>
            <a:endParaRPr lang="en-US" dirty="0"/>
          </a:p>
          <a:p>
            <a:r>
              <a:rPr lang="en-US" dirty="0"/>
              <a:t>Left image source:  Anderson, A. (n.d.). </a:t>
            </a:r>
            <a:r>
              <a:rPr lang="en-US" dirty="0" err="1"/>
              <a:t>Rumplestiltskin</a:t>
            </a:r>
            <a:r>
              <a:rPr lang="en-US" dirty="0"/>
              <a:t> is my name. Public domain. Retrieved from https://en.m.wikipedia.org/wiki/File:Rumplestiltskin_-_Anne_Anderson.jpg</a:t>
            </a:r>
          </a:p>
          <a:p>
            <a:endParaRPr lang="en-US" dirty="0"/>
          </a:p>
          <a:p>
            <a:r>
              <a:rPr lang="en-US" dirty="0"/>
              <a:t>Right image source: Anderson, A. (n.d.). The Miller’s Daughter. Public domain. Retrieved from https://commons.wikimedia.org/wiki/File:The_Miller%27s_Daughter_by_Anne_Anderson.jpg</a:t>
            </a:r>
          </a:p>
        </p:txBody>
      </p:sp>
    </p:spTree>
    <p:extLst>
      <p:ext uri="{BB962C8B-B14F-4D97-AF65-F5344CB8AC3E}">
        <p14:creationId xmlns:p14="http://schemas.microsoft.com/office/powerpoint/2010/main" val="241126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CUS and Discuss. Strategies. </a:t>
            </a:r>
            <a:r>
              <a:rPr lang="en-US" dirty="0">
                <a:hlinkClick r:id="rId3"/>
              </a:rPr>
              <a:t>https://learn.k20center.ou.edu/strategy/162</a:t>
            </a:r>
            <a:endParaRPr lang="en-US" dirty="0"/>
          </a:p>
        </p:txBody>
      </p:sp>
    </p:spTree>
    <p:extLst>
      <p:ext uri="{BB962C8B-B14F-4D97-AF65-F5344CB8AC3E}">
        <p14:creationId xmlns:p14="http://schemas.microsoft.com/office/powerpoint/2010/main" val="400662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Claim, Evidence, Reasoning (CER). Strategies. </a:t>
            </a:r>
            <a:r>
              <a:rPr lang="en-US" dirty="0">
                <a:hlinkClick r:id="rId3"/>
              </a:rPr>
              <a:t>https://learn.k20center.ou.edu/strategy/156</a:t>
            </a:r>
            <a:endParaRPr lang="en-US" dirty="0"/>
          </a:p>
          <a:p>
            <a:endParaRPr lang="en-US" dirty="0"/>
          </a:p>
        </p:txBody>
      </p:sp>
    </p:spTree>
    <p:extLst>
      <p:ext uri="{BB962C8B-B14F-4D97-AF65-F5344CB8AC3E}">
        <p14:creationId xmlns:p14="http://schemas.microsoft.com/office/powerpoint/2010/main" val="248616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The</a:t>
            </a:r>
            <a:r>
              <a:rPr lang="en-US" baseline="0" dirty="0"/>
              <a:t> content, Rumpelstiltskin, is not what was significant or the point. The goal was the students’ construction of a logical and supported argument based on evidence from a text. The use of an essential question helps stimulate the higher order thinking.</a:t>
            </a:r>
            <a:endParaRPr lang="en-US" dirty="0"/>
          </a:p>
          <a:p>
            <a:endParaRPr lang="en-US" dirty="0"/>
          </a:p>
        </p:txBody>
      </p:sp>
    </p:spTree>
    <p:extLst>
      <p:ext uri="{BB962C8B-B14F-4D97-AF65-F5344CB8AC3E}">
        <p14:creationId xmlns:p14="http://schemas.microsoft.com/office/powerpoint/2010/main" val="420496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Commit and Toss – </a:t>
            </a:r>
            <a:r>
              <a:rPr lang="en-US" sz="1400" b="0" i="0" u="none" strike="noStrike" cap="none" dirty="0">
                <a:solidFill>
                  <a:srgbClr val="000000"/>
                </a:solidFill>
                <a:effectLst/>
                <a:latin typeface="Arial"/>
                <a:ea typeface="Arial"/>
                <a:cs typeface="Arial"/>
                <a:sym typeface="Arial"/>
              </a:rPr>
              <a:t>Students are encouraged to evaluate their classmates' effort without personal bias in this anonymous peer evaluation and writing strategy.</a:t>
            </a:r>
            <a:endParaRPr lang="en-US" b="1" dirty="0"/>
          </a:p>
          <a:p>
            <a:r>
              <a:rPr lang="en-US" b="1" dirty="0"/>
              <a:t>Fold the Line – </a:t>
            </a:r>
            <a:r>
              <a:rPr lang="en-US" sz="1400" b="0" i="0" u="none" strike="noStrike" cap="none" dirty="0">
                <a:solidFill>
                  <a:srgbClr val="000000"/>
                </a:solidFill>
                <a:effectLst/>
                <a:latin typeface="Arial"/>
                <a:ea typeface="Arial"/>
                <a:cs typeface="Arial"/>
                <a:sym typeface="Arial"/>
              </a:rPr>
              <a:t>This strategy pairs students of opposing views or opposite levels of understanding together so they can discuss a prompt.</a:t>
            </a:r>
            <a:endParaRPr lang="en-US" b="1" dirty="0"/>
          </a:p>
          <a:p>
            <a:r>
              <a:rPr lang="en-US" b="1" dirty="0"/>
              <a:t>CUS and Discuss – </a:t>
            </a:r>
            <a:r>
              <a:rPr lang="en-US" b="0" dirty="0"/>
              <a:t>This is an annotation strategy that allows for processing of a document before students are expected to share. Each letter can be modified for the purposes or goals of the reading (ex: Circle is concrete such as the name of the character they are looking for; Underline and Star scaffold into deeper elements of the reading).</a:t>
            </a:r>
          </a:p>
          <a:p>
            <a:r>
              <a:rPr lang="en-US" b="1" dirty="0"/>
              <a:t>CER – </a:t>
            </a:r>
            <a:r>
              <a:rPr lang="en-US" b="0" dirty="0"/>
              <a:t>Typically a science strategy but can be used across content areas whenever students need to justify and provide evidence.</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36162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Jigsaw. Strategies. https://learn.k20center.ou.edu/strategy/179</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Why-Lighting. Strategies. https://learn.k20center.ou.edu/strategy/128</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9245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CAACE-C049-2EFE-2FDA-14D0F01C4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05555-8ED3-F06E-25E4-00F438243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66451-D0EE-8FFC-4CBA-AAF86543825F}"/>
              </a:ext>
            </a:extLst>
          </p:cNvPr>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015603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learn.k20center.ou.ed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lickr.com/photos/crackdog/5380120092/"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AFC31-4B69-6947-1567-A5C7FD441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96857-F455-325A-9A87-A229DA1DF93A}"/>
              </a:ext>
            </a:extLst>
          </p:cNvPr>
          <p:cNvSpPr>
            <a:spLocks noGrp="1"/>
          </p:cNvSpPr>
          <p:nvPr>
            <p:ph type="title"/>
          </p:nvPr>
        </p:nvSpPr>
        <p:spPr/>
        <p:txBody>
          <a:bodyPr rtlCol="0">
            <a:normAutofit/>
          </a:bodyPr>
          <a:lstStyle/>
          <a:p>
            <a:pPr fontAlgn="auto">
              <a:spcAft>
                <a:spcPts val="0"/>
              </a:spcAft>
              <a:defRPr/>
            </a:pPr>
            <a:r>
              <a:rPr lang="en-US" dirty="0"/>
              <a:t>CER Example</a:t>
            </a:r>
          </a:p>
        </p:txBody>
      </p:sp>
      <p:sp>
        <p:nvSpPr>
          <p:cNvPr id="5" name="Google Shape;112;p7">
            <a:extLst>
              <a:ext uri="{FF2B5EF4-FFF2-40B4-BE49-F238E27FC236}">
                <a16:creationId xmlns:a16="http://schemas.microsoft.com/office/drawing/2014/main" id="{A1A5886A-BE78-0126-43B6-C752FC5F8ED0}"/>
              </a:ext>
            </a:extLst>
          </p:cNvPr>
          <p:cNvSpPr txBox="1">
            <a:spLocks/>
          </p:cNvSpPr>
          <p:nvPr/>
        </p:nvSpPr>
        <p:spPr>
          <a:xfrm>
            <a:off x="628649" y="1370013"/>
            <a:ext cx="8097442" cy="3262312"/>
          </a:xfrm>
          <a:prstGeom prst="rect">
            <a:avLst/>
          </a:prstGeom>
          <a:noFill/>
          <a:ln>
            <a:noFill/>
          </a:ln>
        </p:spPr>
        <p:txBody>
          <a:bodyPr spcFirstLastPara="1" wrap="square" lIns="91425" tIns="45700" rIns="91425" bIns="45700" anchor="t" anchorCtr="0">
            <a:noAutofit/>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SzPts val="2600"/>
            </a:pPr>
            <a:r>
              <a:rPr lang="en" b="1" dirty="0"/>
              <a:t>Claim</a:t>
            </a:r>
            <a:r>
              <a:rPr lang="en" dirty="0"/>
              <a:t> – Chromebooks are better school technology tools than laptops.</a:t>
            </a:r>
            <a:endParaRPr lang="en-US" dirty="0"/>
          </a:p>
          <a:p>
            <a:pPr>
              <a:spcBef>
                <a:spcPts val="0"/>
              </a:spcBef>
              <a:buSzPts val="2600"/>
            </a:pPr>
            <a:r>
              <a:rPr lang="en-US" b="1" dirty="0"/>
              <a:t>E</a:t>
            </a:r>
            <a:r>
              <a:rPr lang="en" b="1" dirty="0"/>
              <a:t>vidence</a:t>
            </a:r>
            <a:r>
              <a:rPr lang="en" dirty="0"/>
              <a:t> – Most applications on a Chromebook are web-based and store data online.</a:t>
            </a:r>
            <a:endParaRPr lang="en-US" dirty="0"/>
          </a:p>
          <a:p>
            <a:pPr>
              <a:spcBef>
                <a:spcPts val="0"/>
              </a:spcBef>
              <a:buSzPts val="2600"/>
            </a:pPr>
            <a:r>
              <a:rPr lang="en-US" b="1" dirty="0"/>
              <a:t>R</a:t>
            </a:r>
            <a:r>
              <a:rPr lang="en" b="1" dirty="0"/>
              <a:t>easoning</a:t>
            </a:r>
            <a:r>
              <a:rPr lang="en" dirty="0"/>
              <a:t> – </a:t>
            </a:r>
            <a:r>
              <a:rPr lang="en-US" dirty="0"/>
              <a:t>Because</a:t>
            </a:r>
            <a:r>
              <a:rPr lang="en" dirty="0"/>
              <a:t> data is stored online, students can use any device to access it. This prevents loss of student work and provides them with the ability to work both from school and home.</a:t>
            </a:r>
            <a:endParaRPr lang="en-US" dirty="0"/>
          </a:p>
        </p:txBody>
      </p:sp>
      <p:pic>
        <p:nvPicPr>
          <p:cNvPr id="6" name="Picture 5">
            <a:extLst>
              <a:ext uri="{FF2B5EF4-FFF2-40B4-BE49-F238E27FC236}">
                <a16:creationId xmlns:a16="http://schemas.microsoft.com/office/drawing/2014/main" id="{4A5AC9AA-4ED7-EFE7-0B4A-1EC9B00A8EFB}"/>
              </a:ext>
            </a:extLst>
          </p:cNvPr>
          <p:cNvPicPr>
            <a:picLocks noChangeAspect="1"/>
          </p:cNvPicPr>
          <p:nvPr/>
        </p:nvPicPr>
        <p:blipFill>
          <a:blip r:embed="rId3"/>
          <a:stretch>
            <a:fillRect/>
          </a:stretch>
        </p:blipFill>
        <p:spPr>
          <a:xfrm>
            <a:off x="7473855" y="207884"/>
            <a:ext cx="1252236" cy="1252236"/>
          </a:xfrm>
          <a:prstGeom prst="rect">
            <a:avLst/>
          </a:prstGeom>
        </p:spPr>
      </p:pic>
    </p:spTree>
    <p:extLst>
      <p:ext uri="{BB962C8B-B14F-4D97-AF65-F5344CB8AC3E}">
        <p14:creationId xmlns:p14="http://schemas.microsoft.com/office/powerpoint/2010/main" val="104053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465E-A639-62A7-CB05-AA9AC0A9B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13552-80EE-0584-0F8C-E0352EF85AEB}"/>
              </a:ext>
            </a:extLst>
          </p:cNvPr>
          <p:cNvSpPr>
            <a:spLocks noGrp="1"/>
          </p:cNvSpPr>
          <p:nvPr>
            <p:ph type="title"/>
          </p:nvPr>
        </p:nvSpPr>
        <p:spPr/>
        <p:txBody>
          <a:bodyPr rtlCol="0">
            <a:normAutofit/>
          </a:bodyPr>
          <a:lstStyle/>
          <a:p>
            <a:pPr fontAlgn="auto">
              <a:spcAft>
                <a:spcPts val="0"/>
              </a:spcAft>
              <a:defRPr/>
            </a:pPr>
            <a:r>
              <a:rPr lang="en-US" dirty="0"/>
              <a:t>Pair Square Legal Team</a:t>
            </a:r>
          </a:p>
        </p:txBody>
      </p:sp>
      <p:sp>
        <p:nvSpPr>
          <p:cNvPr id="25602" name="Content Placeholder 2">
            <a:extLst>
              <a:ext uri="{FF2B5EF4-FFF2-40B4-BE49-F238E27FC236}">
                <a16:creationId xmlns:a16="http://schemas.microsoft.com/office/drawing/2014/main" id="{F55C7538-74D0-8CFC-82B5-20632B44B2C2}"/>
              </a:ext>
            </a:extLst>
          </p:cNvPr>
          <p:cNvSpPr>
            <a:spLocks noGrp="1" noChangeArrowheads="1"/>
          </p:cNvSpPr>
          <p:nvPr>
            <p:ph idx="4294967295"/>
          </p:nvPr>
        </p:nvSpPr>
        <p:spPr/>
        <p:txBody>
          <a:bodyPr/>
          <a:lstStyle/>
          <a:p>
            <a:pPr marL="578358" indent="-514350">
              <a:buFont typeface="+mj-lt"/>
              <a:buAutoNum type="arabicPeriod"/>
            </a:pPr>
            <a:r>
              <a:rPr lang="en-US" altLang="en-US" dirty="0"/>
              <a:t>Get together with your card group (jokers with jokers, queens with queens, etc.).</a:t>
            </a:r>
          </a:p>
          <a:p>
            <a:pPr marL="578358" indent="-514350">
              <a:buFont typeface="+mj-lt"/>
              <a:buAutoNum type="arabicPeriod"/>
            </a:pPr>
            <a:r>
              <a:rPr lang="en-US" altLang="en-US" dirty="0"/>
              <a:t>Share your CER and your defense.</a:t>
            </a:r>
          </a:p>
          <a:p>
            <a:pPr marL="578358" indent="-514350">
              <a:buFont typeface="+mj-lt"/>
              <a:buAutoNum type="arabicPeriod"/>
            </a:pPr>
            <a:r>
              <a:rPr lang="en-US" altLang="en-US" dirty="0"/>
              <a:t>Come to a consensus about the defense of your client.</a:t>
            </a:r>
          </a:p>
          <a:p>
            <a:pPr marL="578358" indent="-514350">
              <a:buFont typeface="+mj-lt"/>
              <a:buAutoNum type="arabicPeriod"/>
            </a:pPr>
            <a:r>
              <a:rPr lang="en-US" altLang="en-US" dirty="0"/>
              <a:t>Choose your spokesperson, known as the </a:t>
            </a:r>
            <a:r>
              <a:rPr lang="en-US" altLang="en-US" b="1" dirty="0"/>
              <a:t>lead defense attorney</a:t>
            </a:r>
            <a:r>
              <a:rPr lang="en-US" altLang="en-US" dirty="0"/>
              <a:t>.</a:t>
            </a:r>
          </a:p>
        </p:txBody>
      </p:sp>
    </p:spTree>
    <p:extLst>
      <p:ext uri="{BB962C8B-B14F-4D97-AF65-F5344CB8AC3E}">
        <p14:creationId xmlns:p14="http://schemas.microsoft.com/office/powerpoint/2010/main" val="198385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975AD-9D38-FC03-9CE7-96E26B32D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7B197-F046-A33A-903D-9B3F1C1BAF1E}"/>
              </a:ext>
            </a:extLst>
          </p:cNvPr>
          <p:cNvSpPr>
            <a:spLocks noGrp="1"/>
          </p:cNvSpPr>
          <p:nvPr>
            <p:ph type="title"/>
          </p:nvPr>
        </p:nvSpPr>
        <p:spPr/>
        <p:txBody>
          <a:bodyPr rtlCol="0">
            <a:normAutofit/>
          </a:bodyPr>
          <a:lstStyle/>
          <a:p>
            <a:pPr fontAlgn="auto">
              <a:spcAft>
                <a:spcPts val="0"/>
              </a:spcAft>
              <a:defRPr/>
            </a:pPr>
            <a:r>
              <a:rPr lang="en-US" dirty="0"/>
              <a:t>HEAR YE! HEAR YE! ALL RISE!</a:t>
            </a:r>
          </a:p>
        </p:txBody>
      </p:sp>
      <p:sp>
        <p:nvSpPr>
          <p:cNvPr id="25602" name="Content Placeholder 2">
            <a:extLst>
              <a:ext uri="{FF2B5EF4-FFF2-40B4-BE49-F238E27FC236}">
                <a16:creationId xmlns:a16="http://schemas.microsoft.com/office/drawing/2014/main" id="{CAFF3E92-FA65-8B61-DFA8-D0DF426BB7EE}"/>
              </a:ext>
            </a:extLst>
          </p:cNvPr>
          <p:cNvSpPr>
            <a:spLocks noGrp="1" noChangeArrowheads="1"/>
          </p:cNvSpPr>
          <p:nvPr>
            <p:ph idx="4294967295"/>
          </p:nvPr>
        </p:nvSpPr>
        <p:spPr>
          <a:xfrm>
            <a:off x="628650" y="1370013"/>
            <a:ext cx="4684465" cy="993775"/>
          </a:xfrm>
        </p:spPr>
        <p:txBody>
          <a:bodyPr/>
          <a:lstStyle/>
          <a:p>
            <a:pPr marL="64008" indent="0">
              <a:buNone/>
            </a:pPr>
            <a:r>
              <a:rPr lang="en-US" altLang="en-US" dirty="0"/>
              <a:t>The Honorable Judge declares that court is in session.</a:t>
            </a:r>
          </a:p>
          <a:p>
            <a:pPr marL="64008" indent="0">
              <a:buNone/>
            </a:pPr>
            <a:r>
              <a:rPr lang="en-US" altLang="en-US" dirty="0"/>
              <a:t>Please present your arguments.</a:t>
            </a:r>
          </a:p>
        </p:txBody>
      </p:sp>
      <p:pic>
        <p:nvPicPr>
          <p:cNvPr id="5" name="Picture 2" descr="C:\Users\will1703\AppData\Local\Microsoft\Windows\Temporary Internet Files\Content.IE5\5S3RSUOA\MC900441394[1].png">
            <a:extLst>
              <a:ext uri="{FF2B5EF4-FFF2-40B4-BE49-F238E27FC236}">
                <a16:creationId xmlns:a16="http://schemas.microsoft.com/office/drawing/2014/main" id="{1AC1162E-2A27-67B0-00A3-CEB54EEE832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32601" y="878899"/>
            <a:ext cx="2782749" cy="234896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eoples Court">
            <a:hlinkClick r:id="" action="ppaction://media"/>
            <a:extLst>
              <a:ext uri="{FF2B5EF4-FFF2-40B4-BE49-F238E27FC236}">
                <a16:creationId xmlns:a16="http://schemas.microsoft.com/office/drawing/2014/main" id="{7ED4ADE8-1440-6358-16DF-1A02892E91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52558" y="1228151"/>
            <a:ext cx="740567" cy="740567"/>
          </a:xfrm>
          <a:prstGeom prst="rect">
            <a:avLst/>
          </a:prstGeom>
        </p:spPr>
      </p:pic>
    </p:spTree>
    <p:extLst>
      <p:ext uri="{BB962C8B-B14F-4D97-AF65-F5344CB8AC3E}">
        <p14:creationId xmlns:p14="http://schemas.microsoft.com/office/powerpoint/2010/main" val="5396368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1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29EED-193D-A2D9-73F7-63CC1CFA9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345B3-BA15-AC91-5AA7-32F8D7699162}"/>
              </a:ext>
            </a:extLst>
          </p:cNvPr>
          <p:cNvSpPr>
            <a:spLocks noGrp="1"/>
          </p:cNvSpPr>
          <p:nvPr>
            <p:ph type="title"/>
          </p:nvPr>
        </p:nvSpPr>
        <p:spPr/>
        <p:txBody>
          <a:bodyPr rtlCol="0">
            <a:normAutofit/>
          </a:bodyPr>
          <a:lstStyle/>
          <a:p>
            <a:pPr fontAlgn="auto">
              <a:spcAft>
                <a:spcPts val="0"/>
              </a:spcAft>
              <a:defRPr/>
            </a:pPr>
            <a:r>
              <a:rPr lang="en-US" dirty="0"/>
              <a:t>Beyond Rumpelstiltskin</a:t>
            </a:r>
          </a:p>
        </p:txBody>
      </p:sp>
      <p:sp>
        <p:nvSpPr>
          <p:cNvPr id="25602" name="Content Placeholder 2">
            <a:extLst>
              <a:ext uri="{FF2B5EF4-FFF2-40B4-BE49-F238E27FC236}">
                <a16:creationId xmlns:a16="http://schemas.microsoft.com/office/drawing/2014/main" id="{7FF5EB94-CF4E-0F92-F301-48E04ABF5356}"/>
              </a:ext>
            </a:extLst>
          </p:cNvPr>
          <p:cNvSpPr>
            <a:spLocks noGrp="1" noChangeArrowheads="1"/>
          </p:cNvSpPr>
          <p:nvPr>
            <p:ph idx="4294967295"/>
          </p:nvPr>
        </p:nvSpPr>
        <p:spPr/>
        <p:txBody>
          <a:bodyPr/>
          <a:lstStyle/>
          <a:p>
            <a:r>
              <a:rPr lang="en-US" altLang="en-US" dirty="0"/>
              <a:t>This was a lesson on process of instruction for students to think more critically.</a:t>
            </a:r>
          </a:p>
          <a:p>
            <a:r>
              <a:rPr lang="en-US" altLang="en-US" dirty="0"/>
              <a:t>The goal was to construct a logical and supported argument based on a guiding question.</a:t>
            </a:r>
          </a:p>
        </p:txBody>
      </p:sp>
    </p:spTree>
    <p:extLst>
      <p:ext uri="{BB962C8B-B14F-4D97-AF65-F5344CB8AC3E}">
        <p14:creationId xmlns:p14="http://schemas.microsoft.com/office/powerpoint/2010/main" val="282360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C3466-5EBF-5E95-44B5-7D5A35F76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F1673-F120-8262-528A-A52287C82A3D}"/>
              </a:ext>
            </a:extLst>
          </p:cNvPr>
          <p:cNvSpPr>
            <a:spLocks noGrp="1"/>
          </p:cNvSpPr>
          <p:nvPr>
            <p:ph type="title"/>
          </p:nvPr>
        </p:nvSpPr>
        <p:spPr/>
        <p:txBody>
          <a:bodyPr rtlCol="0">
            <a:normAutofit/>
          </a:bodyPr>
          <a:lstStyle/>
          <a:p>
            <a:pPr fontAlgn="auto">
              <a:spcAft>
                <a:spcPts val="0"/>
              </a:spcAft>
              <a:defRPr/>
            </a:pPr>
            <a:r>
              <a:rPr lang="en-US" dirty="0"/>
              <a:t>LEARN Strategy Reflection</a:t>
            </a:r>
          </a:p>
        </p:txBody>
      </p:sp>
      <p:sp>
        <p:nvSpPr>
          <p:cNvPr id="25602" name="Content Placeholder 2">
            <a:extLst>
              <a:ext uri="{FF2B5EF4-FFF2-40B4-BE49-F238E27FC236}">
                <a16:creationId xmlns:a16="http://schemas.microsoft.com/office/drawing/2014/main" id="{70C44171-13B9-E5AF-2874-CB398D10EA49}"/>
              </a:ext>
            </a:extLst>
          </p:cNvPr>
          <p:cNvSpPr>
            <a:spLocks noGrp="1" noChangeArrowheads="1"/>
          </p:cNvSpPr>
          <p:nvPr>
            <p:ph idx="4294967295"/>
          </p:nvPr>
        </p:nvSpPr>
        <p:spPr>
          <a:xfrm>
            <a:off x="628650" y="1370013"/>
            <a:ext cx="3733329" cy="3262312"/>
          </a:xfrm>
        </p:spPr>
        <p:txBody>
          <a:bodyPr/>
          <a:lstStyle/>
          <a:p>
            <a:r>
              <a:rPr lang="en-US" altLang="en-US" dirty="0"/>
              <a:t>Commit and Toss</a:t>
            </a:r>
          </a:p>
          <a:p>
            <a:r>
              <a:rPr lang="en-US" altLang="en-US" dirty="0"/>
              <a:t>Fold the Line </a:t>
            </a:r>
          </a:p>
          <a:p>
            <a:r>
              <a:rPr lang="en-US" altLang="en-US" dirty="0"/>
              <a:t>CUS and Discuss</a:t>
            </a:r>
          </a:p>
          <a:p>
            <a:r>
              <a:rPr lang="en-US" altLang="en-US" dirty="0"/>
              <a:t>Claim, Evidence, Reasoning (CER)</a:t>
            </a:r>
          </a:p>
        </p:txBody>
      </p:sp>
      <p:pic>
        <p:nvPicPr>
          <p:cNvPr id="3" name="Picture 4" descr="A close up of a sign&#10;&#10;Description generated with high confidence">
            <a:hlinkClick r:id="rId3"/>
            <a:extLst>
              <a:ext uri="{FF2B5EF4-FFF2-40B4-BE49-F238E27FC236}">
                <a16:creationId xmlns:a16="http://schemas.microsoft.com/office/drawing/2014/main" id="{B085435C-5840-478F-27E8-5569F9C86EAA}"/>
              </a:ext>
            </a:extLst>
          </p:cNvPr>
          <p:cNvPicPr>
            <a:picLocks noChangeAspect="1"/>
          </p:cNvPicPr>
          <p:nvPr/>
        </p:nvPicPr>
        <p:blipFill>
          <a:blip r:embed="rId4"/>
          <a:stretch>
            <a:fillRect/>
          </a:stretch>
        </p:blipFill>
        <p:spPr>
          <a:xfrm>
            <a:off x="5168505" y="1122157"/>
            <a:ext cx="2941794" cy="3023496"/>
          </a:xfrm>
          <a:prstGeom prst="rect">
            <a:avLst/>
          </a:prstGeom>
        </p:spPr>
      </p:pic>
    </p:spTree>
    <p:extLst>
      <p:ext uri="{BB962C8B-B14F-4D97-AF65-F5344CB8AC3E}">
        <p14:creationId xmlns:p14="http://schemas.microsoft.com/office/powerpoint/2010/main" val="12203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648A3-FF0C-27C3-96F5-B338B5C279EC}"/>
            </a:ext>
          </a:extLst>
        </p:cNvPr>
        <p:cNvGrpSpPr/>
        <p:nvPr/>
      </p:nvGrpSpPr>
      <p:grpSpPr>
        <a:xfrm>
          <a:off x="0" y="0"/>
          <a:ext cx="0" cy="0"/>
          <a:chOff x="0" y="0"/>
          <a:chExt cx="0" cy="0"/>
        </a:xfrm>
      </p:grpSpPr>
      <p:sp>
        <p:nvSpPr>
          <p:cNvPr id="4" name="Google Shape;125;p9">
            <a:extLst>
              <a:ext uri="{FF2B5EF4-FFF2-40B4-BE49-F238E27FC236}">
                <a16:creationId xmlns:a16="http://schemas.microsoft.com/office/drawing/2014/main" id="{2D7B3AD6-6393-AD14-BBB4-25575CE79D4A}"/>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Authentic Teaching Prior Knowledge</a:t>
            </a:r>
            <a:endParaRPr dirty="0"/>
          </a:p>
        </p:txBody>
      </p:sp>
      <p:sp>
        <p:nvSpPr>
          <p:cNvPr id="5" name="Shape 239">
            <a:extLst>
              <a:ext uri="{FF2B5EF4-FFF2-40B4-BE49-F238E27FC236}">
                <a16:creationId xmlns:a16="http://schemas.microsoft.com/office/drawing/2014/main" id="{F8135C0E-2F10-6881-8A02-7D59937725DD}"/>
              </a:ext>
            </a:extLst>
          </p:cNvPr>
          <p:cNvSpPr txBox="1">
            <a:spLocks/>
          </p:cNvSpPr>
          <p:nvPr/>
        </p:nvSpPr>
        <p:spPr>
          <a:xfrm>
            <a:off x="647700" y="3089772"/>
            <a:ext cx="3690731" cy="1422594"/>
          </a:xfrm>
          <a:prstGeom prst="roundRect">
            <a:avLst>
              <a:gd name="adj" fmla="val 16667"/>
            </a:avLst>
          </a:prstGeom>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25" tIns="45700" rIns="91425" bIns="45700" anchor="ctr" anchorCtr="0">
            <a:noAutofit/>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accent2"/>
                </a:solidFill>
                <a:latin typeface="+mn-lt"/>
                <a:ea typeface="+mn-ea"/>
                <a:cs typeface="+mn-cs"/>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accent2"/>
                </a:solidFill>
                <a:latin typeface="+mn-lt"/>
                <a:ea typeface="+mn-ea"/>
                <a:cs typeface="+mn-cs"/>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accent2"/>
                </a:solidFill>
                <a:latin typeface="+mn-lt"/>
                <a:ea typeface="+mn-ea"/>
                <a:cs typeface="+mn-cs"/>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accent2"/>
                </a:solidFill>
                <a:latin typeface="+mn-lt"/>
                <a:ea typeface="+mn-ea"/>
                <a:cs typeface="+mn-cs"/>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9pPr>
          </a:lstStyle>
          <a:p>
            <a:pPr marL="114300" indent="0" algn="ctr">
              <a:buSzPct val="25000"/>
              <a:buFont typeface="System Font Regular"/>
              <a:buNone/>
            </a:pPr>
            <a:r>
              <a:rPr lang="en-US" sz="2800">
                <a:solidFill>
                  <a:schemeClr val="accent1"/>
                </a:solidFill>
                <a:latin typeface="Trebuchet MS"/>
                <a:ea typeface="Trebuchet MS"/>
                <a:cs typeface="Trebuchet MS"/>
                <a:sym typeface="Trebuchet MS"/>
              </a:rPr>
              <a:t>Real-World Connections</a:t>
            </a:r>
            <a:endParaRPr lang="en-US" sz="2800" dirty="0">
              <a:solidFill>
                <a:schemeClr val="accent1"/>
              </a:solidFill>
              <a:latin typeface="Trebuchet MS"/>
              <a:ea typeface="Trebuchet MS"/>
              <a:cs typeface="Trebuchet MS"/>
              <a:sym typeface="Trebuchet MS"/>
            </a:endParaRPr>
          </a:p>
        </p:txBody>
      </p:sp>
      <p:sp>
        <p:nvSpPr>
          <p:cNvPr id="6" name="Shape 241">
            <a:extLst>
              <a:ext uri="{FF2B5EF4-FFF2-40B4-BE49-F238E27FC236}">
                <a16:creationId xmlns:a16="http://schemas.microsoft.com/office/drawing/2014/main" id="{AE584961-0225-B224-FA1C-37F2BEC4120A}"/>
              </a:ext>
            </a:extLst>
          </p:cNvPr>
          <p:cNvSpPr/>
          <p:nvPr/>
        </p:nvSpPr>
        <p:spPr>
          <a:xfrm>
            <a:off x="628650" y="1516697"/>
            <a:ext cx="3690730" cy="144405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1"/>
                </a:solidFill>
                <a:latin typeface="Trebuchet MS"/>
                <a:ea typeface="Trebuchet MS"/>
                <a:cs typeface="Trebuchet MS"/>
                <a:sym typeface="Trebuchet MS"/>
              </a:rPr>
              <a:t>Construction of Knowledge</a:t>
            </a:r>
          </a:p>
        </p:txBody>
      </p:sp>
      <p:sp>
        <p:nvSpPr>
          <p:cNvPr id="7" name="Shape 241">
            <a:extLst>
              <a:ext uri="{FF2B5EF4-FFF2-40B4-BE49-F238E27FC236}">
                <a16:creationId xmlns:a16="http://schemas.microsoft.com/office/drawing/2014/main" id="{AE4BBAED-6E8F-07F7-0F35-6DED5D90E31F}"/>
              </a:ext>
            </a:extLst>
          </p:cNvPr>
          <p:cNvSpPr txBox="1">
            <a:spLocks/>
          </p:cNvSpPr>
          <p:nvPr/>
        </p:nvSpPr>
        <p:spPr bwMode="auto">
          <a:xfrm>
            <a:off x="4648200" y="1516697"/>
            <a:ext cx="3690730" cy="1444059"/>
          </a:xfrm>
          <a:prstGeom prst="roundRect">
            <a:avLst>
              <a:gd name="adj" fmla="val 16667"/>
            </a:avLst>
          </a:prstGeom>
          <a:noFill/>
          <a:ln w="57150" cap="flat" cmpd="sng" algn="ctr">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25" tIns="45700" rIns="91425" bIns="45700" numCol="1" anchor="ctr" anchorCtr="0" compatLnSpc="1">
            <a:prstTxWarp prst="textNoShape">
              <a:avLst/>
            </a:prstTxWarp>
            <a:noAutofit/>
          </a:bodyPr>
          <a:lstStyle>
            <a:lvl1pPr marL="228600" indent="-228600" algn="l" rtl="0" eaLnBrk="1" fontAlgn="base" hangingPunct="1">
              <a:spcBef>
                <a:spcPts val="520"/>
              </a:spcBef>
              <a:spcAft>
                <a:spcPct val="0"/>
              </a:spcAft>
              <a:buClr>
                <a:srgbClr val="971D20"/>
              </a:buClr>
              <a:buSzPct val="100000"/>
              <a:buFont typeface="+mj-lt"/>
              <a:buAutoNum type="arabicPeriod"/>
              <a:defRPr sz="2600" kern="1200">
                <a:solidFill>
                  <a:schemeClr val="dk1"/>
                </a:solidFill>
                <a:latin typeface="+mn-lt"/>
                <a:ea typeface="+mn-ea"/>
                <a:cs typeface="+mn-cs"/>
              </a:defRPr>
            </a:lvl1pPr>
            <a:lvl2pPr marL="685800" indent="-320040" algn="l" rtl="0" eaLnBrk="1" fontAlgn="base" hangingPunct="1">
              <a:spcBef>
                <a:spcPts val="400"/>
              </a:spcBef>
              <a:spcAft>
                <a:spcPct val="0"/>
              </a:spcAft>
              <a:buClr>
                <a:schemeClr val="accent1"/>
              </a:buClr>
              <a:buFont typeface="+mj-lt"/>
              <a:buAutoNum type="alphaLcPeriod"/>
              <a:defRPr sz="2600" kern="1200">
                <a:solidFill>
                  <a:schemeClr val="dk1"/>
                </a:solidFill>
                <a:latin typeface="+mn-lt"/>
                <a:ea typeface="+mn-ea"/>
                <a:cs typeface="+mn-cs"/>
              </a:defRPr>
            </a:lvl2pPr>
            <a:lvl3pPr marL="1143000" indent="-320040" algn="l" rtl="0" eaLnBrk="1" fontAlgn="base" hangingPunct="1">
              <a:spcBef>
                <a:spcPts val="340"/>
              </a:spcBef>
              <a:spcAft>
                <a:spcPct val="0"/>
              </a:spcAft>
              <a:buClr>
                <a:srgbClr val="E8BF3C"/>
              </a:buClr>
              <a:buFont typeface="+mj-lt"/>
              <a:buAutoNum type="romanLcPeriod"/>
              <a:defRPr sz="2600" kern="1200">
                <a:solidFill>
                  <a:schemeClr val="dk1"/>
                </a:solidFill>
                <a:latin typeface="+mn-lt"/>
                <a:ea typeface="+mn-ea"/>
                <a:cs typeface="+mn-cs"/>
              </a:defRPr>
            </a:lvl3pPr>
            <a:lvl4pPr marL="1600200" indent="-228600" algn="l" rtl="0" eaLnBrk="1" fontAlgn="base" hangingPunct="1">
              <a:lnSpc>
                <a:spcPct val="100000"/>
              </a:lnSpc>
              <a:spcBef>
                <a:spcPts val="300"/>
              </a:spcBef>
              <a:spcAft>
                <a:spcPct val="0"/>
              </a:spcAft>
              <a:buClr>
                <a:srgbClr val="971D20"/>
              </a:buClr>
              <a:buSzPct val="120000"/>
              <a:buFont typeface="Arial" panose="020B0604020202020204" pitchFamily="34" charset="0"/>
              <a:buChar char="•"/>
              <a:defRPr sz="2600" kern="1200">
                <a:solidFill>
                  <a:schemeClr val="dk1"/>
                </a:solidFill>
                <a:latin typeface="+mn-lt"/>
                <a:ea typeface="+mn-ea"/>
                <a:cs typeface="+mn-cs"/>
              </a:defRPr>
            </a:lvl4pPr>
            <a:lvl5pPr marL="2057400" indent="-228600" algn="l" rtl="0" eaLnBrk="1" fontAlgn="base" hangingPunct="1">
              <a:lnSpc>
                <a:spcPct val="100000"/>
              </a:lnSpc>
              <a:spcBef>
                <a:spcPts val="270"/>
              </a:spcBef>
              <a:spcAft>
                <a:spcPct val="0"/>
              </a:spcAft>
              <a:buClr>
                <a:schemeClr val="accent1"/>
              </a:buClr>
              <a:buSzPct val="80000"/>
              <a:buFont typeface="Courier New" panose="02070309020205020404" pitchFamily="49" charset="0"/>
              <a:buChar char="o"/>
              <a:defRPr sz="2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63500" indent="0" algn="ctr">
              <a:buSzPct val="25000"/>
              <a:buFont typeface="+mj-lt"/>
              <a:buNone/>
            </a:pPr>
            <a:r>
              <a:rPr lang="en-US" sz="2800">
                <a:solidFill>
                  <a:schemeClr val="accent1"/>
                </a:solidFill>
                <a:latin typeface="Trebuchet MS"/>
                <a:ea typeface="Trebuchet MS"/>
                <a:cs typeface="Trebuchet MS"/>
                <a:sym typeface="Trebuchet MS"/>
              </a:rPr>
              <a:t>Disciplined Inquiry</a:t>
            </a:r>
            <a:endParaRPr lang="en-US" sz="2800" dirty="0">
              <a:solidFill>
                <a:schemeClr val="accent1"/>
              </a:solidFill>
              <a:latin typeface="Trebuchet MS"/>
              <a:ea typeface="Trebuchet MS"/>
              <a:cs typeface="Trebuchet MS"/>
              <a:sym typeface="Trebuchet MS"/>
            </a:endParaRPr>
          </a:p>
        </p:txBody>
      </p:sp>
      <p:sp>
        <p:nvSpPr>
          <p:cNvPr id="8" name="Shape 241">
            <a:extLst>
              <a:ext uri="{FF2B5EF4-FFF2-40B4-BE49-F238E27FC236}">
                <a16:creationId xmlns:a16="http://schemas.microsoft.com/office/drawing/2014/main" id="{D782B4B5-984F-21E5-017D-A3963DA98C7A}"/>
              </a:ext>
            </a:extLst>
          </p:cNvPr>
          <p:cNvSpPr/>
          <p:nvPr/>
        </p:nvSpPr>
        <p:spPr>
          <a:xfrm>
            <a:off x="4648200" y="3089772"/>
            <a:ext cx="3690730" cy="1422594"/>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1"/>
                </a:solidFill>
                <a:latin typeface="Trebuchet MS"/>
                <a:ea typeface="Trebuchet MS"/>
                <a:cs typeface="Trebuchet MS"/>
                <a:sym typeface="Trebuchet MS"/>
              </a:rPr>
              <a:t>Student-Centered</a:t>
            </a:r>
          </a:p>
        </p:txBody>
      </p:sp>
    </p:spTree>
    <p:extLst>
      <p:ext uri="{BB962C8B-B14F-4D97-AF65-F5344CB8AC3E}">
        <p14:creationId xmlns:p14="http://schemas.microsoft.com/office/powerpoint/2010/main" val="1541246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A4318-F492-4783-D579-80F3928FC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D8E89-1A83-B21A-A968-240DFEA62C31}"/>
              </a:ext>
            </a:extLst>
          </p:cNvPr>
          <p:cNvSpPr>
            <a:spLocks noGrp="1"/>
          </p:cNvSpPr>
          <p:nvPr>
            <p:ph type="title"/>
          </p:nvPr>
        </p:nvSpPr>
        <p:spPr/>
        <p:txBody>
          <a:bodyPr rtlCol="0">
            <a:normAutofit/>
          </a:bodyPr>
          <a:lstStyle/>
          <a:p>
            <a:pPr fontAlgn="auto">
              <a:spcAft>
                <a:spcPts val="0"/>
              </a:spcAft>
              <a:defRPr/>
            </a:pPr>
            <a:r>
              <a:rPr lang="en-US" dirty="0"/>
              <a:t>Jigsaw and Why-Lighting</a:t>
            </a:r>
          </a:p>
        </p:txBody>
      </p:sp>
      <p:sp>
        <p:nvSpPr>
          <p:cNvPr id="25602" name="Content Placeholder 2">
            <a:extLst>
              <a:ext uri="{FF2B5EF4-FFF2-40B4-BE49-F238E27FC236}">
                <a16:creationId xmlns:a16="http://schemas.microsoft.com/office/drawing/2014/main" id="{47F304A6-4D3A-1FF1-18F5-F65FF1F6D165}"/>
              </a:ext>
            </a:extLst>
          </p:cNvPr>
          <p:cNvSpPr>
            <a:spLocks noGrp="1" noChangeArrowheads="1"/>
          </p:cNvSpPr>
          <p:nvPr>
            <p:ph idx="4294967295"/>
          </p:nvPr>
        </p:nvSpPr>
        <p:spPr>
          <a:xfrm>
            <a:off x="628650" y="1370013"/>
            <a:ext cx="3825478" cy="3262312"/>
          </a:xfrm>
        </p:spPr>
        <p:txBody>
          <a:bodyPr/>
          <a:lstStyle/>
          <a:p>
            <a:r>
              <a:rPr lang="en-US" altLang="en-US" dirty="0"/>
              <a:t>Read your assigned section and Why-Light.</a:t>
            </a:r>
          </a:p>
          <a:p>
            <a:r>
              <a:rPr lang="en-US" altLang="en-US" dirty="0"/>
              <a:t>Discuss big ideas with your group.</a:t>
            </a:r>
          </a:p>
        </p:txBody>
      </p:sp>
      <p:pic>
        <p:nvPicPr>
          <p:cNvPr id="3" name="Picture 2">
            <a:extLst>
              <a:ext uri="{FF2B5EF4-FFF2-40B4-BE49-F238E27FC236}">
                <a16:creationId xmlns:a16="http://schemas.microsoft.com/office/drawing/2014/main" id="{F64A2CF7-BCDB-25F3-4E1C-65E78DD42D07}"/>
              </a:ext>
            </a:extLst>
          </p:cNvPr>
          <p:cNvPicPr>
            <a:picLocks noChangeAspect="1"/>
          </p:cNvPicPr>
          <p:nvPr/>
        </p:nvPicPr>
        <p:blipFill>
          <a:blip r:embed="rId3"/>
          <a:stretch>
            <a:fillRect/>
          </a:stretch>
        </p:blipFill>
        <p:spPr>
          <a:xfrm>
            <a:off x="4454128" y="2201517"/>
            <a:ext cx="2643239" cy="2643239"/>
          </a:xfrm>
          <a:prstGeom prst="rect">
            <a:avLst/>
          </a:prstGeom>
        </p:spPr>
      </p:pic>
      <p:pic>
        <p:nvPicPr>
          <p:cNvPr id="4" name="Picture 3">
            <a:extLst>
              <a:ext uri="{FF2B5EF4-FFF2-40B4-BE49-F238E27FC236}">
                <a16:creationId xmlns:a16="http://schemas.microsoft.com/office/drawing/2014/main" id="{68A9E161-3075-95E7-6A8D-539F896D790E}"/>
              </a:ext>
            </a:extLst>
          </p:cNvPr>
          <p:cNvPicPr>
            <a:picLocks noChangeAspect="1"/>
          </p:cNvPicPr>
          <p:nvPr/>
        </p:nvPicPr>
        <p:blipFill>
          <a:blip r:embed="rId4"/>
          <a:stretch>
            <a:fillRect/>
          </a:stretch>
        </p:blipFill>
        <p:spPr>
          <a:xfrm>
            <a:off x="5882877" y="274638"/>
            <a:ext cx="2738490" cy="2738490"/>
          </a:xfrm>
          <a:prstGeom prst="rect">
            <a:avLst/>
          </a:prstGeom>
        </p:spPr>
      </p:pic>
    </p:spTree>
    <p:extLst>
      <p:ext uri="{BB962C8B-B14F-4D97-AF65-F5344CB8AC3E}">
        <p14:creationId xmlns:p14="http://schemas.microsoft.com/office/powerpoint/2010/main" val="87176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491E1-59C7-96EE-0CAC-88D714B17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8C814-B31E-F32B-6764-6B4FF6D08076}"/>
              </a:ext>
            </a:extLst>
          </p:cNvPr>
          <p:cNvSpPr>
            <a:spLocks noGrp="1"/>
          </p:cNvSpPr>
          <p:nvPr>
            <p:ph type="title"/>
          </p:nvPr>
        </p:nvSpPr>
        <p:spPr/>
        <p:txBody>
          <a:bodyPr rtlCol="0">
            <a:normAutofit/>
          </a:bodyPr>
          <a:lstStyle/>
          <a:p>
            <a:pPr fontAlgn="auto">
              <a:spcAft>
                <a:spcPts val="0"/>
              </a:spcAft>
              <a:defRPr/>
            </a:pPr>
            <a:r>
              <a:rPr lang="en-US" dirty="0"/>
              <a:t>Represent!</a:t>
            </a:r>
          </a:p>
        </p:txBody>
      </p:sp>
      <p:sp>
        <p:nvSpPr>
          <p:cNvPr id="25602" name="Content Placeholder 2">
            <a:extLst>
              <a:ext uri="{FF2B5EF4-FFF2-40B4-BE49-F238E27FC236}">
                <a16:creationId xmlns:a16="http://schemas.microsoft.com/office/drawing/2014/main" id="{BD04E05B-69CD-596D-F86B-865D9FC1D679}"/>
              </a:ext>
            </a:extLst>
          </p:cNvPr>
          <p:cNvSpPr>
            <a:spLocks noGrp="1" noChangeArrowheads="1"/>
          </p:cNvSpPr>
          <p:nvPr>
            <p:ph idx="4294967295"/>
          </p:nvPr>
        </p:nvSpPr>
        <p:spPr>
          <a:xfrm>
            <a:off x="628650" y="1370013"/>
            <a:ext cx="5843588" cy="3262312"/>
          </a:xfrm>
        </p:spPr>
        <p:txBody>
          <a:bodyPr/>
          <a:lstStyle/>
          <a:p>
            <a:r>
              <a:rPr lang="en-US" altLang="en-US" dirty="0"/>
              <a:t>Using large poster paper, create a </a:t>
            </a:r>
            <a:r>
              <a:rPr lang="en-US" altLang="en-US" dirty="0" err="1"/>
              <a:t>GramIt</a:t>
            </a:r>
            <a:r>
              <a:rPr lang="en-US" altLang="en-US" dirty="0"/>
              <a:t> to represent your component of authenticity in a visual way.</a:t>
            </a:r>
          </a:p>
          <a:p>
            <a:r>
              <a:rPr lang="en-US" altLang="en-US" dirty="0"/>
              <a:t>Add a short caption to describe the component.</a:t>
            </a:r>
          </a:p>
          <a:p>
            <a:r>
              <a:rPr lang="en-US" altLang="en-US" dirty="0"/>
              <a:t>CHALLENGE: Include a hashtag.</a:t>
            </a:r>
            <a:br>
              <a:rPr lang="en-US" altLang="en-US" dirty="0"/>
            </a:br>
            <a:r>
              <a:rPr lang="en-US" altLang="en-US" dirty="0">
                <a:solidFill>
                  <a:schemeClr val="accent1"/>
                </a:solidFill>
              </a:rPr>
              <a:t>#OneToThreeWordSummary</a:t>
            </a:r>
          </a:p>
        </p:txBody>
      </p:sp>
      <p:pic>
        <p:nvPicPr>
          <p:cNvPr id="5" name="Picture 4">
            <a:extLst>
              <a:ext uri="{FF2B5EF4-FFF2-40B4-BE49-F238E27FC236}">
                <a16:creationId xmlns:a16="http://schemas.microsoft.com/office/drawing/2014/main" id="{7D5DE1DA-0D67-C392-7386-C80A45023616}"/>
              </a:ext>
            </a:extLst>
          </p:cNvPr>
          <p:cNvPicPr>
            <a:picLocks noChangeAspect="1"/>
          </p:cNvPicPr>
          <p:nvPr/>
        </p:nvPicPr>
        <p:blipFill>
          <a:blip r:embed="rId3"/>
          <a:stretch>
            <a:fillRect/>
          </a:stretch>
        </p:blipFill>
        <p:spPr>
          <a:xfrm>
            <a:off x="6311502" y="1529645"/>
            <a:ext cx="2515860" cy="2515860"/>
          </a:xfrm>
          <a:prstGeom prst="rect">
            <a:avLst/>
          </a:prstGeom>
        </p:spPr>
      </p:pic>
    </p:spTree>
    <p:extLst>
      <p:ext uri="{BB962C8B-B14F-4D97-AF65-F5344CB8AC3E}">
        <p14:creationId xmlns:p14="http://schemas.microsoft.com/office/powerpoint/2010/main" val="422403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BF6E9-58BA-AE64-646D-9FBD7B70B68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CBDB594-2D18-FC99-AB23-9E42BB0B45A6}"/>
              </a:ext>
            </a:extLst>
          </p:cNvPr>
          <p:cNvSpPr txBox="1">
            <a:spLocks/>
          </p:cNvSpPr>
          <p:nvPr/>
        </p:nvSpPr>
        <p:spPr bwMode="auto">
          <a:xfrm>
            <a:off x="628650" y="1950459"/>
            <a:ext cx="437099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1" fontAlgn="base" hangingPunct="1">
              <a:lnSpc>
                <a:spcPct val="90000"/>
              </a:lnSpc>
              <a:spcBef>
                <a:spcPct val="0"/>
              </a:spcBef>
              <a:spcAft>
                <a:spcPct val="0"/>
              </a:spcAft>
              <a:defRPr sz="3600" kern="1200">
                <a:solidFill>
                  <a:schemeClr val="accent3"/>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fontAlgn="auto">
              <a:spcAft>
                <a:spcPts val="0"/>
              </a:spcAft>
              <a:defRPr/>
            </a:pPr>
            <a:r>
              <a:rPr lang="en-US"/>
              <a:t>Authentic Lesson Reflection Tool</a:t>
            </a:r>
            <a:endParaRPr lang="en-US" dirty="0"/>
          </a:p>
        </p:txBody>
      </p:sp>
      <p:pic>
        <p:nvPicPr>
          <p:cNvPr id="6" name="Picture 5" descr="A screenshot of a cell phone&#10;&#10;Description automatically generated">
            <a:extLst>
              <a:ext uri="{FF2B5EF4-FFF2-40B4-BE49-F238E27FC236}">
                <a16:creationId xmlns:a16="http://schemas.microsoft.com/office/drawing/2014/main" id="{99D41F25-142D-C99B-37EB-DB69716B5958}"/>
              </a:ext>
            </a:extLst>
          </p:cNvPr>
          <p:cNvPicPr>
            <a:picLocks noChangeAspect="1"/>
          </p:cNvPicPr>
          <p:nvPr/>
        </p:nvPicPr>
        <p:blipFill>
          <a:blip r:embed="rId2"/>
          <a:stretch>
            <a:fillRect/>
          </a:stretch>
        </p:blipFill>
        <p:spPr>
          <a:xfrm>
            <a:off x="4566248" y="339679"/>
            <a:ext cx="3315110" cy="4464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5993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C1DF0-67B6-D4E6-7C65-569FF995E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F616B-1273-9376-DD66-E56C3FA5E351}"/>
              </a:ext>
            </a:extLst>
          </p:cNvPr>
          <p:cNvSpPr>
            <a:spLocks noGrp="1"/>
          </p:cNvSpPr>
          <p:nvPr>
            <p:ph type="title"/>
          </p:nvPr>
        </p:nvSpPr>
        <p:spPr/>
        <p:txBody>
          <a:bodyPr rtlCol="0">
            <a:normAutofit/>
          </a:bodyPr>
          <a:lstStyle/>
          <a:p>
            <a:pPr fontAlgn="auto">
              <a:spcAft>
                <a:spcPts val="0"/>
              </a:spcAft>
              <a:defRPr/>
            </a:pPr>
            <a:r>
              <a:rPr lang="en-US" dirty="0"/>
              <a:t>LEARN Strategy Reflection</a:t>
            </a:r>
          </a:p>
        </p:txBody>
      </p:sp>
      <p:sp>
        <p:nvSpPr>
          <p:cNvPr id="25602" name="Content Placeholder 2">
            <a:extLst>
              <a:ext uri="{FF2B5EF4-FFF2-40B4-BE49-F238E27FC236}">
                <a16:creationId xmlns:a16="http://schemas.microsoft.com/office/drawing/2014/main" id="{1CE0F171-6ECA-F0FA-E1A4-4313056C78B0}"/>
              </a:ext>
            </a:extLst>
          </p:cNvPr>
          <p:cNvSpPr>
            <a:spLocks noGrp="1" noChangeArrowheads="1"/>
          </p:cNvSpPr>
          <p:nvPr>
            <p:ph idx="4294967295"/>
          </p:nvPr>
        </p:nvSpPr>
        <p:spPr>
          <a:xfrm>
            <a:off x="628649" y="1370013"/>
            <a:ext cx="8066229" cy="3262312"/>
          </a:xfrm>
        </p:spPr>
        <p:txBody>
          <a:bodyPr/>
          <a:lstStyle/>
          <a:p>
            <a:r>
              <a:rPr lang="en-US" altLang="en-US" dirty="0"/>
              <a:t>Jigsaw</a:t>
            </a:r>
          </a:p>
          <a:p>
            <a:r>
              <a:rPr lang="en-US" altLang="en-US" dirty="0"/>
              <a:t>Why-Lighting</a:t>
            </a:r>
          </a:p>
          <a:p>
            <a:r>
              <a:rPr lang="en-US" altLang="en-US" dirty="0" err="1"/>
              <a:t>GramIt</a:t>
            </a:r>
            <a:endParaRPr lang="en-US" altLang="en-US" dirty="0"/>
          </a:p>
        </p:txBody>
      </p:sp>
      <p:pic>
        <p:nvPicPr>
          <p:cNvPr id="3" name="Picture 4" descr="A close up of a sign&#10;&#10;Description generated with high confidence">
            <a:hlinkClick r:id="rId3"/>
            <a:extLst>
              <a:ext uri="{FF2B5EF4-FFF2-40B4-BE49-F238E27FC236}">
                <a16:creationId xmlns:a16="http://schemas.microsoft.com/office/drawing/2014/main" id="{4440BCF5-234C-380B-F93B-0FDE96A89E0D}"/>
              </a:ext>
            </a:extLst>
          </p:cNvPr>
          <p:cNvPicPr>
            <a:picLocks noChangeAspect="1"/>
          </p:cNvPicPr>
          <p:nvPr/>
        </p:nvPicPr>
        <p:blipFill>
          <a:blip r:embed="rId4"/>
          <a:stretch>
            <a:fillRect/>
          </a:stretch>
        </p:blipFill>
        <p:spPr>
          <a:xfrm>
            <a:off x="5020056" y="1153319"/>
            <a:ext cx="2760203" cy="2836862"/>
          </a:xfrm>
          <a:prstGeom prst="rect">
            <a:avLst/>
          </a:prstGeom>
        </p:spPr>
      </p:pic>
      <p:pic>
        <p:nvPicPr>
          <p:cNvPr id="4" name="Picture 3">
            <a:hlinkClick r:id="rId3"/>
            <a:extLst>
              <a:ext uri="{FF2B5EF4-FFF2-40B4-BE49-F238E27FC236}">
                <a16:creationId xmlns:a16="http://schemas.microsoft.com/office/drawing/2014/main" id="{496CB296-67FC-7FC9-5D61-F0366B101E2B}"/>
              </a:ext>
            </a:extLst>
          </p:cNvPr>
          <p:cNvPicPr>
            <a:picLocks noChangeAspect="1"/>
          </p:cNvPicPr>
          <p:nvPr/>
        </p:nvPicPr>
        <p:blipFill rotWithShape="1">
          <a:blip r:embed="rId5">
            <a:extLst>
              <a:ext uri="{28A0092B-C50C-407E-A947-70E740481C1C}">
                <a14:useLocalDpi xmlns:a14="http://schemas.microsoft.com/office/drawing/2010/main" val="0"/>
              </a:ext>
            </a:extLst>
          </a:blip>
          <a:srcRect l="13801" t="24569" r="14041" b="25929"/>
          <a:stretch/>
        </p:blipFill>
        <p:spPr>
          <a:xfrm>
            <a:off x="354227" y="3754131"/>
            <a:ext cx="2702011" cy="1179559"/>
          </a:xfrm>
          <a:prstGeom prst="rect">
            <a:avLst/>
          </a:prstGeom>
        </p:spPr>
      </p:pic>
    </p:spTree>
    <p:extLst>
      <p:ext uri="{BB962C8B-B14F-4D97-AF65-F5344CB8AC3E}">
        <p14:creationId xmlns:p14="http://schemas.microsoft.com/office/powerpoint/2010/main" val="204210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23BB01-EA2D-B089-B71B-D2133193A91E}"/>
              </a:ext>
            </a:extLst>
          </p:cNvPr>
          <p:cNvSpPr txBox="1">
            <a:spLocks noChangeArrowheads="1"/>
          </p:cNvSpPr>
          <p:nvPr/>
        </p:nvSpPr>
        <p:spPr bwMode="auto">
          <a:xfrm>
            <a:off x="622300" y="1249760"/>
            <a:ext cx="78867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5000" kern="1200">
                <a:solidFill>
                  <a:schemeClr val="bg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r>
              <a:rPr lang="en-US" altLang="en-US" dirty="0"/>
              <a:t>Authenticity:</a:t>
            </a:r>
          </a:p>
          <a:p>
            <a:r>
              <a:rPr lang="en-US" altLang="en-US" dirty="0"/>
              <a:t>It’s Not Just a Fairy Tale</a:t>
            </a:r>
          </a:p>
        </p:txBody>
      </p:sp>
      <p:sp>
        <p:nvSpPr>
          <p:cNvPr id="3" name="Text Placeholder 4">
            <a:extLst>
              <a:ext uri="{FF2B5EF4-FFF2-40B4-BE49-F238E27FC236}">
                <a16:creationId xmlns:a16="http://schemas.microsoft.com/office/drawing/2014/main" id="{7EB8A507-4658-AD51-C95B-6451FF47A085}"/>
              </a:ext>
            </a:extLst>
          </p:cNvPr>
          <p:cNvSpPr txBox="1">
            <a:spLocks noChangeArrowheads="1"/>
          </p:cNvSpPr>
          <p:nvPr/>
        </p:nvSpPr>
        <p:spPr bwMode="auto">
          <a:xfrm>
            <a:off x="622300" y="3497660"/>
            <a:ext cx="78851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520"/>
              </a:spcBef>
              <a:spcAft>
                <a:spcPct val="0"/>
              </a:spcAft>
              <a:buClr>
                <a:schemeClr val="bg1"/>
              </a:buClr>
              <a:buSzPct val="100000"/>
              <a:buFont typeface="System Font Regular"/>
              <a:buNone/>
              <a:defRPr sz="2600" kern="1200">
                <a:solidFill>
                  <a:schemeClr val="bg1"/>
                </a:solidFill>
                <a:latin typeface="Calibri" panose="020F0502020204030204" pitchFamily="34" charset="0"/>
                <a:ea typeface="+mn-ea"/>
                <a:cs typeface="Calibri" panose="020F0502020204030204" pitchFamily="34" charset="0"/>
              </a:defRPr>
            </a:lvl1pPr>
            <a:lvl2pPr marL="365760" indent="0" algn="l" rtl="0" eaLnBrk="1" fontAlgn="base" hangingPunct="1">
              <a:spcBef>
                <a:spcPts val="400"/>
              </a:spcBef>
              <a:spcAft>
                <a:spcPct val="0"/>
              </a:spcAft>
              <a:buClr>
                <a:schemeClr val="bg1"/>
              </a:buClr>
              <a:buFont typeface="Courier New" panose="02070309020205020404" pitchFamily="49" charset="0"/>
              <a:buNone/>
              <a:defRPr sz="2600" kern="1200">
                <a:solidFill>
                  <a:schemeClr val="bg1"/>
                </a:solidFill>
                <a:latin typeface="Calibri" panose="020F0502020204030204" pitchFamily="34" charset="0"/>
                <a:ea typeface="+mn-ea"/>
                <a:cs typeface="Calibri" panose="020F0502020204030204" pitchFamily="34" charset="0"/>
              </a:defRPr>
            </a:lvl2pPr>
            <a:lvl3pPr marL="822960" indent="0" algn="l" rtl="0" eaLnBrk="1" fontAlgn="base" hangingPunct="1">
              <a:spcBef>
                <a:spcPts val="340"/>
              </a:spcBef>
              <a:spcAft>
                <a:spcPct val="0"/>
              </a:spcAft>
              <a:buClr>
                <a:schemeClr val="bg1"/>
              </a:buClr>
              <a:buFont typeface="Wingdings" pitchFamily="2" charset="2"/>
              <a:buNone/>
              <a:defRPr sz="2600" kern="1200">
                <a:solidFill>
                  <a:schemeClr val="bg1"/>
                </a:solidFill>
                <a:latin typeface="Calibri" panose="020F0502020204030204" pitchFamily="34" charset="0"/>
                <a:ea typeface="+mn-ea"/>
                <a:cs typeface="Calibri" panose="020F0502020204030204" pitchFamily="34" charset="0"/>
              </a:defRPr>
            </a:lvl3pPr>
            <a:lvl4pPr marL="1371600" indent="0" algn="l" rtl="0" eaLnBrk="1" fontAlgn="base" hangingPunct="1">
              <a:lnSpc>
                <a:spcPct val="90000"/>
              </a:lnSpc>
              <a:spcBef>
                <a:spcPts val="300"/>
              </a:spcBef>
              <a:spcAft>
                <a:spcPct val="0"/>
              </a:spcAft>
              <a:buClr>
                <a:schemeClr val="bg1"/>
              </a:buClr>
              <a:buFont typeface="Arial" panose="020B0604020202020204" pitchFamily="34" charset="0"/>
              <a:buNone/>
              <a:defRPr sz="2600" kern="1200">
                <a:solidFill>
                  <a:schemeClr val="bg1"/>
                </a:solidFill>
                <a:latin typeface="Calibri" panose="020F0502020204030204" pitchFamily="34" charset="0"/>
                <a:ea typeface="+mn-ea"/>
                <a:cs typeface="Calibri" panose="020F0502020204030204" pitchFamily="34" charset="0"/>
              </a:defRPr>
            </a:lvl4pPr>
            <a:lvl5pPr marL="1828800" indent="0" algn="l" rtl="0" eaLnBrk="1" fontAlgn="base" hangingPunct="1">
              <a:lnSpc>
                <a:spcPct val="90000"/>
              </a:lnSpc>
              <a:spcBef>
                <a:spcPts val="270"/>
              </a:spcBef>
              <a:spcAft>
                <a:spcPct val="0"/>
              </a:spcAft>
              <a:buClr>
                <a:schemeClr val="bg1"/>
              </a:buClr>
              <a:buSzPct val="80000"/>
              <a:buFont typeface="Courier New" panose="02070309020205020404" pitchFamily="49" charset="0"/>
              <a:buNone/>
              <a:defRPr sz="260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K20 Center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29A3-7235-F5BF-4F84-F81F112E1AC0}"/>
              </a:ext>
            </a:extLst>
          </p:cNvPr>
          <p:cNvSpPr>
            <a:spLocks noGrp="1"/>
          </p:cNvSpPr>
          <p:nvPr>
            <p:ph type="title"/>
          </p:nvPr>
        </p:nvSpPr>
        <p:spPr/>
        <p:txBody>
          <a:bodyPr rtlCol="0">
            <a:normAutofit/>
          </a:bodyPr>
          <a:lstStyle/>
          <a:p>
            <a:pPr fontAlgn="auto">
              <a:spcAft>
                <a:spcPts val="0"/>
              </a:spcAft>
              <a:defRPr/>
            </a:pPr>
            <a:r>
              <a:rPr lang="en-US" dirty="0"/>
              <a:t>3-2-1</a:t>
            </a:r>
          </a:p>
        </p:txBody>
      </p:sp>
      <p:pic>
        <p:nvPicPr>
          <p:cNvPr id="27651" name="Picture 8" descr="A diagram of a question mark and stars&#10;&#10;AI-generated content may be incorrect.">
            <a:extLst>
              <a:ext uri="{FF2B5EF4-FFF2-40B4-BE49-F238E27FC236}">
                <a16:creationId xmlns:a16="http://schemas.microsoft.com/office/drawing/2014/main" id="{4220B42A-3623-8D27-9933-AB07CBAE0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1557338"/>
            <a:ext cx="2649538"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12;p7">
            <a:extLst>
              <a:ext uri="{FF2B5EF4-FFF2-40B4-BE49-F238E27FC236}">
                <a16:creationId xmlns:a16="http://schemas.microsoft.com/office/drawing/2014/main" id="{E45401E3-9977-DF06-7D2E-5671DB9967A5}"/>
              </a:ext>
            </a:extLst>
          </p:cNvPr>
          <p:cNvSpPr txBox="1">
            <a:spLocks/>
          </p:cNvSpPr>
          <p:nvPr/>
        </p:nvSpPr>
        <p:spPr bwMode="auto">
          <a:xfrm>
            <a:off x="628650" y="1370013"/>
            <a:ext cx="38671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Three</a:t>
            </a:r>
            <a:r>
              <a:rPr lang="en-US" dirty="0"/>
              <a:t> things that make a lesson authentic.</a:t>
            </a:r>
          </a:p>
          <a:p>
            <a:r>
              <a:rPr lang="en-US" b="1" dirty="0">
                <a:solidFill>
                  <a:schemeClr val="accent1"/>
                </a:solidFill>
              </a:rPr>
              <a:t>Two</a:t>
            </a:r>
            <a:r>
              <a:rPr lang="en-US" dirty="0"/>
              <a:t> authentic things you plan to implement in this week's lessons. </a:t>
            </a:r>
          </a:p>
          <a:p>
            <a:r>
              <a:rPr lang="en-US" b="1" dirty="0">
                <a:solidFill>
                  <a:schemeClr val="accent1"/>
                </a:solidFill>
              </a:rPr>
              <a:t>One</a:t>
            </a:r>
            <a:r>
              <a:rPr lang="en-US" dirty="0"/>
              <a:t> question you still have about authenticity or authentic lessons.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41E597DE-BDB3-F6C3-C773-12ABBF6DC64D}"/>
            </a:ext>
          </a:extLst>
        </p:cNvPr>
        <p:cNvGrpSpPr/>
        <p:nvPr/>
      </p:nvGrpSpPr>
      <p:grpSpPr>
        <a:xfrm>
          <a:off x="0" y="0"/>
          <a:ext cx="0" cy="0"/>
          <a:chOff x="0" y="0"/>
          <a:chExt cx="0" cy="0"/>
        </a:xfrm>
      </p:grpSpPr>
      <p:sp>
        <p:nvSpPr>
          <p:cNvPr id="99" name="Google Shape;99;p5">
            <a:extLst>
              <a:ext uri="{FF2B5EF4-FFF2-40B4-BE49-F238E27FC236}">
                <a16:creationId xmlns:a16="http://schemas.microsoft.com/office/drawing/2014/main" id="{07F4718A-2A91-0416-5146-7C134C537A7B}"/>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K20 LEARN</a:t>
            </a:r>
            <a:endParaRPr dirty="0"/>
          </a:p>
        </p:txBody>
      </p:sp>
      <p:pic>
        <p:nvPicPr>
          <p:cNvPr id="3" name="Picture 2">
            <a:hlinkClick r:id="rId3"/>
            <a:extLst>
              <a:ext uri="{FF2B5EF4-FFF2-40B4-BE49-F238E27FC236}">
                <a16:creationId xmlns:a16="http://schemas.microsoft.com/office/drawing/2014/main" id="{DE396933-EEAB-2285-505A-516872A20BB3}"/>
              </a:ext>
            </a:extLst>
          </p:cNvPr>
          <p:cNvPicPr>
            <a:picLocks noChangeAspect="1"/>
          </p:cNvPicPr>
          <p:nvPr/>
        </p:nvPicPr>
        <p:blipFill>
          <a:blip r:embed="rId4"/>
          <a:stretch>
            <a:fillRect/>
          </a:stretch>
        </p:blipFill>
        <p:spPr>
          <a:xfrm>
            <a:off x="1398104" y="1850001"/>
            <a:ext cx="6347792" cy="2354999"/>
          </a:xfrm>
          <a:prstGeom prst="rect">
            <a:avLst/>
          </a:prstGeom>
        </p:spPr>
      </p:pic>
      <p:sp>
        <p:nvSpPr>
          <p:cNvPr id="4" name="TextBox 3">
            <a:extLst>
              <a:ext uri="{FF2B5EF4-FFF2-40B4-BE49-F238E27FC236}">
                <a16:creationId xmlns:a16="http://schemas.microsoft.com/office/drawing/2014/main" id="{77BE8AEB-9945-ED33-8348-9049D60B8409}"/>
              </a:ext>
            </a:extLst>
          </p:cNvPr>
          <p:cNvSpPr txBox="1"/>
          <p:nvPr/>
        </p:nvSpPr>
        <p:spPr>
          <a:xfrm>
            <a:off x="628650" y="1268413"/>
            <a:ext cx="4668908" cy="492443"/>
          </a:xfrm>
          <a:prstGeom prst="rect">
            <a:avLst/>
          </a:prstGeom>
          <a:noFill/>
        </p:spPr>
        <p:txBody>
          <a:bodyPr wrap="square" rtlCol="0">
            <a:spAutoFit/>
          </a:bodyPr>
          <a:lstStyle/>
          <a:p>
            <a:r>
              <a:rPr lang="en-US" sz="2600" dirty="0">
                <a:solidFill>
                  <a:schemeClr val="accent1"/>
                </a:solidFill>
                <a:latin typeface="Calibri" panose="020F0502020204030204" pitchFamily="34" charset="0"/>
                <a:cs typeface="Calibri" panose="020F0502020204030204" pitchFamily="34" charset="0"/>
              </a:rPr>
              <a:t>https://learn.k20center.ou.edu/</a:t>
            </a:r>
          </a:p>
        </p:txBody>
      </p:sp>
    </p:spTree>
    <p:extLst>
      <p:ext uri="{BB962C8B-B14F-4D97-AF65-F5344CB8AC3E}">
        <p14:creationId xmlns:p14="http://schemas.microsoft.com/office/powerpoint/2010/main" val="298564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09521-BDEA-32FA-27CA-BD7D262781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1741B-3C51-B407-8D5A-10477E4BC244}"/>
              </a:ext>
            </a:extLst>
          </p:cNvPr>
          <p:cNvSpPr>
            <a:spLocks noGrp="1"/>
          </p:cNvSpPr>
          <p:nvPr>
            <p:ph type="title"/>
          </p:nvPr>
        </p:nvSpPr>
        <p:spPr/>
        <p:txBody>
          <a:bodyPr rtlCol="0">
            <a:normAutofit/>
          </a:bodyPr>
          <a:lstStyle/>
          <a:p>
            <a:pPr fontAlgn="auto">
              <a:spcAft>
                <a:spcPts val="0"/>
              </a:spcAft>
              <a:defRPr/>
            </a:pPr>
            <a:r>
              <a:rPr lang="en-US" sz="3400" dirty="0"/>
              <a:t>Commit and Toss</a:t>
            </a:r>
          </a:p>
        </p:txBody>
      </p:sp>
      <p:sp>
        <p:nvSpPr>
          <p:cNvPr id="25602" name="Content Placeholder 2">
            <a:extLst>
              <a:ext uri="{FF2B5EF4-FFF2-40B4-BE49-F238E27FC236}">
                <a16:creationId xmlns:a16="http://schemas.microsoft.com/office/drawing/2014/main" id="{BE7F7F8F-A4E2-1A84-9163-01E52A25306D}"/>
              </a:ext>
            </a:extLst>
          </p:cNvPr>
          <p:cNvSpPr>
            <a:spLocks noGrp="1" noChangeArrowheads="1"/>
          </p:cNvSpPr>
          <p:nvPr>
            <p:ph idx="4294967295"/>
          </p:nvPr>
        </p:nvSpPr>
        <p:spPr>
          <a:xfrm>
            <a:off x="628650" y="1370013"/>
            <a:ext cx="5236369" cy="3262312"/>
          </a:xfrm>
        </p:spPr>
        <p:txBody>
          <a:bodyPr/>
          <a:lstStyle/>
          <a:p>
            <a:r>
              <a:rPr lang="en-US" altLang="en-US" sz="2400" dirty="0"/>
              <a:t>Think about your most meaningful learning experience.</a:t>
            </a:r>
          </a:p>
          <a:p>
            <a:r>
              <a:rPr lang="en-US" altLang="en-US" sz="2400" dirty="0"/>
              <a:t>Write a 1-2 sentence description on a slip of paper.</a:t>
            </a:r>
          </a:p>
          <a:p>
            <a:r>
              <a:rPr lang="en-US" altLang="en-US" sz="2400" dirty="0"/>
              <a:t>Crumple the paper and toss it into the room.</a:t>
            </a:r>
          </a:p>
          <a:p>
            <a:r>
              <a:rPr lang="en-US" altLang="en-US" sz="2400" dirty="0"/>
              <a:t>Select a piece of crumped paper–any volunteer may read aloud the statement on their paper.</a:t>
            </a:r>
          </a:p>
        </p:txBody>
      </p:sp>
      <p:pic>
        <p:nvPicPr>
          <p:cNvPr id="3" name="Picture 2">
            <a:extLst>
              <a:ext uri="{FF2B5EF4-FFF2-40B4-BE49-F238E27FC236}">
                <a16:creationId xmlns:a16="http://schemas.microsoft.com/office/drawing/2014/main" id="{588E39D8-9EA8-7C6A-2B64-3F5735095E5A}"/>
              </a:ext>
            </a:extLst>
          </p:cNvPr>
          <p:cNvPicPr>
            <a:picLocks noChangeAspect="1"/>
          </p:cNvPicPr>
          <p:nvPr/>
        </p:nvPicPr>
        <p:blipFill>
          <a:blip r:embed="rId3"/>
          <a:stretch>
            <a:fillRect/>
          </a:stretch>
        </p:blipFill>
        <p:spPr>
          <a:xfrm>
            <a:off x="6092923" y="1519039"/>
            <a:ext cx="2468861" cy="2964259"/>
          </a:xfrm>
          <a:prstGeom prst="rect">
            <a:avLst/>
          </a:prstGeom>
        </p:spPr>
      </p:pic>
    </p:spTree>
    <p:extLst>
      <p:ext uri="{BB962C8B-B14F-4D97-AF65-F5344CB8AC3E}">
        <p14:creationId xmlns:p14="http://schemas.microsoft.com/office/powerpoint/2010/main" val="172910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4A94E19-3FF8-3DD2-EA50-19BD805123E3}"/>
              </a:ext>
            </a:extLst>
          </p:cNvPr>
          <p:cNvSpPr txBox="1">
            <a:spLocks noChangeArrowheads="1"/>
          </p:cNvSpPr>
          <p:nvPr/>
        </p:nvSpPr>
        <p:spPr bwMode="auto">
          <a:xfrm>
            <a:off x="623888" y="-168273"/>
            <a:ext cx="78867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5000" kern="1200">
                <a:solidFill>
                  <a:schemeClr val="bg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r>
              <a:rPr lang="en-US" altLang="en-US" dirty="0"/>
              <a:t>Essential Question</a:t>
            </a:r>
          </a:p>
        </p:txBody>
      </p:sp>
      <p:sp>
        <p:nvSpPr>
          <p:cNvPr id="23554" name="Text Placeholder 4">
            <a:extLst>
              <a:ext uri="{FF2B5EF4-FFF2-40B4-BE49-F238E27FC236}">
                <a16:creationId xmlns:a16="http://schemas.microsoft.com/office/drawing/2014/main" id="{F01DC99E-0FC2-0634-50E3-612982742493}"/>
              </a:ext>
            </a:extLst>
          </p:cNvPr>
          <p:cNvSpPr>
            <a:spLocks noGrp="1" noChangeArrowheads="1"/>
          </p:cNvSpPr>
          <p:nvPr>
            <p:ph type="body" sz="quarter" idx="10"/>
          </p:nvPr>
        </p:nvSpPr>
        <p:spPr>
          <a:xfrm>
            <a:off x="623888" y="2079627"/>
            <a:ext cx="7885112" cy="1397000"/>
          </a:xfrm>
        </p:spPr>
        <p:txBody>
          <a:bodyPr/>
          <a:lstStyle/>
          <a:p>
            <a:pPr marL="64008" indent="0">
              <a:buNone/>
            </a:pPr>
            <a:r>
              <a:rPr lang="en-US" altLang="en-US" dirty="0"/>
              <a:t>How can the components of authenticity help teachers prepare students for pursuing post-secondary educational opportunities?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168273"/>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079627"/>
            <a:ext cx="7885112" cy="1397000"/>
          </a:xfrm>
        </p:spPr>
        <p:txBody>
          <a:bodyPr rtlCol="0">
            <a:noAutofit/>
          </a:bodyPr>
          <a:lstStyle/>
          <a:p>
            <a:pPr marL="457200" indent="-457200" fontAlgn="auto">
              <a:spcAft>
                <a:spcPts val="0"/>
              </a:spcAft>
              <a:defRPr/>
            </a:pPr>
            <a:r>
              <a:rPr lang="en-US" sz="2200" dirty="0"/>
              <a:t>Experience a collaborative, authentic lesson with a variety of instructional strategies and examine the components of authentic teaching and learning.</a:t>
            </a:r>
          </a:p>
          <a:p>
            <a:pPr marL="457200" indent="-457200" fontAlgn="auto">
              <a:spcAft>
                <a:spcPts val="0"/>
              </a:spcAft>
              <a:defRPr/>
            </a:pPr>
            <a:r>
              <a:rPr lang="en-US" sz="2200" dirty="0"/>
              <a:t>Compare different classroom environments and how they support authentic teaching and learning. </a:t>
            </a:r>
          </a:p>
          <a:p>
            <a:pPr marL="457200" indent="-457200" fontAlgn="auto">
              <a:spcAft>
                <a:spcPts val="0"/>
              </a:spcAft>
              <a:defRPr/>
            </a:pPr>
            <a:r>
              <a:rPr lang="en-US" sz="2200" dirty="0"/>
              <a:t>Connect authentic teaching and learning practices with the goals of the GEAR UP grant.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32;p10">
            <a:extLst>
              <a:ext uri="{FF2B5EF4-FFF2-40B4-BE49-F238E27FC236}">
                <a16:creationId xmlns:a16="http://schemas.microsoft.com/office/drawing/2014/main" id="{B6652061-B522-6741-6D43-40162767F92E}"/>
              </a:ext>
            </a:extLst>
          </p:cNvPr>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The Story</a:t>
            </a:r>
            <a:endParaRPr dirty="0"/>
          </a:p>
        </p:txBody>
      </p:sp>
      <p:sp>
        <p:nvSpPr>
          <p:cNvPr id="11" name="Google Shape;133;p10">
            <a:extLst>
              <a:ext uri="{FF2B5EF4-FFF2-40B4-BE49-F238E27FC236}">
                <a16:creationId xmlns:a16="http://schemas.microsoft.com/office/drawing/2014/main" id="{3F1EF7D4-E443-579B-0CA1-4B2867C8DFA8}"/>
              </a:ext>
            </a:extLst>
          </p:cNvPr>
          <p:cNvSpPr txBox="1">
            <a:spLocks/>
          </p:cNvSpPr>
          <p:nvPr/>
        </p:nvSpPr>
        <p:spPr>
          <a:xfrm>
            <a:off x="630238" y="1260475"/>
            <a:ext cx="3868737" cy="619125"/>
          </a:xfrm>
          <a:prstGeom prst="rect">
            <a:avLst/>
          </a:prstGeom>
          <a:noFill/>
          <a:ln>
            <a:noFill/>
          </a:ln>
        </p:spPr>
        <p:txBody>
          <a:bodyPr spcFirstLastPara="1" wrap="square" lIns="91425" tIns="45700" rIns="91425" bIns="45700" anchor="b" anchorCtr="0">
            <a:normAutofit/>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SzPts val="2600"/>
              <a:buFont typeface="System Font Regular"/>
              <a:buNone/>
            </a:pPr>
            <a:r>
              <a:rPr lang="en-US"/>
              <a:t>	</a:t>
            </a:r>
            <a:endParaRPr lang="en-US" dirty="0"/>
          </a:p>
        </p:txBody>
      </p:sp>
      <p:sp>
        <p:nvSpPr>
          <p:cNvPr id="12" name="Google Shape;135;p10">
            <a:extLst>
              <a:ext uri="{FF2B5EF4-FFF2-40B4-BE49-F238E27FC236}">
                <a16:creationId xmlns:a16="http://schemas.microsoft.com/office/drawing/2014/main" id="{2C9506BA-F04E-D646-5619-C15801C529A3}"/>
              </a:ext>
            </a:extLst>
          </p:cNvPr>
          <p:cNvSpPr txBox="1">
            <a:spLocks/>
          </p:cNvSpPr>
          <p:nvPr/>
        </p:nvSpPr>
        <p:spPr>
          <a:xfrm>
            <a:off x="5578634" y="1268413"/>
            <a:ext cx="1988820" cy="605673"/>
          </a:xfrm>
          <a:prstGeom prst="rect">
            <a:avLst/>
          </a:prstGeom>
          <a:noFill/>
          <a:ln>
            <a:noFill/>
          </a:ln>
        </p:spPr>
        <p:txBody>
          <a:bodyPr spcFirstLastPara="1" wrap="square" lIns="91425" tIns="45700" rIns="91425" bIns="45700" anchor="b" anchorCtr="0">
            <a:noAutofit/>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SzPts val="2600"/>
              <a:buFont typeface="System Font Regular"/>
              <a:buNone/>
            </a:pPr>
            <a:r>
              <a:rPr lang="en-US"/>
              <a:t>…until…</a:t>
            </a:r>
            <a:endParaRPr lang="en-US" dirty="0"/>
          </a:p>
        </p:txBody>
      </p:sp>
      <p:pic>
        <p:nvPicPr>
          <p:cNvPr id="13" name="Picture 12">
            <a:extLst>
              <a:ext uri="{FF2B5EF4-FFF2-40B4-BE49-F238E27FC236}">
                <a16:creationId xmlns:a16="http://schemas.microsoft.com/office/drawing/2014/main" id="{4E384106-D5D8-6D8B-DEB6-3ACD2D9CCD6F}"/>
              </a:ext>
            </a:extLst>
          </p:cNvPr>
          <p:cNvPicPr>
            <a:picLocks noChangeAspect="1"/>
          </p:cNvPicPr>
          <p:nvPr/>
        </p:nvPicPr>
        <p:blipFill rotWithShape="1">
          <a:blip r:embed="rId3">
            <a:extLst>
              <a:ext uri="{28A0092B-C50C-407E-A947-70E740481C1C}">
                <a14:useLocalDpi xmlns:a14="http://schemas.microsoft.com/office/drawing/2010/main"/>
              </a:ext>
            </a:extLst>
          </a:blip>
          <a:srcRect l="2720" r="6700"/>
          <a:stretch/>
        </p:blipFill>
        <p:spPr>
          <a:xfrm>
            <a:off x="1519124" y="1890002"/>
            <a:ext cx="2090963" cy="2743200"/>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B2FB30B6-0E11-3DFE-0965-527A551D15B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578634" y="1887976"/>
            <a:ext cx="1988820" cy="2743200"/>
          </a:xfrm>
          <a:prstGeom prst="rect">
            <a:avLst/>
          </a:prstGeom>
          <a:ln>
            <a:noFill/>
          </a:ln>
          <a:effectLst>
            <a:outerShdw blurRad="190500" algn="tl" rotWithShape="0">
              <a:srgbClr val="000000">
                <a:alpha val="70000"/>
              </a:srgbClr>
            </a:outerShdw>
          </a:effectLst>
        </p:spPr>
      </p:pic>
      <p:sp>
        <p:nvSpPr>
          <p:cNvPr id="15" name="Rectangle 14">
            <a:extLst>
              <a:ext uri="{FF2B5EF4-FFF2-40B4-BE49-F238E27FC236}">
                <a16:creationId xmlns:a16="http://schemas.microsoft.com/office/drawing/2014/main" id="{8B9C7110-CA85-F71A-F68C-19FD0A271015}"/>
              </a:ext>
            </a:extLst>
          </p:cNvPr>
          <p:cNvSpPr/>
          <p:nvPr/>
        </p:nvSpPr>
        <p:spPr>
          <a:xfrm>
            <a:off x="1519124" y="1412421"/>
            <a:ext cx="2090963" cy="461665"/>
          </a:xfrm>
          <a:prstGeom prst="rect">
            <a:avLst/>
          </a:prstGeom>
          <a:solidFill>
            <a:schemeClr val="accent2"/>
          </a:solidFill>
          <a:effectLst>
            <a:outerShdw blurRad="50800" dist="38100" algn="l" rotWithShape="0">
              <a:prstClr val="black">
                <a:alpha val="40000"/>
              </a:prstClr>
            </a:outerShdw>
          </a:effectLst>
        </p:spPr>
        <p:txBody>
          <a:bodyPr wrap="square">
            <a:spAutoFit/>
          </a:bodyPr>
          <a:lstStyle/>
          <a:p>
            <a:r>
              <a:rPr lang="en-US" sz="2400" dirty="0">
                <a:ln w="0"/>
                <a:solidFill>
                  <a:schemeClr val="bg1"/>
                </a:solidFill>
                <a:latin typeface="Edwardian Script ITC" panose="030303020407070D0804" pitchFamily="66" charset="0"/>
              </a:rPr>
              <a:t>Happily Ever After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F29CC-6DAB-EFAA-AD20-F663D0C07908}"/>
            </a:ext>
          </a:extLst>
        </p:cNvPr>
        <p:cNvGrpSpPr/>
        <p:nvPr/>
      </p:nvGrpSpPr>
      <p:grpSpPr>
        <a:xfrm>
          <a:off x="0" y="0"/>
          <a:ext cx="0" cy="0"/>
          <a:chOff x="0" y="0"/>
          <a:chExt cx="0" cy="0"/>
        </a:xfrm>
      </p:grpSpPr>
      <p:sp>
        <p:nvSpPr>
          <p:cNvPr id="4" name="Google Shape;132;p10">
            <a:extLst>
              <a:ext uri="{FF2B5EF4-FFF2-40B4-BE49-F238E27FC236}">
                <a16:creationId xmlns:a16="http://schemas.microsoft.com/office/drawing/2014/main" id="{4FE92D37-E63B-C9E8-F393-8C70F179C76D}"/>
              </a:ext>
            </a:extLst>
          </p:cNvPr>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Playing Cards</a:t>
            </a:r>
            <a:endParaRPr dirty="0"/>
          </a:p>
        </p:txBody>
      </p:sp>
      <p:sp>
        <p:nvSpPr>
          <p:cNvPr id="5" name="Google Shape;133;p10">
            <a:extLst>
              <a:ext uri="{FF2B5EF4-FFF2-40B4-BE49-F238E27FC236}">
                <a16:creationId xmlns:a16="http://schemas.microsoft.com/office/drawing/2014/main" id="{0C5F19E4-42F9-F945-F384-D09D8E5597DF}"/>
              </a:ext>
            </a:extLst>
          </p:cNvPr>
          <p:cNvSpPr txBox="1">
            <a:spLocks/>
          </p:cNvSpPr>
          <p:nvPr/>
        </p:nvSpPr>
        <p:spPr>
          <a:xfrm>
            <a:off x="921795" y="4157480"/>
            <a:ext cx="1117592" cy="619125"/>
          </a:xfrm>
          <a:prstGeom prst="rect">
            <a:avLst/>
          </a:prstGeom>
          <a:noFill/>
          <a:ln>
            <a:noFill/>
          </a:ln>
        </p:spPr>
        <p:txBody>
          <a:bodyPr spcFirstLastPara="1" wrap="square" lIns="91425" tIns="45700" rIns="91425" bIns="45700" anchor="b" anchorCtr="0">
            <a:noAutofit/>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spcBef>
                <a:spcPct val="0"/>
              </a:spcBef>
              <a:buSzPts val="2600"/>
              <a:buNone/>
            </a:pPr>
            <a:r>
              <a:rPr lang="en-US" sz="2000" b="1" dirty="0">
                <a:solidFill>
                  <a:schemeClr val="accent1"/>
                </a:solidFill>
              </a:rPr>
              <a:t>King</a:t>
            </a:r>
          </a:p>
          <a:p>
            <a:pPr marL="0" indent="0" algn="ctr" eaLnBrk="0" hangingPunct="0">
              <a:spcBef>
                <a:spcPct val="0"/>
              </a:spcBef>
              <a:buSzPts val="2600"/>
              <a:buNone/>
            </a:pPr>
            <a:r>
              <a:rPr lang="en-US" sz="2000" b="1" dirty="0">
                <a:solidFill>
                  <a:schemeClr val="accent1"/>
                </a:solidFill>
              </a:rPr>
              <a:t>The King</a:t>
            </a:r>
          </a:p>
        </p:txBody>
      </p:sp>
      <p:sp>
        <p:nvSpPr>
          <p:cNvPr id="6" name="Google Shape;135;p10">
            <a:extLst>
              <a:ext uri="{FF2B5EF4-FFF2-40B4-BE49-F238E27FC236}">
                <a16:creationId xmlns:a16="http://schemas.microsoft.com/office/drawing/2014/main" id="{6B55B69A-7425-AA31-A888-2DDE66787577}"/>
              </a:ext>
            </a:extLst>
          </p:cNvPr>
          <p:cNvSpPr txBox="1">
            <a:spLocks/>
          </p:cNvSpPr>
          <p:nvPr/>
        </p:nvSpPr>
        <p:spPr>
          <a:xfrm>
            <a:off x="2435808" y="4106160"/>
            <a:ext cx="2106930" cy="923330"/>
          </a:xfrm>
          <a:prstGeom prst="rect">
            <a:avLst/>
          </a:prstGeom>
          <a:noFill/>
          <a:ln>
            <a:noFill/>
          </a:ln>
        </p:spPr>
        <p:txBody>
          <a:bodyPr spcFirstLastPara="1" wrap="square" lIns="91425" tIns="45700" rIns="91425" bIns="45700" anchor="b" anchorCtr="0">
            <a:noAutofit/>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spcBef>
                <a:spcPct val="0"/>
              </a:spcBef>
              <a:buSzPts val="2600"/>
              <a:buFont typeface="System Font Regular"/>
              <a:buNone/>
            </a:pPr>
            <a:r>
              <a:rPr lang="en-US" sz="2000" b="1" dirty="0">
                <a:solidFill>
                  <a:schemeClr val="accent1"/>
                </a:solidFill>
              </a:rPr>
              <a:t>Queen</a:t>
            </a:r>
          </a:p>
          <a:p>
            <a:pPr marL="0" indent="0" algn="ctr" eaLnBrk="0" hangingPunct="0">
              <a:spcBef>
                <a:spcPct val="0"/>
              </a:spcBef>
              <a:buSzPts val="2600"/>
              <a:buFont typeface="System Font Regular"/>
              <a:buNone/>
            </a:pPr>
            <a:r>
              <a:rPr lang="en-US" sz="2000" b="1" dirty="0">
                <a:solidFill>
                  <a:schemeClr val="accent1"/>
                </a:solidFill>
              </a:rPr>
              <a:t>The Miller’s </a:t>
            </a:r>
          </a:p>
          <a:p>
            <a:pPr marL="0" indent="0" algn="ctr" eaLnBrk="0" hangingPunct="0">
              <a:spcBef>
                <a:spcPct val="0"/>
              </a:spcBef>
              <a:buSzPts val="2600"/>
              <a:buFont typeface="System Font Regular"/>
              <a:buNone/>
            </a:pPr>
            <a:r>
              <a:rPr lang="en-US" sz="2000" b="1" dirty="0">
                <a:solidFill>
                  <a:schemeClr val="accent1"/>
                </a:solidFill>
              </a:rPr>
              <a:t>Daughter/Queen</a:t>
            </a:r>
          </a:p>
        </p:txBody>
      </p:sp>
      <p:sp>
        <p:nvSpPr>
          <p:cNvPr id="7" name="TextBox 6">
            <a:extLst>
              <a:ext uri="{FF2B5EF4-FFF2-40B4-BE49-F238E27FC236}">
                <a16:creationId xmlns:a16="http://schemas.microsoft.com/office/drawing/2014/main" id="{F3C25B0C-9FB4-6617-9267-DAD09B69C16F}"/>
              </a:ext>
            </a:extLst>
          </p:cNvPr>
          <p:cNvSpPr txBox="1"/>
          <p:nvPr/>
        </p:nvSpPr>
        <p:spPr>
          <a:xfrm>
            <a:off x="4858381" y="4106160"/>
            <a:ext cx="1269899" cy="923330"/>
          </a:xfrm>
          <a:prstGeom prst="rect">
            <a:avLst/>
          </a:prstGeom>
          <a:noFill/>
        </p:spPr>
        <p:txBody>
          <a:bodyPr wrap="none" rtlCol="0">
            <a:spAutoFit/>
          </a:bodyPr>
          <a:lstStyle/>
          <a:p>
            <a:pPr lvl="0" algn="ctr">
              <a:buSzPts val="2600"/>
            </a:pPr>
            <a:r>
              <a:rPr lang="en-US" sz="2000" b="1" dirty="0">
                <a:solidFill>
                  <a:schemeClr val="accent1"/>
                </a:solidFill>
                <a:latin typeface="Calibri" panose="020F0502020204030204" pitchFamily="34" charset="0"/>
                <a:cs typeface="Calibri" panose="020F0502020204030204" pitchFamily="34" charset="0"/>
              </a:rPr>
              <a:t>Jack</a:t>
            </a:r>
          </a:p>
          <a:p>
            <a:pPr lvl="0" algn="ctr">
              <a:buSzPts val="2600"/>
            </a:pPr>
            <a:r>
              <a:rPr lang="en-US" sz="2000" b="1" dirty="0">
                <a:solidFill>
                  <a:schemeClr val="accent1"/>
                </a:solidFill>
                <a:latin typeface="Calibri" panose="020F0502020204030204" pitchFamily="34" charset="0"/>
                <a:cs typeface="Calibri" panose="020F0502020204030204" pitchFamily="34" charset="0"/>
              </a:rPr>
              <a:t>The Miller</a:t>
            </a:r>
          </a:p>
          <a:p>
            <a:endParaRPr lang="en-US" dirty="0"/>
          </a:p>
        </p:txBody>
      </p:sp>
      <p:sp>
        <p:nvSpPr>
          <p:cNvPr id="8" name="TextBox 7">
            <a:extLst>
              <a:ext uri="{FF2B5EF4-FFF2-40B4-BE49-F238E27FC236}">
                <a16:creationId xmlns:a16="http://schemas.microsoft.com/office/drawing/2014/main" id="{60F7E79B-0CE0-D202-F516-4B0F41A9D629}"/>
              </a:ext>
            </a:extLst>
          </p:cNvPr>
          <p:cNvSpPr txBox="1"/>
          <p:nvPr/>
        </p:nvSpPr>
        <p:spPr>
          <a:xfrm>
            <a:off x="6552635" y="4113100"/>
            <a:ext cx="1821635"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Joker or 2</a:t>
            </a:r>
          </a:p>
          <a:p>
            <a:pPr algn="ctr"/>
            <a:r>
              <a:rPr lang="en-US" sz="2000" b="1" dirty="0">
                <a:solidFill>
                  <a:schemeClr val="accent1"/>
                </a:solidFill>
                <a:latin typeface="Calibri" panose="020F0502020204030204" pitchFamily="34" charset="0"/>
                <a:cs typeface="Calibri" panose="020F0502020204030204" pitchFamily="34" charset="0"/>
              </a:rPr>
              <a:t>Rumpelstiltskin</a:t>
            </a:r>
          </a:p>
        </p:txBody>
      </p:sp>
      <p:pic>
        <p:nvPicPr>
          <p:cNvPr id="9" name="Picture 8">
            <a:hlinkClick r:id="rId2"/>
            <a:extLst>
              <a:ext uri="{FF2B5EF4-FFF2-40B4-BE49-F238E27FC236}">
                <a16:creationId xmlns:a16="http://schemas.microsoft.com/office/drawing/2014/main" id="{C4B289E5-213A-EC1A-5A54-CF579B8BF813}"/>
              </a:ext>
            </a:extLst>
          </p:cNvPr>
          <p:cNvPicPr>
            <a:picLocks noChangeAspect="1"/>
          </p:cNvPicPr>
          <p:nvPr/>
        </p:nvPicPr>
        <p:blipFill>
          <a:blip r:embed="rId3"/>
          <a:stretch>
            <a:fillRect/>
          </a:stretch>
        </p:blipFill>
        <p:spPr>
          <a:xfrm>
            <a:off x="630238" y="1365353"/>
            <a:ext cx="7744032" cy="2649543"/>
          </a:xfrm>
          <a:prstGeom prst="rect">
            <a:avLst/>
          </a:prstGeom>
        </p:spPr>
      </p:pic>
    </p:spTree>
    <p:extLst>
      <p:ext uri="{BB962C8B-B14F-4D97-AF65-F5344CB8AC3E}">
        <p14:creationId xmlns:p14="http://schemas.microsoft.com/office/powerpoint/2010/main" val="20390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79185-F883-0A69-E0C4-ED3170F5FD18}"/>
            </a:ext>
          </a:extLst>
        </p:cNvPr>
        <p:cNvGrpSpPr/>
        <p:nvPr/>
      </p:nvGrpSpPr>
      <p:grpSpPr>
        <a:xfrm>
          <a:off x="0" y="0"/>
          <a:ext cx="0" cy="0"/>
          <a:chOff x="0" y="0"/>
          <a:chExt cx="0" cy="0"/>
        </a:xfrm>
      </p:grpSpPr>
      <p:sp>
        <p:nvSpPr>
          <p:cNvPr id="4" name="Google Shape;99;p5">
            <a:extLst>
              <a:ext uri="{FF2B5EF4-FFF2-40B4-BE49-F238E27FC236}">
                <a16:creationId xmlns:a16="http://schemas.microsoft.com/office/drawing/2014/main" id="{71A0734D-067E-EBDC-DE01-9AD011931194}"/>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The Imaginary People’s Court</a:t>
            </a:r>
            <a:endParaRPr dirty="0"/>
          </a:p>
        </p:txBody>
      </p:sp>
      <p:sp>
        <p:nvSpPr>
          <p:cNvPr id="5" name="Google Shape;100;p5">
            <a:extLst>
              <a:ext uri="{FF2B5EF4-FFF2-40B4-BE49-F238E27FC236}">
                <a16:creationId xmlns:a16="http://schemas.microsoft.com/office/drawing/2014/main" id="{F5D65F6D-DB77-464F-9DEA-22BFC97C2EFD}"/>
              </a:ext>
            </a:extLst>
          </p:cNvPr>
          <p:cNvSpPr txBox="1">
            <a:spLocks/>
          </p:cNvSpPr>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SzPts val="2600"/>
            </a:pPr>
            <a:r>
              <a:rPr lang="en-US" sz="1800" dirty="0"/>
              <a:t>The Miller</a:t>
            </a:r>
          </a:p>
          <a:p>
            <a:pPr lvl="1"/>
            <a:r>
              <a:rPr lang="en-US" sz="1800" dirty="0"/>
              <a:t>Charged with bribery, human trafficking, </a:t>
            </a:r>
            <a:br>
              <a:rPr lang="en-US" sz="1800" dirty="0"/>
            </a:br>
            <a:r>
              <a:rPr lang="en-US" sz="1800" dirty="0"/>
              <a:t>and tax fraud.</a:t>
            </a:r>
          </a:p>
          <a:p>
            <a:pPr>
              <a:spcBef>
                <a:spcPts val="0"/>
              </a:spcBef>
              <a:spcAft>
                <a:spcPts val="0"/>
              </a:spcAft>
              <a:buSzPts val="2600"/>
            </a:pPr>
            <a:r>
              <a:rPr lang="en-US" sz="1800" dirty="0"/>
              <a:t>The King</a:t>
            </a:r>
          </a:p>
          <a:p>
            <a:pPr lvl="1"/>
            <a:r>
              <a:rPr lang="en-US" sz="1800" dirty="0"/>
              <a:t>Being impeached for accepting illegal tax contributions, intimidation, and unlawful detention.</a:t>
            </a:r>
          </a:p>
          <a:p>
            <a:pPr>
              <a:spcBef>
                <a:spcPts val="0"/>
              </a:spcBef>
              <a:spcAft>
                <a:spcPts val="0"/>
              </a:spcAft>
              <a:buSzPts val="2600"/>
            </a:pPr>
            <a:r>
              <a:rPr lang="en-US" sz="1800" dirty="0"/>
              <a:t>Rumpelstiltskin</a:t>
            </a:r>
          </a:p>
          <a:p>
            <a:pPr lvl="1"/>
            <a:r>
              <a:rPr lang="en-US" sz="1800" dirty="0"/>
              <a:t>Charged with extortion, attempted kidnapping, and coercion.</a:t>
            </a:r>
            <a:r>
              <a:rPr lang="en-US" sz="1800" dirty="0">
                <a:solidFill>
                  <a:schemeClr val="accent2"/>
                </a:solidFill>
              </a:rPr>
              <a:t> </a:t>
            </a:r>
          </a:p>
          <a:p>
            <a:pPr>
              <a:spcBef>
                <a:spcPts val="0"/>
              </a:spcBef>
              <a:spcAft>
                <a:spcPts val="0"/>
              </a:spcAft>
              <a:buSzPts val="2600"/>
            </a:pPr>
            <a:r>
              <a:rPr lang="en-US" sz="1800" dirty="0"/>
              <a:t>The Miller’s Daughter/Queen</a:t>
            </a:r>
          </a:p>
          <a:p>
            <a:pPr lvl="1"/>
            <a:r>
              <a:rPr lang="en-US" sz="1800" dirty="0"/>
              <a:t>Charged with child abandonment, child endangerment, and human trafficking. </a:t>
            </a:r>
            <a:endParaRPr lang="en-US" sz="1800" dirty="0">
              <a:solidFill>
                <a:schemeClr val="accent2"/>
              </a:solidFill>
            </a:endParaRPr>
          </a:p>
        </p:txBody>
      </p:sp>
    </p:spTree>
    <p:extLst>
      <p:ext uri="{BB962C8B-B14F-4D97-AF65-F5344CB8AC3E}">
        <p14:creationId xmlns:p14="http://schemas.microsoft.com/office/powerpoint/2010/main" val="74853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C3679-DC25-CEA1-DA55-4A167D4AA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30CECC-EA9E-ADFE-D90D-F1BE68154CAD}"/>
              </a:ext>
            </a:extLst>
          </p:cNvPr>
          <p:cNvSpPr>
            <a:spLocks noGrp="1"/>
          </p:cNvSpPr>
          <p:nvPr>
            <p:ph type="title"/>
          </p:nvPr>
        </p:nvSpPr>
        <p:spPr/>
        <p:txBody>
          <a:bodyPr rtlCol="0">
            <a:normAutofit/>
          </a:bodyPr>
          <a:lstStyle/>
          <a:p>
            <a:pPr fontAlgn="auto">
              <a:spcAft>
                <a:spcPts val="0"/>
              </a:spcAft>
              <a:defRPr/>
            </a:pPr>
            <a:r>
              <a:rPr lang="en-US" dirty="0"/>
              <a:t>CUS and Discuss</a:t>
            </a:r>
          </a:p>
        </p:txBody>
      </p:sp>
      <p:sp>
        <p:nvSpPr>
          <p:cNvPr id="5" name="Google Shape;112;p7">
            <a:extLst>
              <a:ext uri="{FF2B5EF4-FFF2-40B4-BE49-F238E27FC236}">
                <a16:creationId xmlns:a16="http://schemas.microsoft.com/office/drawing/2014/main" id="{AFCABB77-37C9-2849-DCFE-59D0EF54E55A}"/>
              </a:ext>
            </a:extLst>
          </p:cNvPr>
          <p:cNvSpPr txBox="1">
            <a:spLocks/>
          </p:cNvSpPr>
          <p:nvPr/>
        </p:nvSpPr>
        <p:spPr>
          <a:xfrm>
            <a:off x="628650" y="1370013"/>
            <a:ext cx="3943350" cy="3262312"/>
          </a:xfrm>
          <a:prstGeom prst="rect">
            <a:avLst/>
          </a:prstGeom>
          <a:noFill/>
          <a:ln>
            <a:noFill/>
          </a:ln>
        </p:spPr>
        <p:txBody>
          <a:bodyPr spcFirstLastPara="1" wrap="square" lIns="91425" tIns="45700" rIns="91425" bIns="45700" anchor="t" anchorCtr="0">
            <a:noAutofit/>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SzPts val="2600"/>
            </a:pPr>
            <a:r>
              <a:rPr lang="en-US"/>
              <a:t>CIRCLE any mention of your character.</a:t>
            </a:r>
          </a:p>
          <a:p>
            <a:pPr>
              <a:spcBef>
                <a:spcPts val="0"/>
              </a:spcBef>
              <a:spcAft>
                <a:spcPts val="0"/>
              </a:spcAft>
              <a:buSzPts val="2600"/>
            </a:pPr>
            <a:r>
              <a:rPr lang="en-US"/>
              <a:t>UNDERLINE any actions taken by your character.</a:t>
            </a:r>
          </a:p>
          <a:p>
            <a:pPr>
              <a:spcBef>
                <a:spcPts val="0"/>
              </a:spcBef>
              <a:spcAft>
                <a:spcPts val="0"/>
              </a:spcAft>
              <a:buSzPts val="2600"/>
            </a:pPr>
            <a:r>
              <a:rPr lang="en-US"/>
              <a:t>STAR any emotions or important adjectives.</a:t>
            </a:r>
          </a:p>
          <a:p>
            <a:pPr marL="64008" indent="0">
              <a:spcBef>
                <a:spcPts val="0"/>
              </a:spcBef>
              <a:spcAft>
                <a:spcPts val="0"/>
              </a:spcAft>
              <a:buSzPts val="2600"/>
              <a:buFont typeface="System Font Regular"/>
              <a:buNone/>
            </a:pPr>
            <a:r>
              <a:rPr lang="en-US"/>
              <a:t>Discuss the defense of your character’s innocence.</a:t>
            </a:r>
            <a:endParaRPr lang="en-US" dirty="0"/>
          </a:p>
        </p:txBody>
      </p:sp>
      <p:pic>
        <p:nvPicPr>
          <p:cNvPr id="6" name="Picture 5">
            <a:extLst>
              <a:ext uri="{FF2B5EF4-FFF2-40B4-BE49-F238E27FC236}">
                <a16:creationId xmlns:a16="http://schemas.microsoft.com/office/drawing/2014/main" id="{0D2CA715-490E-7DA4-4767-A00082EAE207}"/>
              </a:ext>
            </a:extLst>
          </p:cNvPr>
          <p:cNvPicPr>
            <a:picLocks noChangeAspect="1"/>
          </p:cNvPicPr>
          <p:nvPr/>
        </p:nvPicPr>
        <p:blipFill>
          <a:blip r:embed="rId3"/>
          <a:stretch>
            <a:fillRect/>
          </a:stretch>
        </p:blipFill>
        <p:spPr>
          <a:xfrm>
            <a:off x="5020056" y="1554480"/>
            <a:ext cx="2938462" cy="2938462"/>
          </a:xfrm>
          <a:prstGeom prst="rect">
            <a:avLst/>
          </a:prstGeom>
        </p:spPr>
      </p:pic>
    </p:spTree>
    <p:extLst>
      <p:ext uri="{BB962C8B-B14F-4D97-AF65-F5344CB8AC3E}">
        <p14:creationId xmlns:p14="http://schemas.microsoft.com/office/powerpoint/2010/main" val="2812008023"/>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56</TotalTime>
  <Words>1057</Words>
  <Application>Microsoft Office PowerPoint</Application>
  <PresentationFormat>On-screen Show (16:9)</PresentationFormat>
  <Paragraphs>103</Paragraphs>
  <Slides>21</Slides>
  <Notes>12</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 Display</vt:lpstr>
      <vt:lpstr>Arial</vt:lpstr>
      <vt:lpstr>Calibri</vt:lpstr>
      <vt:lpstr>Courier New</vt:lpstr>
      <vt:lpstr>Edwardian Script ITC</vt:lpstr>
      <vt:lpstr>System Font Regular</vt:lpstr>
      <vt:lpstr>Trebuchet MS</vt:lpstr>
      <vt:lpstr>Wingdings</vt:lpstr>
      <vt:lpstr>Custom Design</vt:lpstr>
      <vt:lpstr>1_Custom Design</vt:lpstr>
      <vt:lpstr>PowerPoint Presentation</vt:lpstr>
      <vt:lpstr>PowerPoint Presentation</vt:lpstr>
      <vt:lpstr>Commit and Toss</vt:lpstr>
      <vt:lpstr>PowerPoint Presentation</vt:lpstr>
      <vt:lpstr>Learning Objectives</vt:lpstr>
      <vt:lpstr>The Story</vt:lpstr>
      <vt:lpstr>Playing Cards</vt:lpstr>
      <vt:lpstr>The Imaginary People’s Court</vt:lpstr>
      <vt:lpstr>CUS and Discuss</vt:lpstr>
      <vt:lpstr>CER Example</vt:lpstr>
      <vt:lpstr>Pair Square Legal Team</vt:lpstr>
      <vt:lpstr>HEAR YE! HEAR YE! ALL RISE!</vt:lpstr>
      <vt:lpstr>Beyond Rumpelstiltskin</vt:lpstr>
      <vt:lpstr>LEARN Strategy Reflection</vt:lpstr>
      <vt:lpstr>Authentic Teaching Prior Knowledge</vt:lpstr>
      <vt:lpstr>Jigsaw and Why-Lighting</vt:lpstr>
      <vt:lpstr>Represent!</vt:lpstr>
      <vt:lpstr>PowerPoint Presentation</vt:lpstr>
      <vt:lpstr>LEARN Strategy Reflection</vt:lpstr>
      <vt:lpstr>3-2-1</vt:lpstr>
      <vt:lpstr>K20 LEARN</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2026-03-31T17:47:16Z</dcterms:created>
  <dcterms:modified xsi:type="dcterms:W3CDTF">2026-03-31T18:43:30Z</dcterms:modified>
  <cp:category/>
</cp:coreProperties>
</file>