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27"/>
  </p:notesMasterIdLst>
  <p:handoutMasterIdLst>
    <p:handoutMasterId r:id="rId28"/>
  </p:handoutMasterIdLst>
  <p:sldIdLst>
    <p:sldId id="310" r:id="rId2"/>
    <p:sldId id="256" r:id="rId3"/>
    <p:sldId id="305" r:id="rId4"/>
    <p:sldId id="286" r:id="rId5"/>
    <p:sldId id="257" r:id="rId6"/>
    <p:sldId id="273" r:id="rId7"/>
    <p:sldId id="258" r:id="rId8"/>
    <p:sldId id="259" r:id="rId9"/>
    <p:sldId id="268" r:id="rId10"/>
    <p:sldId id="260" r:id="rId11"/>
    <p:sldId id="280" r:id="rId12"/>
    <p:sldId id="274" r:id="rId13"/>
    <p:sldId id="282" r:id="rId14"/>
    <p:sldId id="262" r:id="rId15"/>
    <p:sldId id="263" r:id="rId16"/>
    <p:sldId id="314" r:id="rId17"/>
    <p:sldId id="265" r:id="rId18"/>
    <p:sldId id="270" r:id="rId19"/>
    <p:sldId id="309" r:id="rId20"/>
    <p:sldId id="278" r:id="rId21"/>
    <p:sldId id="288" r:id="rId22"/>
    <p:sldId id="308" r:id="rId23"/>
    <p:sldId id="271" r:id="rId24"/>
    <p:sldId id="281"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D28"/>
    <a:srgbClr val="3E5C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9864"/>
  </p:normalViewPr>
  <p:slideViewPr>
    <p:cSldViewPr snapToGrid="0" snapToObjects="1">
      <p:cViewPr varScale="1">
        <p:scale>
          <a:sx n="143" d="100"/>
          <a:sy n="143" d="100"/>
        </p:scale>
        <p:origin x="4314" y="114"/>
      </p:cViewPr>
      <p:guideLst/>
    </p:cSldViewPr>
  </p:slideViewPr>
  <p:notesTextViewPr>
    <p:cViewPr>
      <p:scale>
        <a:sx n="95" d="100"/>
        <a:sy n="95" d="100"/>
      </p:scale>
      <p:origin x="0" y="0"/>
    </p:cViewPr>
  </p:notesTextViewPr>
  <p:notesViewPr>
    <p:cSldViewPr snapToGrid="0" snapToObjects="1">
      <p:cViewPr varScale="1">
        <p:scale>
          <a:sx n="58" d="100"/>
          <a:sy n="58" d="100"/>
        </p:scale>
        <p:origin x="361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13D949-360A-FE40-8CC5-63321F0C7788}" type="datetimeFigureOut">
              <a:rPr lang="en-US" smtClean="0"/>
              <a:t>11/8/2021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C7F8E5-BD60-974A-B893-713B87E8F984}" type="slidenum">
              <a:rPr lang="en-US" smtClean="0"/>
              <a:t>‹#›</a:t>
            </a:fld>
            <a:endParaRPr lang="en-US"/>
          </a:p>
        </p:txBody>
      </p:sp>
    </p:spTree>
    <p:extLst>
      <p:ext uri="{BB962C8B-B14F-4D97-AF65-F5344CB8AC3E}">
        <p14:creationId xmlns:p14="http://schemas.microsoft.com/office/powerpoint/2010/main" val="205502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11BD5-F457-CD4E-BE27-7CB201BD0F4F}"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27C2B-5B4E-D241-9B54-5D4980C7B32C}" type="slidenum">
              <a:rPr lang="en-US" smtClean="0"/>
              <a:t>‹#›</a:t>
            </a:fld>
            <a:endParaRPr lang="en-US"/>
          </a:p>
        </p:txBody>
      </p:sp>
    </p:spTree>
    <p:extLst>
      <p:ext uri="{BB962C8B-B14F-4D97-AF65-F5344CB8AC3E}">
        <p14:creationId xmlns:p14="http://schemas.microsoft.com/office/powerpoint/2010/main" val="20896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927C2B-5B4E-D241-9B54-5D4980C7B32C}" type="slidenum">
              <a:rPr lang="en-US" smtClean="0"/>
              <a:t>2</a:t>
            </a:fld>
            <a:endParaRPr lang="en-US"/>
          </a:p>
        </p:txBody>
      </p:sp>
    </p:spTree>
    <p:extLst>
      <p:ext uri="{BB962C8B-B14F-4D97-AF65-F5344CB8AC3E}">
        <p14:creationId xmlns:p14="http://schemas.microsoft.com/office/powerpoint/2010/main" val="77817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6275db0a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6275db0a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73551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14</a:t>
            </a:fld>
            <a:endParaRPr lang="en-US"/>
          </a:p>
        </p:txBody>
      </p:sp>
    </p:spTree>
    <p:extLst>
      <p:ext uri="{BB962C8B-B14F-4D97-AF65-F5344CB8AC3E}">
        <p14:creationId xmlns:p14="http://schemas.microsoft.com/office/powerpoint/2010/main" val="152736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content, Rumpelstiltskin, is not what was significant or the point. The goal was the students construction of a logical and supported argument based on evidence from a text. The use of an essential question helps stimulate the higher order thinking.</a:t>
            </a:r>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15</a:t>
            </a:fld>
            <a:endParaRPr lang="en-US"/>
          </a:p>
        </p:txBody>
      </p:sp>
    </p:spTree>
    <p:extLst>
      <p:ext uri="{BB962C8B-B14F-4D97-AF65-F5344CB8AC3E}">
        <p14:creationId xmlns:p14="http://schemas.microsoft.com/office/powerpoint/2010/main" val="18701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Fold the line – </a:t>
            </a:r>
            <a:r>
              <a:rPr lang="en-US" dirty="0"/>
              <a:t>Activating prior knowledge and getting students to use that prior knowledge to talk about what they do and don’t know. They are learning from their peers before the teacher provides new information. This is a type of formative assessment. </a:t>
            </a:r>
          </a:p>
          <a:p>
            <a:r>
              <a:rPr lang="en-US" b="1" dirty="0"/>
              <a:t>Paired Verbal Fluency – </a:t>
            </a:r>
            <a:r>
              <a:rPr lang="en-US" dirty="0"/>
              <a:t>what happens when you give students 5 mins to talk? They don’t stay on topic, so this is a great strategy to modify the time and partner speaks</a:t>
            </a:r>
          </a:p>
          <a:p>
            <a:r>
              <a:rPr lang="en-US" b="1" dirty="0"/>
              <a:t>CUS and Discuss – </a:t>
            </a:r>
            <a:r>
              <a:rPr lang="en-US" b="0" dirty="0"/>
              <a:t>This is an annotation strategy that allows for processing of a document before students are expected to share. Each letter can be modified for the purposes or goals of the reading (ex: Circle is concrete such as the name of the character they are looking for; Underline and Star scaffold into deeper elements of the reading)</a:t>
            </a:r>
          </a:p>
          <a:p>
            <a:r>
              <a:rPr lang="en-US" b="1" dirty="0"/>
              <a:t>CER – </a:t>
            </a:r>
            <a:r>
              <a:rPr lang="en-US" b="0" dirty="0"/>
              <a:t>typically a science strategy but can be used across content areas whenever students need to justify and provide evidence</a:t>
            </a:r>
          </a:p>
          <a:p>
            <a:r>
              <a:rPr lang="en-US" b="1" dirty="0"/>
              <a:t>*</a:t>
            </a:r>
            <a:r>
              <a:rPr lang="en-US" b="1" dirty="0" err="1"/>
              <a:t>Preflections</a:t>
            </a:r>
            <a:r>
              <a:rPr lang="en-US" b="1" dirty="0"/>
              <a:t> (optional in this lesson) – </a:t>
            </a:r>
            <a:r>
              <a:rPr lang="en-US" b="0" dirty="0"/>
              <a:t>Allows participants to hypothesize about learning before they engage and later reflect on their learning in light of their hypothesis.</a:t>
            </a:r>
            <a:endParaRPr lang="en-US" b="1" dirty="0"/>
          </a:p>
        </p:txBody>
      </p:sp>
      <p:sp>
        <p:nvSpPr>
          <p:cNvPr id="4" name="Slide Number Placeholder 3"/>
          <p:cNvSpPr>
            <a:spLocks noGrp="1"/>
          </p:cNvSpPr>
          <p:nvPr>
            <p:ph type="sldNum" sz="quarter" idx="5"/>
          </p:nvPr>
        </p:nvSpPr>
        <p:spPr/>
        <p:txBody>
          <a:bodyPr/>
          <a:lstStyle/>
          <a:p>
            <a:fld id="{158B2D74-E811-314D-A63C-33A706CFD6B2}" type="slidenum">
              <a:rPr lang="en-US" smtClean="0"/>
              <a:t>16</a:t>
            </a:fld>
            <a:endParaRPr lang="en-US"/>
          </a:p>
        </p:txBody>
      </p:sp>
    </p:spTree>
    <p:extLst>
      <p:ext uri="{BB962C8B-B14F-4D97-AF65-F5344CB8AC3E}">
        <p14:creationId xmlns:p14="http://schemas.microsoft.com/office/powerpoint/2010/main" val="224856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551494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18</a:t>
            </a:fld>
            <a:endParaRPr lang="en-US"/>
          </a:p>
        </p:txBody>
      </p:sp>
    </p:spTree>
    <p:extLst>
      <p:ext uri="{BB962C8B-B14F-4D97-AF65-F5344CB8AC3E}">
        <p14:creationId xmlns:p14="http://schemas.microsoft.com/office/powerpoint/2010/main" val="43112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literacy strategies, so if you’re trying to find strategies that help with literacy skills, these are great</a:t>
            </a:r>
          </a:p>
        </p:txBody>
      </p:sp>
      <p:sp>
        <p:nvSpPr>
          <p:cNvPr id="4" name="Slide Number Placeholder 3"/>
          <p:cNvSpPr>
            <a:spLocks noGrp="1"/>
          </p:cNvSpPr>
          <p:nvPr>
            <p:ph type="sldNum" sz="quarter" idx="5"/>
          </p:nvPr>
        </p:nvSpPr>
        <p:spPr/>
        <p:txBody>
          <a:bodyPr/>
          <a:lstStyle/>
          <a:p>
            <a:fld id="{158B2D74-E811-314D-A63C-33A706CFD6B2}" type="slidenum">
              <a:rPr lang="en-US" smtClean="0"/>
              <a:t>20</a:t>
            </a:fld>
            <a:endParaRPr lang="en-US"/>
          </a:p>
        </p:txBody>
      </p:sp>
    </p:spTree>
    <p:extLst>
      <p:ext uri="{BB962C8B-B14F-4D97-AF65-F5344CB8AC3E}">
        <p14:creationId xmlns:p14="http://schemas.microsoft.com/office/powerpoint/2010/main" val="226105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6275db0a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6275db0a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mn-lt"/>
              <a:ea typeface="Calibri"/>
              <a:cs typeface="Calibri"/>
              <a:sym typeface="Calibri"/>
            </a:endParaRPr>
          </a:p>
          <a:p>
            <a:pPr marL="0" lvl="0" indent="0" algn="l" rtl="0">
              <a:spcBef>
                <a:spcPts val="0"/>
              </a:spcBef>
              <a:spcAft>
                <a:spcPts val="0"/>
              </a:spcAft>
              <a:buClr>
                <a:srgbClr val="000000"/>
              </a:buClr>
              <a:buFont typeface="Arial"/>
              <a:buNone/>
            </a:pPr>
            <a:endParaRPr lang="en-US" sz="1200" dirty="0">
              <a:latin typeface="Calibri"/>
              <a:ea typeface="Calibri"/>
              <a:cs typeface="Calibri"/>
              <a:sym typeface="Calibri"/>
            </a:endParaRPr>
          </a:p>
          <a:p>
            <a:pPr marL="0" lvl="0" indent="69850" algn="l" rtl="0">
              <a:spcBef>
                <a:spcPts val="0"/>
              </a:spcBef>
              <a:spcAft>
                <a:spcPts val="0"/>
              </a:spcAft>
              <a:buNone/>
            </a:pPr>
            <a:endParaRPr dirty="0"/>
          </a:p>
        </p:txBody>
      </p:sp>
    </p:spTree>
    <p:extLst>
      <p:ext uri="{BB962C8B-B14F-4D97-AF65-F5344CB8AC3E}">
        <p14:creationId xmlns:p14="http://schemas.microsoft.com/office/powerpoint/2010/main" val="341071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22</a:t>
            </a:fld>
            <a:endParaRPr lang="en-US"/>
          </a:p>
        </p:txBody>
      </p:sp>
    </p:spTree>
    <p:extLst>
      <p:ext uri="{BB962C8B-B14F-4D97-AF65-F5344CB8AC3E}">
        <p14:creationId xmlns:p14="http://schemas.microsoft.com/office/powerpoint/2010/main" val="206832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23</a:t>
            </a:fld>
            <a:endParaRPr lang="en-US"/>
          </a:p>
        </p:txBody>
      </p:sp>
    </p:spTree>
    <p:extLst>
      <p:ext uri="{BB962C8B-B14F-4D97-AF65-F5344CB8AC3E}">
        <p14:creationId xmlns:p14="http://schemas.microsoft.com/office/powerpoint/2010/main" val="195501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7C2B-5B4E-D241-9B54-5D4980C7B32C}" type="slidenum">
              <a:rPr lang="en-US" smtClean="0"/>
              <a:t>3</a:t>
            </a:fld>
            <a:endParaRPr lang="en-US"/>
          </a:p>
        </p:txBody>
      </p:sp>
    </p:spTree>
    <p:extLst>
      <p:ext uri="{BB962C8B-B14F-4D97-AF65-F5344CB8AC3E}">
        <p14:creationId xmlns:p14="http://schemas.microsoft.com/office/powerpoint/2010/main" val="2739134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Follow-up activity. Direct participants to the K20 Learn lesson repository for more example of authentic learning and teaching.</a:t>
            </a:r>
          </a:p>
        </p:txBody>
      </p:sp>
      <p:sp>
        <p:nvSpPr>
          <p:cNvPr id="4" name="Slide Number Placeholder 3"/>
          <p:cNvSpPr>
            <a:spLocks noGrp="1"/>
          </p:cNvSpPr>
          <p:nvPr>
            <p:ph type="sldNum" sz="quarter" idx="5"/>
          </p:nvPr>
        </p:nvSpPr>
        <p:spPr/>
        <p:txBody>
          <a:bodyPr/>
          <a:lstStyle/>
          <a:p>
            <a:fld id="{10927C2B-5B4E-D241-9B54-5D4980C7B32C}" type="slidenum">
              <a:rPr lang="en-US" smtClean="0"/>
              <a:t>24</a:t>
            </a:fld>
            <a:endParaRPr lang="en-US"/>
          </a:p>
        </p:txBody>
      </p:sp>
    </p:spTree>
    <p:extLst>
      <p:ext uri="{BB962C8B-B14F-4D97-AF65-F5344CB8AC3E}">
        <p14:creationId xmlns:p14="http://schemas.microsoft.com/office/powerpoint/2010/main" val="109792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this</a:t>
            </a:r>
            <a:r>
              <a:rPr lang="en-US" baseline="0" dirty="0"/>
              <a:t> to the next slide.</a:t>
            </a:r>
            <a:endParaRPr lang="en-US" dirty="0"/>
          </a:p>
        </p:txBody>
      </p:sp>
      <p:sp>
        <p:nvSpPr>
          <p:cNvPr id="4" name="Slide Number Placeholder 3"/>
          <p:cNvSpPr>
            <a:spLocks noGrp="1"/>
          </p:cNvSpPr>
          <p:nvPr>
            <p:ph type="sldNum" sz="quarter" idx="5"/>
          </p:nvPr>
        </p:nvSpPr>
        <p:spPr/>
        <p:txBody>
          <a:bodyPr/>
          <a:lstStyle/>
          <a:p>
            <a:fld id="{10927C2B-5B4E-D241-9B54-5D4980C7B32C}" type="slidenum">
              <a:rPr lang="en-US" smtClean="0"/>
              <a:t>4</a:t>
            </a:fld>
            <a:endParaRPr lang="en-US"/>
          </a:p>
        </p:txBody>
      </p:sp>
    </p:spTree>
    <p:extLst>
      <p:ext uri="{BB962C8B-B14F-4D97-AF65-F5344CB8AC3E}">
        <p14:creationId xmlns:p14="http://schemas.microsoft.com/office/powerpoint/2010/main" val="287608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10927C2B-5B4E-D241-9B54-5D4980C7B32C}" type="slidenum">
              <a:rPr lang="en-US" smtClean="0"/>
              <a:t>5</a:t>
            </a:fld>
            <a:endParaRPr lang="en-US"/>
          </a:p>
        </p:txBody>
      </p:sp>
    </p:spTree>
    <p:extLst>
      <p:ext uri="{BB962C8B-B14F-4D97-AF65-F5344CB8AC3E}">
        <p14:creationId xmlns:p14="http://schemas.microsoft.com/office/powerpoint/2010/main" val="295550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Engage</a:t>
            </a:r>
          </a:p>
          <a:p>
            <a:endParaRPr lang="en-US" dirty="0"/>
          </a:p>
          <a:p>
            <a:r>
              <a:rPr lang="en-US" dirty="0"/>
              <a:t>Image source: Crane, W. (1886). Illustration of Rumpelstiltskin from Household Stories by the Brothers Grimm. Public Domain. </a:t>
            </a:r>
          </a:p>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6</a:t>
            </a:fld>
            <a:endParaRPr lang="en-US"/>
          </a:p>
        </p:txBody>
      </p:sp>
    </p:spTree>
    <p:extLst>
      <p:ext uri="{BB962C8B-B14F-4D97-AF65-F5344CB8AC3E}">
        <p14:creationId xmlns:p14="http://schemas.microsoft.com/office/powerpoint/2010/main" val="1958174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Engage</a:t>
            </a:r>
          </a:p>
        </p:txBody>
      </p:sp>
      <p:sp>
        <p:nvSpPr>
          <p:cNvPr id="4" name="Slide Number Placeholder 3"/>
          <p:cNvSpPr>
            <a:spLocks noGrp="1"/>
          </p:cNvSpPr>
          <p:nvPr>
            <p:ph type="sldNum" sz="quarter" idx="10"/>
          </p:nvPr>
        </p:nvSpPr>
        <p:spPr/>
        <p:txBody>
          <a:bodyPr/>
          <a:lstStyle/>
          <a:p>
            <a:fld id="{10927C2B-5B4E-D241-9B54-5D4980C7B32C}" type="slidenum">
              <a:rPr lang="en-US" smtClean="0"/>
              <a:t>7</a:t>
            </a:fld>
            <a:endParaRPr lang="en-US"/>
          </a:p>
        </p:txBody>
      </p:sp>
    </p:spTree>
    <p:extLst>
      <p:ext uri="{BB962C8B-B14F-4D97-AF65-F5344CB8AC3E}">
        <p14:creationId xmlns:p14="http://schemas.microsoft.com/office/powerpoint/2010/main" val="1308401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slide up while participants</a:t>
            </a:r>
            <a:r>
              <a:rPr lang="en-US" baseline="0" dirty="0"/>
              <a:t> r</a:t>
            </a:r>
            <a:r>
              <a:rPr lang="en-US" dirty="0"/>
              <a:t>ead the </a:t>
            </a:r>
            <a:r>
              <a:rPr lang="en-US" dirty="0" err="1"/>
              <a:t>Rumpelstiltkin</a:t>
            </a:r>
            <a:r>
              <a:rPr lang="en-US" dirty="0"/>
              <a:t> story.</a:t>
            </a:r>
          </a:p>
          <a:p>
            <a:endParaRPr lang="en-US" dirty="0"/>
          </a:p>
          <a:p>
            <a:r>
              <a:rPr lang="en-US" dirty="0"/>
              <a:t>Left image source:  Anderson, A. (n.d.). </a:t>
            </a:r>
            <a:r>
              <a:rPr lang="en-US" dirty="0" err="1"/>
              <a:t>Rumplestiltskin</a:t>
            </a:r>
            <a:r>
              <a:rPr lang="en-US" dirty="0"/>
              <a:t> is my name. Public domain. Retrieved from https://en.m.wikipedia.org/wiki/File:Rumplestiltskin_-_Anne_Anderson.jpg</a:t>
            </a:r>
          </a:p>
          <a:p>
            <a:endParaRPr lang="en-US" dirty="0"/>
          </a:p>
          <a:p>
            <a:r>
              <a:rPr lang="en-US" dirty="0"/>
              <a:t>Right image source: Anderson, A. (n.d.). The Miller’s Daughter. Public domain. Retrieved from https://commons.wikimedia.org/wiki/File:The_Miller%27s_Daughter_by_Anne_Anderson.jpg</a:t>
            </a:r>
          </a:p>
        </p:txBody>
      </p:sp>
      <p:sp>
        <p:nvSpPr>
          <p:cNvPr id="4" name="Slide Number Placeholder 3"/>
          <p:cNvSpPr>
            <a:spLocks noGrp="1"/>
          </p:cNvSpPr>
          <p:nvPr>
            <p:ph type="sldNum" sz="quarter" idx="10"/>
          </p:nvPr>
        </p:nvSpPr>
        <p:spPr/>
        <p:txBody>
          <a:bodyPr/>
          <a:lstStyle/>
          <a:p>
            <a:fld id="{10927C2B-5B4E-D241-9B54-5D4980C7B32C}" type="slidenum">
              <a:rPr lang="en-US" smtClean="0"/>
              <a:t>8</a:t>
            </a:fld>
            <a:endParaRPr lang="en-US"/>
          </a:p>
        </p:txBody>
      </p:sp>
    </p:spTree>
    <p:extLst>
      <p:ext uri="{BB962C8B-B14F-4D97-AF65-F5344CB8AC3E}">
        <p14:creationId xmlns:p14="http://schemas.microsoft.com/office/powerpoint/2010/main" val="412754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9</a:t>
            </a:fld>
            <a:endParaRPr lang="en-US"/>
          </a:p>
        </p:txBody>
      </p:sp>
    </p:spTree>
    <p:extLst>
      <p:ext uri="{BB962C8B-B14F-4D97-AF65-F5344CB8AC3E}">
        <p14:creationId xmlns:p14="http://schemas.microsoft.com/office/powerpoint/2010/main" val="111883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7C2B-5B4E-D241-9B54-5D4980C7B32C}" type="slidenum">
              <a:rPr lang="en-US" smtClean="0"/>
              <a:t>10</a:t>
            </a:fld>
            <a:endParaRPr lang="en-US"/>
          </a:p>
        </p:txBody>
      </p:sp>
    </p:spTree>
    <p:extLst>
      <p:ext uri="{BB962C8B-B14F-4D97-AF65-F5344CB8AC3E}">
        <p14:creationId xmlns:p14="http://schemas.microsoft.com/office/powerpoint/2010/main" val="1174440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gs>
            <a:gs pos="85000">
              <a:schemeClr val="accent1"/>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2600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25"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26009"/>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a:t>Click to edit Master subtitle style</a:t>
            </a:r>
            <a:endParaRPr kumimoji="0" lang="en-US" dirty="0"/>
          </a:p>
        </p:txBody>
      </p:sp>
      <p:pic>
        <p:nvPicPr>
          <p:cNvPr id="4" name="Picture 3">
            <a:extLst>
              <a:ext uri="{FF2B5EF4-FFF2-40B4-BE49-F238E27FC236}">
                <a16:creationId xmlns:a16="http://schemas.microsoft.com/office/drawing/2014/main" id="{7B7D1DD7-0C10-7E48-852E-D8BA2B640D5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03335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rgbClr val="991B1E"/>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609600"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sp>
        <p:nvSpPr>
          <p:cNvPr id="25" name="Shape 25"/>
          <p:cNvSpPr txBox="1">
            <a:spLocks noGrp="1"/>
          </p:cNvSpPr>
          <p:nvPr>
            <p:ph type="body" idx="2"/>
          </p:nvPr>
        </p:nvSpPr>
        <p:spPr>
          <a:xfrm>
            <a:off x="6256365"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pic>
        <p:nvPicPr>
          <p:cNvPr id="5" name="Picture 4">
            <a:extLst>
              <a:ext uri="{FF2B5EF4-FFF2-40B4-BE49-F238E27FC236}">
                <a16:creationId xmlns:a16="http://schemas.microsoft.com/office/drawing/2014/main" id="{82684FEE-DC35-FF41-8284-B8A05C0531E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9496351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8"/>
        <p:cNvGrpSpPr/>
        <p:nvPr/>
      </p:nvGrpSpPr>
      <p:grpSpPr>
        <a:xfrm>
          <a:off x="0" y="0"/>
          <a:ext cx="0" cy="0"/>
          <a:chOff x="0" y="0"/>
          <a:chExt cx="0" cy="0"/>
        </a:xfrm>
      </p:grpSpPr>
      <p:sp>
        <p:nvSpPr>
          <p:cNvPr id="80" name="Google Shape;80;p15"/>
          <p:cNvSpPr txBox="1">
            <a:spLocks noGrp="1"/>
          </p:cNvSpPr>
          <p:nvPr>
            <p:ph type="title"/>
          </p:nvPr>
        </p:nvSpPr>
        <p:spPr>
          <a:xfrm>
            <a:off x="973333" y="1758200"/>
            <a:ext cx="4401200" cy="2249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Raleway"/>
              <a:buNone/>
              <a:defRPr sz="3467" b="1" i="0" u="none" strike="noStrike" cap="none">
                <a:solidFill>
                  <a:schemeClr val="dk2"/>
                </a:solidFill>
                <a:latin typeface="Raleway"/>
                <a:ea typeface="Raleway"/>
                <a:cs typeface="Raleway"/>
                <a:sym typeface="Raleway"/>
              </a:defRPr>
            </a:lvl1pPr>
            <a:lvl2pPr lvl="1"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2pPr>
            <a:lvl3pPr lvl="2"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3pPr>
            <a:lvl4pPr lvl="3"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4pPr>
            <a:lvl5pPr lvl="4"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5pPr>
            <a:lvl6pPr lvl="5"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6pPr>
            <a:lvl7pPr lvl="6"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7pPr>
            <a:lvl8pPr lvl="7"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8pPr>
            <a:lvl9pPr lvl="8" indent="0">
              <a:spcBef>
                <a:spcPts val="0"/>
              </a:spcBef>
              <a:spcAft>
                <a:spcPts val="0"/>
              </a:spcAft>
              <a:buClr>
                <a:schemeClr val="dk2"/>
              </a:buClr>
              <a:buSzPts val="1400"/>
              <a:buFont typeface="Raleway"/>
              <a:buNone/>
              <a:defRPr sz="3467" b="1">
                <a:solidFill>
                  <a:schemeClr val="dk2"/>
                </a:solidFill>
                <a:latin typeface="Raleway"/>
                <a:ea typeface="Raleway"/>
                <a:cs typeface="Raleway"/>
                <a:sym typeface="Raleway"/>
              </a:defRPr>
            </a:lvl9pPr>
          </a:lstStyle>
          <a:p>
            <a:endParaRPr/>
          </a:p>
        </p:txBody>
      </p:sp>
      <p:sp>
        <p:nvSpPr>
          <p:cNvPr id="81" name="Google Shape;81;p15"/>
          <p:cNvSpPr txBox="1">
            <a:spLocks noGrp="1"/>
          </p:cNvSpPr>
          <p:nvPr>
            <p:ph type="subTitle" idx="1"/>
          </p:nvPr>
        </p:nvSpPr>
        <p:spPr>
          <a:xfrm>
            <a:off x="966600" y="4215367"/>
            <a:ext cx="4401200" cy="101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1800"/>
              <a:buFont typeface="Lato"/>
              <a:buNone/>
              <a:defRPr sz="2133"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2133" b="0" i="0" u="none" strike="noStrike" cap="none">
                <a:solidFill>
                  <a:schemeClr val="accent1"/>
                </a:solidFill>
                <a:latin typeface="Lato"/>
                <a:ea typeface="Lato"/>
                <a:cs typeface="Lato"/>
                <a:sym typeface="Lato"/>
              </a:defRPr>
            </a:lvl9pPr>
          </a:lstStyle>
          <a:p>
            <a:endParaRPr/>
          </a:p>
        </p:txBody>
      </p:sp>
      <p:sp>
        <p:nvSpPr>
          <p:cNvPr id="82" name="Google Shape;82;p15"/>
          <p:cNvSpPr txBox="1">
            <a:spLocks noGrp="1"/>
          </p:cNvSpPr>
          <p:nvPr>
            <p:ph type="body" idx="2"/>
          </p:nvPr>
        </p:nvSpPr>
        <p:spPr>
          <a:xfrm>
            <a:off x="6898967" y="1803500"/>
            <a:ext cx="4499200" cy="4034000"/>
          </a:xfrm>
          <a:prstGeom prst="rect">
            <a:avLst/>
          </a:prstGeom>
          <a:noFill/>
          <a:ln>
            <a:noFill/>
          </a:ln>
        </p:spPr>
        <p:txBody>
          <a:bodyPr spcFirstLastPara="1" wrap="square" lIns="91425" tIns="91425" rIns="91425" bIns="91425" anchor="t" anchorCtr="0"/>
          <a:lstStyle>
            <a:lvl1pPr marL="609585" marR="0" lvl="0" indent="-457189" algn="l" rtl="0">
              <a:lnSpc>
                <a:spcPct val="115000"/>
              </a:lnSpc>
              <a:spcBef>
                <a:spcPts val="0"/>
              </a:spcBef>
              <a:spcAft>
                <a:spcPts val="0"/>
              </a:spcAft>
              <a:buClr>
                <a:schemeClr val="accent1"/>
              </a:buClr>
              <a:buSzPts val="1800"/>
              <a:buFont typeface="Lato"/>
              <a:buChar char="●"/>
              <a:defRPr sz="2400" b="0" i="0" u="none" strike="noStrike" cap="none">
                <a:solidFill>
                  <a:schemeClr val="accent1"/>
                </a:solidFill>
                <a:latin typeface="Lato"/>
                <a:ea typeface="Lato"/>
                <a:cs typeface="Lato"/>
                <a:sym typeface="Lato"/>
              </a:defRPr>
            </a:lvl1pPr>
            <a:lvl2pPr marL="1219170" marR="0" lvl="1"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2pPr>
            <a:lvl3pPr marL="1828754" marR="0" lvl="2"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3pPr>
            <a:lvl4pPr marL="2438339" marR="0" lvl="3"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4pPr>
            <a:lvl5pPr marL="3047924" marR="0" lvl="4"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5pPr>
            <a:lvl6pPr marL="3657509" marR="0" lvl="5"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6pPr>
            <a:lvl7pPr marL="4267093" marR="0" lvl="6"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7pPr>
            <a:lvl8pPr marL="4876678" marR="0" lvl="7" indent="-397923" algn="l" rtl="0">
              <a:lnSpc>
                <a:spcPct val="115000"/>
              </a:lnSpc>
              <a:spcBef>
                <a:spcPts val="2133"/>
              </a:spcBef>
              <a:spcAft>
                <a:spcPts val="0"/>
              </a:spcAft>
              <a:buClr>
                <a:schemeClr val="accent1"/>
              </a:buClr>
              <a:buSzPts val="1100"/>
              <a:buFont typeface="Lato"/>
              <a:buChar char="○"/>
              <a:defRPr sz="1467" b="0" i="0" u="none" strike="noStrike" cap="none">
                <a:solidFill>
                  <a:schemeClr val="accent1"/>
                </a:solidFill>
                <a:latin typeface="Lato"/>
                <a:ea typeface="Lato"/>
                <a:cs typeface="Lato"/>
                <a:sym typeface="Lato"/>
              </a:defRPr>
            </a:lvl8pPr>
            <a:lvl9pPr marL="5486263" marR="0" lvl="8" indent="-397923" algn="l" rtl="0">
              <a:lnSpc>
                <a:spcPct val="115000"/>
              </a:lnSpc>
              <a:spcBef>
                <a:spcPts val="2133"/>
              </a:spcBef>
              <a:spcAft>
                <a:spcPts val="2133"/>
              </a:spcAft>
              <a:buClr>
                <a:schemeClr val="accent1"/>
              </a:buClr>
              <a:buSzPts val="1100"/>
              <a:buFont typeface="Lato"/>
              <a:buChar char="■"/>
              <a:defRPr sz="1467" b="0" i="0" u="none" strike="noStrike" cap="none">
                <a:solidFill>
                  <a:schemeClr val="accent1"/>
                </a:solidFill>
                <a:latin typeface="Lato"/>
                <a:ea typeface="Lato"/>
                <a:cs typeface="Lato"/>
                <a:sym typeface="Lato"/>
              </a:defRPr>
            </a:lvl9pPr>
          </a:lstStyle>
          <a:p>
            <a:endParaRPr/>
          </a:p>
        </p:txBody>
      </p:sp>
      <p:sp>
        <p:nvSpPr>
          <p:cNvPr id="83" name="Google Shape;83;p15"/>
          <p:cNvSpPr txBox="1">
            <a:spLocks noGrp="1"/>
          </p:cNvSpPr>
          <p:nvPr>
            <p:ph type="sldNum" idx="12"/>
          </p:nvPr>
        </p:nvSpPr>
        <p:spPr>
          <a:xfrm>
            <a:off x="9917835" y="6333133"/>
            <a:ext cx="21952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sz="1333">
              <a:solidFill>
                <a:srgbClr val="B7B7B7"/>
              </a:solidFill>
              <a:latin typeface="Lato"/>
              <a:ea typeface="Lato"/>
              <a:cs typeface="Lato"/>
              <a:sym typeface="Lato"/>
            </a:endParaRPr>
          </a:p>
        </p:txBody>
      </p:sp>
    </p:spTree>
    <p:extLst>
      <p:ext uri="{BB962C8B-B14F-4D97-AF65-F5344CB8AC3E}">
        <p14:creationId xmlns:p14="http://schemas.microsoft.com/office/powerpoint/2010/main" val="222591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a:extLst>
              <a:ext uri="{FF2B5EF4-FFF2-40B4-BE49-F238E27FC236}">
                <a16:creationId xmlns:a16="http://schemas.microsoft.com/office/drawing/2014/main" id="{6D6156C4-14D9-7943-875C-B99259946AB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7545765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25"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707136" y="2704664"/>
            <a:ext cx="10363200" cy="1509712"/>
          </a:xfrm>
        </p:spPr>
        <p:txBody>
          <a:bodyPr lIns="65023" rIns="65023" anchor="t"/>
          <a:lstStyle>
            <a:lvl1pPr marL="0" indent="0">
              <a:buNone/>
              <a:defRPr sz="2180">
                <a:solidFill>
                  <a:schemeClr val="tx1"/>
                </a:solidFill>
              </a:defRPr>
            </a:lvl1pPr>
            <a:lvl2pPr>
              <a:buNone/>
              <a:defRPr sz="1828">
                <a:solidFill>
                  <a:schemeClr val="tx1">
                    <a:tint val="75000"/>
                  </a:schemeClr>
                </a:solidFill>
              </a:defRPr>
            </a:lvl2pPr>
            <a:lvl3pPr>
              <a:buNone/>
              <a:defRPr sz="1617">
                <a:solidFill>
                  <a:schemeClr val="tx1">
                    <a:tint val="75000"/>
                  </a:schemeClr>
                </a:solidFill>
              </a:defRPr>
            </a:lvl3pPr>
            <a:lvl4pPr>
              <a:buNone/>
              <a:defRPr sz="1406">
                <a:solidFill>
                  <a:schemeClr val="tx1">
                    <a:tint val="75000"/>
                  </a:schemeClr>
                </a:solidFill>
              </a:defRPr>
            </a:lvl4pPr>
            <a:lvl5pPr>
              <a:buNone/>
              <a:defRPr sz="1406">
                <a:solidFill>
                  <a:schemeClr val="tx1">
                    <a:tint val="75000"/>
                  </a:schemeClr>
                </a:solidFill>
              </a:defRPr>
            </a:lvl5pPr>
          </a:lstStyle>
          <a:p>
            <a:pPr lvl="0" eaLnBrk="1" latinLnBrk="0" hangingPunct="1"/>
            <a:r>
              <a:rPr kumimoji="0" lang="en-US"/>
              <a:t>Edit Master text styles</a:t>
            </a:r>
          </a:p>
        </p:txBody>
      </p:sp>
      <p:pic>
        <p:nvPicPr>
          <p:cNvPr id="4" name="Picture 3">
            <a:extLst>
              <a:ext uri="{FF2B5EF4-FFF2-40B4-BE49-F238E27FC236}">
                <a16:creationId xmlns:a16="http://schemas.microsoft.com/office/drawing/2014/main" id="{84A305A2-48D6-4E4F-A38B-EC7FE46A152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1820527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5" name="Picture 4">
            <a:extLst>
              <a:ext uri="{FF2B5EF4-FFF2-40B4-BE49-F238E27FC236}">
                <a16:creationId xmlns:a16="http://schemas.microsoft.com/office/drawing/2014/main" id="{1F4C8EFE-A675-B94A-9B96-15BFB0B7D515}"/>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159299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65023" tIns="0" rIns="65023" bIns="0" anchor="ctr">
            <a:noAutofit/>
          </a:bodyP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193369" y="1859759"/>
            <a:ext cx="5389033" cy="654843"/>
          </a:xfrm>
        </p:spPr>
        <p:txBody>
          <a:bodyPr lIns="65023" tIns="0" rIns="65023" bIns="0" anchor="ct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2514600"/>
            <a:ext cx="5389033"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a:extLst>
              <a:ext uri="{FF2B5EF4-FFF2-40B4-BE49-F238E27FC236}">
                <a16:creationId xmlns:a16="http://schemas.microsoft.com/office/drawing/2014/main" id="{914091F1-C373-4D40-9EE0-466157BB4E96}"/>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40614520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92" b="0">
                <a:ln>
                  <a:noFill/>
                </a:ln>
                <a:solidFill>
                  <a:schemeClr val="tx2"/>
                </a:solidFill>
                <a:effectLst/>
                <a:latin typeface="+mj-lt"/>
                <a:ea typeface="+mj-ea"/>
                <a:cs typeface="+mj-cs"/>
              </a:defRPr>
            </a:lvl1pPr>
          </a:lstStyle>
          <a:p>
            <a:r>
              <a:rPr kumimoji="0" lang="en-US" dirty="0"/>
              <a:t>CLICK TO EDIT MASTER TITLE STYLE</a:t>
            </a:r>
          </a:p>
        </p:txBody>
      </p:sp>
      <p:pic>
        <p:nvPicPr>
          <p:cNvPr id="3" name="Picture 2">
            <a:extLst>
              <a:ext uri="{FF2B5EF4-FFF2-40B4-BE49-F238E27FC236}">
                <a16:creationId xmlns:a16="http://schemas.microsoft.com/office/drawing/2014/main" id="{2867047F-F866-7641-821D-A2BF9D226E97}"/>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36910277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88B508-A2D7-CB49-A43D-0E32A43A2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936" y="1371600"/>
            <a:ext cx="2548128" cy="4163722"/>
          </a:xfrm>
          <a:prstGeom prst="rect">
            <a:avLst/>
          </a:prstGeom>
        </p:spPr>
      </p:pic>
    </p:spTree>
    <p:extLst>
      <p:ext uri="{BB962C8B-B14F-4D97-AF65-F5344CB8AC3E}">
        <p14:creationId xmlns:p14="http://schemas.microsoft.com/office/powerpoint/2010/main" val="3336388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12" baseline="0"/>
            </a:lvl1pPr>
            <a:lvl2pPr>
              <a:defRPr sz="2601"/>
            </a:lvl2pPr>
            <a:lvl3pPr>
              <a:defRPr sz="2391"/>
            </a:lvl3pPr>
            <a:lvl4pPr>
              <a:defRPr sz="1969"/>
            </a:lvl4pPr>
            <a:lvl5pPr>
              <a:defRPr sz="1828"/>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609600" y="1905000"/>
            <a:ext cx="4165600" cy="434340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a:extLst>
              <a:ext uri="{FF2B5EF4-FFF2-40B4-BE49-F238E27FC236}">
                <a16:creationId xmlns:a16="http://schemas.microsoft.com/office/drawing/2014/main" id="{F988745D-7B86-914D-B557-047996CADB48}"/>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70464" y="5257800"/>
            <a:ext cx="1219200" cy="1219200"/>
          </a:xfrm>
          <a:prstGeom prst="rect">
            <a:avLst/>
          </a:prstGeom>
        </p:spPr>
      </p:pic>
    </p:spTree>
    <p:extLst>
      <p:ext uri="{BB962C8B-B14F-4D97-AF65-F5344CB8AC3E}">
        <p14:creationId xmlns:p14="http://schemas.microsoft.com/office/powerpoint/2010/main" val="29703775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7" name="Shape 17"/>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chemeClr val="accent1"/>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a:t>Click to edit Master title style</a:t>
            </a:r>
            <a:endParaRPr lang="en-US" dirty="0"/>
          </a:p>
        </p:txBody>
      </p:sp>
      <p:sp>
        <p:nvSpPr>
          <p:cNvPr id="18" name="Shape 18"/>
          <p:cNvSpPr txBox="1">
            <a:spLocks noGrp="1"/>
          </p:cNvSpPr>
          <p:nvPr>
            <p:ph type="body" idx="1"/>
          </p:nvPr>
        </p:nvSpPr>
        <p:spPr>
          <a:xfrm>
            <a:off x="609600" y="1600200"/>
            <a:ext cx="109728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a:t>Edit Master text styles</a:t>
            </a:r>
          </a:p>
        </p:txBody>
      </p:sp>
    </p:spTree>
    <p:extLst>
      <p:ext uri="{BB962C8B-B14F-4D97-AF65-F5344CB8AC3E}">
        <p14:creationId xmlns:p14="http://schemas.microsoft.com/office/powerpoint/2010/main" val="41852569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65023"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130046" tIns="65023" rIns="130046" bIns="65023">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46660083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4992" b="0" kern="1200">
          <a:ln>
            <a:noFill/>
          </a:ln>
          <a:solidFill>
            <a:schemeClr val="accent1"/>
          </a:solidFill>
          <a:effectLst/>
          <a:latin typeface="+mj-lt"/>
          <a:ea typeface="+mj-ea"/>
          <a:cs typeface="+mj-cs"/>
        </a:defRPr>
      </a:lvl1pPr>
    </p:titleStyle>
    <p:body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www.learn.k20center.ou.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crackdog/538012009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00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600" dirty="0"/>
              <a:t>The Imaginary People’s Court</a:t>
            </a:r>
            <a:br>
              <a:rPr lang="en-US" dirty="0"/>
            </a:br>
            <a:r>
              <a:rPr lang="en-US" sz="3100" i="1" dirty="0">
                <a:solidFill>
                  <a:schemeClr val="accent2"/>
                </a:solidFill>
              </a:rPr>
              <a:t>The justice system caught up with these reprehensible “characters.”</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800" b="1" dirty="0">
                <a:solidFill>
                  <a:schemeClr val="accent1"/>
                </a:solidFill>
              </a:rPr>
              <a:t>The </a:t>
            </a:r>
            <a:r>
              <a:rPr lang="en-US" sz="2800" b="1" dirty="0">
                <a:solidFill>
                  <a:srgbClr val="910D28"/>
                </a:solidFill>
              </a:rPr>
              <a:t>Mill</a:t>
            </a:r>
            <a:r>
              <a:rPr lang="en-US" sz="2800" b="1" dirty="0">
                <a:solidFill>
                  <a:schemeClr val="accent1"/>
                </a:solidFill>
              </a:rPr>
              <a:t>er</a:t>
            </a:r>
            <a:r>
              <a:rPr lang="en-US" sz="2800" dirty="0">
                <a:solidFill>
                  <a:schemeClr val="accent1"/>
                </a:solidFill>
              </a:rPr>
              <a:t>: </a:t>
            </a:r>
            <a:r>
              <a:rPr lang="en-US" sz="2800" dirty="0"/>
              <a:t>Charged with bribery, human trafficking, </a:t>
            </a:r>
            <a:br>
              <a:rPr lang="en-US" sz="2800" dirty="0"/>
            </a:br>
            <a:r>
              <a:rPr lang="en-US" sz="2800" dirty="0"/>
              <a:t>and tax fraud. </a:t>
            </a:r>
          </a:p>
          <a:p>
            <a:pPr>
              <a:buFont typeface="Arial" panose="020B0604020202020204" pitchFamily="34" charset="0"/>
              <a:buChar char="•"/>
            </a:pPr>
            <a:r>
              <a:rPr lang="en-US" sz="2800" b="1" dirty="0">
                <a:solidFill>
                  <a:srgbClr val="910D28"/>
                </a:solidFill>
              </a:rPr>
              <a:t>The King</a:t>
            </a:r>
            <a:r>
              <a:rPr lang="en-US" sz="2800" dirty="0">
                <a:solidFill>
                  <a:srgbClr val="910D28"/>
                </a:solidFill>
              </a:rPr>
              <a:t>: </a:t>
            </a:r>
            <a:r>
              <a:rPr lang="en-US" sz="2800" dirty="0"/>
              <a:t>Being impeached for accepting illegal tax contributions, intimidation, and unlawful detention.</a:t>
            </a:r>
          </a:p>
          <a:p>
            <a:pPr>
              <a:buFont typeface="Arial" panose="020B0604020202020204" pitchFamily="34" charset="0"/>
              <a:buChar char="•"/>
            </a:pPr>
            <a:r>
              <a:rPr lang="en-US" sz="2800" b="1" dirty="0">
                <a:solidFill>
                  <a:schemeClr val="accent1"/>
                </a:solidFill>
              </a:rPr>
              <a:t>Rumpelstiltskin</a:t>
            </a:r>
            <a:r>
              <a:rPr lang="en-US" sz="2800" dirty="0">
                <a:solidFill>
                  <a:schemeClr val="accent1"/>
                </a:solidFill>
              </a:rPr>
              <a:t>: </a:t>
            </a:r>
            <a:r>
              <a:rPr lang="en-US" sz="2800" dirty="0"/>
              <a:t>Charged with extortion, attempted kidnapping, and coercion.</a:t>
            </a:r>
            <a:r>
              <a:rPr lang="en-US" sz="2800" dirty="0">
                <a:solidFill>
                  <a:schemeClr val="accent2"/>
                </a:solidFill>
              </a:rPr>
              <a:t> </a:t>
            </a:r>
          </a:p>
          <a:p>
            <a:pPr>
              <a:buFont typeface="Arial" panose="020B0604020202020204" pitchFamily="34" charset="0"/>
              <a:buChar char="•"/>
            </a:pPr>
            <a:r>
              <a:rPr lang="en-US" sz="2800" b="1" dirty="0">
                <a:solidFill>
                  <a:srgbClr val="910D28"/>
                </a:solidFill>
              </a:rPr>
              <a:t>The Miller’s Daughter/Queen</a:t>
            </a:r>
            <a:r>
              <a:rPr lang="en-US" sz="2800" dirty="0">
                <a:solidFill>
                  <a:srgbClr val="910D28"/>
                </a:solidFill>
              </a:rPr>
              <a:t>: </a:t>
            </a:r>
            <a:r>
              <a:rPr lang="en-US" sz="2800" dirty="0"/>
              <a:t>Charged with child abandonment, child endangerment, and human trafficking. </a:t>
            </a:r>
          </a:p>
        </p:txBody>
      </p:sp>
    </p:spTree>
    <p:extLst>
      <p:ext uri="{BB962C8B-B14F-4D97-AF65-F5344CB8AC3E}">
        <p14:creationId xmlns:p14="http://schemas.microsoft.com/office/powerpoint/2010/main" val="739752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32" y="-486236"/>
            <a:ext cx="5863885" cy="2249600"/>
          </a:xfrm>
        </p:spPr>
        <p:txBody>
          <a:bodyPr anchor="b">
            <a:normAutofit/>
          </a:bodyPr>
          <a:lstStyle/>
          <a:p>
            <a:r>
              <a:rPr lang="en-US" sz="5000" dirty="0">
                <a:solidFill>
                  <a:schemeClr val="accent1"/>
                </a:solidFill>
                <a:latin typeface="Calibri" panose="020F0502020204030204" pitchFamily="34" charset="0"/>
                <a:cs typeface="Calibri" panose="020F0502020204030204" pitchFamily="34" charset="0"/>
              </a:rPr>
              <a:t>CUS and Discuss</a:t>
            </a:r>
          </a:p>
        </p:txBody>
      </p:sp>
      <p:sp>
        <p:nvSpPr>
          <p:cNvPr id="3" name="Content Placeholder 2"/>
          <p:cNvSpPr>
            <a:spLocks noGrp="1"/>
          </p:cNvSpPr>
          <p:nvPr>
            <p:ph type="subTitle" idx="1"/>
          </p:nvPr>
        </p:nvSpPr>
        <p:spPr>
          <a:xfrm>
            <a:off x="973332" y="1764814"/>
            <a:ext cx="6520051" cy="4086969"/>
          </a:xfrm>
        </p:spPr>
        <p:txBody>
          <a:bodyPr>
            <a:noAutofit/>
          </a:bodyPr>
          <a:lstStyle/>
          <a:p>
            <a:pPr marL="457200" indent="-457200">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CIRCLE any mention of your character.</a:t>
            </a:r>
          </a:p>
          <a:p>
            <a:pPr marL="457200" indent="-457200">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UNDERLINE any actions taken by your character.</a:t>
            </a:r>
          </a:p>
          <a:p>
            <a:pPr marL="457200" indent="-457200">
              <a:spcAft>
                <a:spcPts val="1800"/>
              </a:spcAft>
              <a:buFont typeface="Arial" panose="020B0604020202020204" pitchFamily="34" charset="0"/>
              <a:buChar char="•"/>
            </a:pPr>
            <a:r>
              <a:rPr lang="en-US" sz="3400" dirty="0">
                <a:solidFill>
                  <a:schemeClr val="tx1"/>
                </a:solidFill>
                <a:latin typeface="Calibri" panose="020F0502020204030204" pitchFamily="34" charset="0"/>
                <a:cs typeface="Calibri" panose="020F0502020204030204" pitchFamily="34" charset="0"/>
              </a:rPr>
              <a:t>STAR any emotions or important adjectives.</a:t>
            </a:r>
          </a:p>
          <a:p>
            <a:r>
              <a:rPr lang="en-US" sz="3400" dirty="0">
                <a:solidFill>
                  <a:schemeClr val="tx1"/>
                </a:solidFill>
                <a:latin typeface="Calibri" panose="020F0502020204030204" pitchFamily="34" charset="0"/>
                <a:cs typeface="Calibri" panose="020F0502020204030204" pitchFamily="34" charset="0"/>
              </a:rPr>
              <a:t>Discuss the defense of your character’s innocence. </a:t>
            </a:r>
          </a:p>
          <a:p>
            <a:pPr marL="457200" indent="-457200">
              <a:buFont typeface="Arial" panose="020B0604020202020204" pitchFamily="34" charset="0"/>
              <a:buChar char="•"/>
            </a:pPr>
            <a:endParaRPr lang="en-US" sz="28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A47CD6D-59AB-E549-97F2-EC30F8E80FD0}"/>
              </a:ext>
            </a:extLst>
          </p:cNvPr>
          <p:cNvPicPr>
            <a:picLocks noChangeAspect="1"/>
          </p:cNvPicPr>
          <p:nvPr/>
        </p:nvPicPr>
        <p:blipFill>
          <a:blip r:embed="rId2"/>
          <a:stretch>
            <a:fillRect/>
          </a:stretch>
        </p:blipFill>
        <p:spPr>
          <a:xfrm>
            <a:off x="6927272" y="1018310"/>
            <a:ext cx="4572000" cy="4572000"/>
          </a:xfrm>
          <a:prstGeom prst="rect">
            <a:avLst/>
          </a:prstGeom>
        </p:spPr>
      </p:pic>
    </p:spTree>
    <p:extLst>
      <p:ext uri="{BB962C8B-B14F-4D97-AF65-F5344CB8AC3E}">
        <p14:creationId xmlns:p14="http://schemas.microsoft.com/office/powerpoint/2010/main" val="14939011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73"/>
          <p:cNvSpPr txBox="1">
            <a:spLocks noGrp="1"/>
          </p:cNvSpPr>
          <p:nvPr>
            <p:ph type="title"/>
          </p:nvPr>
        </p:nvSpPr>
        <p:spPr>
          <a:xfrm>
            <a:off x="609600" y="432598"/>
            <a:ext cx="10972800" cy="1143000"/>
          </a:xfrm>
          <a:prstGeom prst="rect">
            <a:avLst/>
          </a:prstGeom>
        </p:spPr>
        <p:txBody>
          <a:bodyPr spcFirstLastPara="1" vert="horz" wrap="square" lIns="121900" tIns="121900" rIns="121900" bIns="121900" anchor="t" anchorCtr="0">
            <a:noAutofit/>
          </a:bodyPr>
          <a:lstStyle/>
          <a:p>
            <a:pPr>
              <a:buClr>
                <a:srgbClr val="3F3F3F"/>
              </a:buClr>
            </a:pPr>
            <a:r>
              <a:rPr lang="en" sz="5000" dirty="0"/>
              <a:t>CER Example</a:t>
            </a:r>
            <a:endParaRPr sz="5000" dirty="0"/>
          </a:p>
          <a:p>
            <a:endParaRPr sz="4267" dirty="0"/>
          </a:p>
        </p:txBody>
      </p:sp>
      <p:sp>
        <p:nvSpPr>
          <p:cNvPr id="400" name="Google Shape;400;p73"/>
          <p:cNvSpPr txBox="1">
            <a:spLocks noGrp="1"/>
          </p:cNvSpPr>
          <p:nvPr>
            <p:ph idx="1"/>
          </p:nvPr>
        </p:nvSpPr>
        <p:spPr>
          <a:xfrm>
            <a:off x="609600" y="1334298"/>
            <a:ext cx="6285781" cy="5181600"/>
          </a:xfrm>
          <a:prstGeom prst="rect">
            <a:avLst/>
          </a:prstGeom>
        </p:spPr>
        <p:txBody>
          <a:bodyPr spcFirstLastPara="1" vert="horz" wrap="square" lIns="121900" tIns="121900" rIns="121900" bIns="121900" anchor="t" anchorCtr="0">
            <a:noAutofit/>
          </a:bodyPr>
          <a:lstStyle/>
          <a:p>
            <a:pPr marL="118531" indent="0">
              <a:buNone/>
            </a:pPr>
            <a:r>
              <a:rPr lang="en" sz="2800" b="1" dirty="0"/>
              <a:t>Claim</a:t>
            </a:r>
            <a:r>
              <a:rPr lang="en" sz="2800" dirty="0"/>
              <a:t> – Chromebooks are better school technology tools than laptops.</a:t>
            </a:r>
            <a:endParaRPr sz="2800" dirty="0"/>
          </a:p>
          <a:p>
            <a:pPr marL="118531" indent="0">
              <a:spcBef>
                <a:spcPts val="2133"/>
              </a:spcBef>
              <a:buNone/>
            </a:pPr>
            <a:r>
              <a:rPr lang="en" sz="2800" b="1" dirty="0"/>
              <a:t>Evidence</a:t>
            </a:r>
            <a:r>
              <a:rPr lang="en" sz="2800" dirty="0"/>
              <a:t> – Most applications on a Chromebook are web-based and store data online.</a:t>
            </a:r>
            <a:endParaRPr sz="2800" dirty="0"/>
          </a:p>
          <a:p>
            <a:pPr marL="118531" indent="0">
              <a:spcBef>
                <a:spcPts val="2133"/>
              </a:spcBef>
              <a:buNone/>
            </a:pPr>
            <a:r>
              <a:rPr lang="en" sz="2800" b="1" dirty="0"/>
              <a:t>Reasoning</a:t>
            </a:r>
            <a:r>
              <a:rPr lang="en" sz="2800" dirty="0"/>
              <a:t> – </a:t>
            </a:r>
            <a:r>
              <a:rPr lang="en-US" sz="2800" dirty="0"/>
              <a:t>Because</a:t>
            </a:r>
            <a:r>
              <a:rPr lang="en" sz="2800" dirty="0"/>
              <a:t> data is stored online, students can use any device to access it. This prevents loss of student work and provides them with the ability to work both from school and home. </a:t>
            </a:r>
            <a:endParaRPr sz="2800" dirty="0"/>
          </a:p>
        </p:txBody>
      </p:sp>
      <p:pic>
        <p:nvPicPr>
          <p:cNvPr id="3" name="Picture 2">
            <a:extLst>
              <a:ext uri="{FF2B5EF4-FFF2-40B4-BE49-F238E27FC236}">
                <a16:creationId xmlns:a16="http://schemas.microsoft.com/office/drawing/2014/main" id="{9E4EFEAC-5FD0-8648-8A5A-E7ACD9AC252A}"/>
              </a:ext>
            </a:extLst>
          </p:cNvPr>
          <p:cNvPicPr>
            <a:picLocks noChangeAspect="1"/>
          </p:cNvPicPr>
          <p:nvPr/>
        </p:nvPicPr>
        <p:blipFill>
          <a:blip r:embed="rId3"/>
          <a:stretch>
            <a:fillRect/>
          </a:stretch>
        </p:blipFill>
        <p:spPr>
          <a:xfrm>
            <a:off x="6952890" y="727363"/>
            <a:ext cx="4572000" cy="4572000"/>
          </a:xfrm>
          <a:prstGeom prst="rect">
            <a:avLst/>
          </a:prstGeom>
        </p:spPr>
      </p:pic>
    </p:spTree>
    <p:extLst>
      <p:ext uri="{BB962C8B-B14F-4D97-AF65-F5344CB8AC3E}">
        <p14:creationId xmlns:p14="http://schemas.microsoft.com/office/powerpoint/2010/main" val="34850753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1EFE-0DAD-9D4B-9357-CE1EAD5873F1}"/>
              </a:ext>
            </a:extLst>
          </p:cNvPr>
          <p:cNvSpPr>
            <a:spLocks noGrp="1"/>
          </p:cNvSpPr>
          <p:nvPr>
            <p:ph type="title"/>
          </p:nvPr>
        </p:nvSpPr>
        <p:spPr>
          <a:xfrm>
            <a:off x="609600" y="704088"/>
            <a:ext cx="10972800" cy="579589"/>
          </a:xfrm>
        </p:spPr>
        <p:txBody>
          <a:bodyPr>
            <a:noAutofit/>
          </a:bodyPr>
          <a:lstStyle/>
          <a:p>
            <a:r>
              <a:rPr lang="en-US" sz="5000" dirty="0"/>
              <a:t>Pair Square Legal Team</a:t>
            </a:r>
          </a:p>
        </p:txBody>
      </p:sp>
      <p:sp>
        <p:nvSpPr>
          <p:cNvPr id="3" name="Content Placeholder 2">
            <a:extLst>
              <a:ext uri="{FF2B5EF4-FFF2-40B4-BE49-F238E27FC236}">
                <a16:creationId xmlns:a16="http://schemas.microsoft.com/office/drawing/2014/main" id="{617FDE06-8970-6B4F-A824-08C025AF6FD6}"/>
              </a:ext>
            </a:extLst>
          </p:cNvPr>
          <p:cNvSpPr>
            <a:spLocks noGrp="1"/>
          </p:cNvSpPr>
          <p:nvPr>
            <p:ph idx="1"/>
          </p:nvPr>
        </p:nvSpPr>
        <p:spPr>
          <a:xfrm>
            <a:off x="609600" y="1477108"/>
            <a:ext cx="10972800" cy="4847492"/>
          </a:xfrm>
        </p:spPr>
        <p:txBody>
          <a:bodyPr>
            <a:noAutofit/>
          </a:bodyPr>
          <a:lstStyle/>
          <a:p>
            <a:pPr marL="514350" indent="-514350">
              <a:buFont typeface="+mj-lt"/>
              <a:buAutoNum type="arabicPeriod"/>
            </a:pPr>
            <a:r>
              <a:rPr lang="en-US" sz="3400" dirty="0"/>
              <a:t>Get together with your card group (jokers with jokers, queens with queens, etc.).</a:t>
            </a:r>
          </a:p>
          <a:p>
            <a:pPr marL="514350" indent="-514350">
              <a:buFont typeface="+mj-lt"/>
              <a:buAutoNum type="arabicPeriod"/>
            </a:pPr>
            <a:r>
              <a:rPr lang="en-US" sz="3400" dirty="0"/>
              <a:t>Share your CER and your defense.</a:t>
            </a:r>
          </a:p>
          <a:p>
            <a:pPr marL="514350" indent="-514350">
              <a:buFont typeface="+mj-lt"/>
              <a:buAutoNum type="arabicPeriod"/>
            </a:pPr>
            <a:r>
              <a:rPr lang="en-US" sz="3400" dirty="0"/>
              <a:t>Come to a consensus about the defense of your client.</a:t>
            </a:r>
          </a:p>
          <a:p>
            <a:pPr marL="514350" indent="-514350">
              <a:buFont typeface="+mj-lt"/>
              <a:buAutoNum type="arabicPeriod"/>
            </a:pPr>
            <a:r>
              <a:rPr lang="en-US" sz="3400" dirty="0"/>
              <a:t>Choose your spokesperson, known as the </a:t>
            </a:r>
            <a:r>
              <a:rPr lang="en-US" sz="3400" b="1" dirty="0"/>
              <a:t>lead defense attorney.</a:t>
            </a:r>
          </a:p>
        </p:txBody>
      </p:sp>
    </p:spTree>
    <p:extLst>
      <p:ext uri="{BB962C8B-B14F-4D97-AF65-F5344CB8AC3E}">
        <p14:creationId xmlns:p14="http://schemas.microsoft.com/office/powerpoint/2010/main" val="20899838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HEAR YE! HEAR YE!</a:t>
            </a:r>
          </a:p>
        </p:txBody>
      </p:sp>
      <p:sp>
        <p:nvSpPr>
          <p:cNvPr id="3" name="Content Placeholder 2"/>
          <p:cNvSpPr>
            <a:spLocks noGrp="1"/>
          </p:cNvSpPr>
          <p:nvPr>
            <p:ph type="body" idx="1"/>
          </p:nvPr>
        </p:nvSpPr>
        <p:spPr/>
        <p:txBody>
          <a:bodyPr>
            <a:noAutofit/>
          </a:bodyPr>
          <a:lstStyle/>
          <a:p>
            <a:pPr marL="0" indent="0">
              <a:buNone/>
            </a:pPr>
            <a:r>
              <a:rPr lang="en-US" sz="3400" dirty="0"/>
              <a:t>ALL RISE!</a:t>
            </a:r>
          </a:p>
          <a:p>
            <a:pPr marL="0" indent="0">
              <a:buNone/>
            </a:pPr>
            <a:endParaRPr lang="en-US" sz="3400" dirty="0"/>
          </a:p>
          <a:p>
            <a:pPr marL="0" indent="0">
              <a:buNone/>
            </a:pPr>
            <a:r>
              <a:rPr lang="en-US" sz="3400" dirty="0"/>
              <a:t>The Honorable Judge declares that court is in session.</a:t>
            </a:r>
          </a:p>
          <a:p>
            <a:pPr marL="0" indent="0">
              <a:buNone/>
            </a:pPr>
            <a:endParaRPr lang="en-US" sz="3400" dirty="0"/>
          </a:p>
          <a:p>
            <a:pPr marL="0" indent="0">
              <a:buNone/>
            </a:pPr>
            <a:r>
              <a:rPr lang="en-US" sz="3400" dirty="0"/>
              <a:t>Present your arguments.</a:t>
            </a:r>
          </a:p>
        </p:txBody>
      </p:sp>
      <p:pic>
        <p:nvPicPr>
          <p:cNvPr id="4" name="Picture 2" descr="C:\Users\will1703\AppData\Local\Microsoft\Windows\Temporary Internet Files\Content.IE5\5S3RSUOA\MC900441394[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0500" y="556260"/>
            <a:ext cx="2924810" cy="246888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eoples Cou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47947" y="1211897"/>
            <a:ext cx="487363" cy="487363"/>
          </a:xfrm>
          <a:prstGeom prst="rect">
            <a:avLst/>
          </a:prstGeom>
        </p:spPr>
      </p:pic>
    </p:spTree>
    <p:extLst>
      <p:ext uri="{BB962C8B-B14F-4D97-AF65-F5344CB8AC3E}">
        <p14:creationId xmlns:p14="http://schemas.microsoft.com/office/powerpoint/2010/main" val="1676569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1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normAutofit/>
          </a:bodyPr>
          <a:lstStyle/>
          <a:p>
            <a:r>
              <a:rPr lang="en-US" sz="5000" dirty="0"/>
              <a:t>Beyond Rumpelstiltskin</a:t>
            </a:r>
          </a:p>
        </p:txBody>
      </p:sp>
      <p:sp>
        <p:nvSpPr>
          <p:cNvPr id="3" name="Content Placeholder 2"/>
          <p:cNvSpPr>
            <a:spLocks noGrp="1"/>
          </p:cNvSpPr>
          <p:nvPr>
            <p:ph idx="1"/>
          </p:nvPr>
        </p:nvSpPr>
        <p:spPr>
          <a:xfrm>
            <a:off x="609601" y="1935480"/>
            <a:ext cx="9781308" cy="4389120"/>
          </a:xfrm>
        </p:spPr>
        <p:txBody>
          <a:bodyPr>
            <a:normAutofit/>
          </a:bodyPr>
          <a:lstStyle/>
          <a:p>
            <a:pPr>
              <a:buFont typeface="Arial" panose="020B0604020202020204" pitchFamily="34" charset="0"/>
              <a:buChar char="•"/>
            </a:pPr>
            <a:r>
              <a:rPr lang="en-US" sz="3600" dirty="0"/>
              <a:t>This was a lesson on process of instruction for students to think more critically.</a:t>
            </a:r>
          </a:p>
          <a:p>
            <a:pPr>
              <a:buFont typeface="Arial" panose="020B0604020202020204" pitchFamily="34" charset="0"/>
              <a:buChar char="•"/>
            </a:pPr>
            <a:endParaRPr lang="en-US" sz="3600" dirty="0"/>
          </a:p>
          <a:p>
            <a:pPr>
              <a:buFont typeface="Arial" panose="020B0604020202020204" pitchFamily="34" charset="0"/>
              <a:buChar char="•"/>
            </a:pPr>
            <a:r>
              <a:rPr lang="en-US" sz="3600" dirty="0"/>
              <a:t>The goal was to construct a logical and supported argument based on a guiding question.</a:t>
            </a:r>
          </a:p>
          <a:p>
            <a:pPr marL="0" indent="0">
              <a:buNone/>
            </a:pPr>
            <a:endParaRPr lang="en-US" sz="3600" dirty="0"/>
          </a:p>
        </p:txBody>
      </p:sp>
    </p:spTree>
    <p:extLst>
      <p:ext uri="{BB962C8B-B14F-4D97-AF65-F5344CB8AC3E}">
        <p14:creationId xmlns:p14="http://schemas.microsoft.com/office/powerpoint/2010/main" val="1174636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3EE4-6EC3-EA44-B865-8912A1FBFACE}"/>
              </a:ext>
            </a:extLst>
          </p:cNvPr>
          <p:cNvSpPr>
            <a:spLocks noGrp="1"/>
          </p:cNvSpPr>
          <p:nvPr>
            <p:ph type="title"/>
          </p:nvPr>
        </p:nvSpPr>
        <p:spPr>
          <a:xfrm>
            <a:off x="609600" y="381968"/>
            <a:ext cx="10972800" cy="1143000"/>
          </a:xfrm>
        </p:spPr>
        <p:txBody>
          <a:bodyPr>
            <a:normAutofit/>
          </a:bodyPr>
          <a:lstStyle/>
          <a:p>
            <a:r>
              <a:rPr lang="en-US" sz="5000" dirty="0"/>
              <a:t>LEARN Strategy Reflection</a:t>
            </a:r>
          </a:p>
        </p:txBody>
      </p:sp>
      <p:sp>
        <p:nvSpPr>
          <p:cNvPr id="5" name="Content Placeholder 4">
            <a:extLst>
              <a:ext uri="{FF2B5EF4-FFF2-40B4-BE49-F238E27FC236}">
                <a16:creationId xmlns:a16="http://schemas.microsoft.com/office/drawing/2014/main" id="{993B8B43-5FA0-6444-9348-936E3D855C3E}"/>
              </a:ext>
            </a:extLst>
          </p:cNvPr>
          <p:cNvSpPr>
            <a:spLocks noGrp="1"/>
          </p:cNvSpPr>
          <p:nvPr>
            <p:ph idx="1"/>
          </p:nvPr>
        </p:nvSpPr>
        <p:spPr>
          <a:xfrm>
            <a:off x="215901" y="1567782"/>
            <a:ext cx="11194014" cy="4389120"/>
          </a:xfrm>
        </p:spPr>
        <p:txBody>
          <a:bodyPr/>
          <a:lstStyle/>
          <a:p>
            <a:pPr marL="514350" indent="-514350">
              <a:buFont typeface="Arial" panose="020B0604020202020204" pitchFamily="34" charset="0"/>
              <a:buChar char="•"/>
            </a:pPr>
            <a:r>
              <a:rPr lang="en-US" sz="3400" dirty="0"/>
              <a:t>Fold the Line</a:t>
            </a:r>
          </a:p>
          <a:p>
            <a:pPr marL="514350" indent="-514350">
              <a:buFont typeface="Arial" panose="020B0604020202020204" pitchFamily="34" charset="0"/>
              <a:buChar char="•"/>
            </a:pPr>
            <a:r>
              <a:rPr lang="en-US" sz="3400" dirty="0"/>
              <a:t>Paired Verbal Fluency</a:t>
            </a:r>
          </a:p>
          <a:p>
            <a:pPr marL="514350" indent="-514350">
              <a:buFont typeface="Arial" panose="020B0604020202020204" pitchFamily="34" charset="0"/>
              <a:buChar char="•"/>
            </a:pPr>
            <a:r>
              <a:rPr lang="en-US" sz="3400" dirty="0"/>
              <a:t>CUS and Discuss</a:t>
            </a:r>
          </a:p>
          <a:p>
            <a:pPr marL="514350" indent="-514350">
              <a:buFont typeface="Arial" panose="020B0604020202020204" pitchFamily="34" charset="0"/>
              <a:buChar char="•"/>
            </a:pPr>
            <a:r>
              <a:rPr lang="en-US" sz="3400" dirty="0"/>
              <a:t>Claim, Evidence, Reasoning (CER)</a:t>
            </a:r>
          </a:p>
          <a:p>
            <a:pPr marL="514350" indent="-514350">
              <a:buFont typeface="Arial" panose="020B0604020202020204" pitchFamily="34" charset="0"/>
              <a:buChar char="•"/>
            </a:pPr>
            <a:r>
              <a:rPr lang="en-US" sz="3400" dirty="0" err="1"/>
              <a:t>Preflections</a:t>
            </a:r>
            <a:r>
              <a:rPr lang="en-US" sz="3400" dirty="0"/>
              <a:t>*</a:t>
            </a:r>
          </a:p>
          <a:p>
            <a:pPr marL="0" indent="0">
              <a:buNone/>
            </a:pPr>
            <a:endParaRPr lang="en-US" dirty="0"/>
          </a:p>
        </p:txBody>
      </p:sp>
      <p:pic>
        <p:nvPicPr>
          <p:cNvPr id="4" name="Picture 4" descr="A close up of a sign&#10;&#10;Description generated with high confidence">
            <a:hlinkClick r:id="rId3"/>
            <a:extLst>
              <a:ext uri="{FF2B5EF4-FFF2-40B4-BE49-F238E27FC236}">
                <a16:creationId xmlns:a16="http://schemas.microsoft.com/office/drawing/2014/main" id="{97438603-B1A3-4460-925C-D5EA48168AE4}"/>
              </a:ext>
            </a:extLst>
          </p:cNvPr>
          <p:cNvPicPr>
            <a:picLocks noChangeAspect="1"/>
          </p:cNvPicPr>
          <p:nvPr/>
        </p:nvPicPr>
        <p:blipFill>
          <a:blip r:embed="rId4"/>
          <a:stretch>
            <a:fillRect/>
          </a:stretch>
        </p:blipFill>
        <p:spPr>
          <a:xfrm>
            <a:off x="6304515" y="901098"/>
            <a:ext cx="5515777" cy="5668968"/>
          </a:xfrm>
          <a:prstGeom prst="rect">
            <a:avLst/>
          </a:prstGeom>
        </p:spPr>
      </p:pic>
      <p:pic>
        <p:nvPicPr>
          <p:cNvPr id="9" name="Picture 8">
            <a:hlinkClick r:id="rId3"/>
            <a:extLst>
              <a:ext uri="{FF2B5EF4-FFF2-40B4-BE49-F238E27FC236}">
                <a16:creationId xmlns:a16="http://schemas.microsoft.com/office/drawing/2014/main" id="{7DB0B559-02FD-1242-A099-CF175142F5B1}"/>
              </a:ext>
            </a:extLst>
          </p:cNvPr>
          <p:cNvPicPr>
            <a:picLocks noChangeAspect="1"/>
          </p:cNvPicPr>
          <p:nvPr/>
        </p:nvPicPr>
        <p:blipFill rotWithShape="1">
          <a:blip r:embed="rId5">
            <a:extLst>
              <a:ext uri="{28A0092B-C50C-407E-A947-70E740481C1C}">
                <a14:useLocalDpi xmlns:a14="http://schemas.microsoft.com/office/drawing/2010/main" val="0"/>
              </a:ext>
            </a:extLst>
          </a:blip>
          <a:srcRect l="13801" t="24569" r="14041" b="25929"/>
          <a:stretch/>
        </p:blipFill>
        <p:spPr>
          <a:xfrm>
            <a:off x="609600" y="4652055"/>
            <a:ext cx="4393581" cy="1918011"/>
          </a:xfrm>
          <a:prstGeom prst="rect">
            <a:avLst/>
          </a:prstGeom>
        </p:spPr>
      </p:pic>
    </p:spTree>
    <p:extLst>
      <p:ext uri="{BB962C8B-B14F-4D97-AF65-F5344CB8AC3E}">
        <p14:creationId xmlns:p14="http://schemas.microsoft.com/office/powerpoint/2010/main" val="26651553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9" name="Shape 239"/>
          <p:cNvSpPr/>
          <p:nvPr/>
        </p:nvSpPr>
        <p:spPr>
          <a:xfrm>
            <a:off x="2208993" y="816692"/>
            <a:ext cx="3724603" cy="1415109"/>
          </a:xfrm>
          <a:prstGeom prst="roundRect">
            <a:avLst>
              <a:gd name="adj" fmla="val 16667"/>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25" tIns="45700" rIns="91425" bIns="45700" anchor="ctr" anchorCtr="0">
            <a:noAutofit/>
          </a:bodyPr>
          <a:lstStyle/>
          <a:p>
            <a:pPr algn="ctr" rtl="0">
              <a:buSzPct val="25000"/>
            </a:pPr>
            <a:r>
              <a:rPr lang="en-US" sz="2800" dirty="0">
                <a:latin typeface="Trebuchet MS"/>
                <a:ea typeface="Trebuchet MS"/>
                <a:cs typeface="Trebuchet MS"/>
                <a:sym typeface="Trebuchet MS"/>
              </a:rPr>
              <a:t>CONSTRUCTION OF KNOWLEDGE</a:t>
            </a:r>
          </a:p>
        </p:txBody>
      </p:sp>
      <p:sp>
        <p:nvSpPr>
          <p:cNvPr id="240" name="Shape 240"/>
          <p:cNvSpPr/>
          <p:nvPr/>
        </p:nvSpPr>
        <p:spPr>
          <a:xfrm>
            <a:off x="6644509" y="818892"/>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2"/>
                </a:solidFill>
                <a:latin typeface="Trebuchet MS"/>
                <a:ea typeface="Trebuchet MS"/>
                <a:cs typeface="Trebuchet MS"/>
                <a:sym typeface="Trebuchet MS"/>
              </a:rPr>
              <a:t>DISCIPLINED INQUIRY</a:t>
            </a:r>
          </a:p>
        </p:txBody>
      </p:sp>
      <p:sp>
        <p:nvSpPr>
          <p:cNvPr id="241" name="Shape 241"/>
          <p:cNvSpPr/>
          <p:nvPr/>
        </p:nvSpPr>
        <p:spPr>
          <a:xfrm>
            <a:off x="2208994" y="4583313"/>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2"/>
                </a:solidFill>
                <a:latin typeface="Trebuchet MS"/>
                <a:ea typeface="Trebuchet MS"/>
                <a:cs typeface="Trebuchet MS"/>
                <a:sym typeface="Trebuchet MS"/>
              </a:rPr>
              <a:t>REAL-WORLD CONNECTIONS</a:t>
            </a:r>
          </a:p>
        </p:txBody>
      </p:sp>
      <p:sp>
        <p:nvSpPr>
          <p:cNvPr id="242" name="Shape 242"/>
          <p:cNvSpPr/>
          <p:nvPr/>
        </p:nvSpPr>
        <p:spPr>
          <a:xfrm>
            <a:off x="6644509" y="4583313"/>
            <a:ext cx="3724603" cy="1415109"/>
          </a:xfrm>
          <a:prstGeom prst="roundRect">
            <a:avLst>
              <a:gd name="adj" fmla="val 16667"/>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ctr" anchorCtr="0">
            <a:noAutofit/>
          </a:bodyPr>
          <a:lstStyle/>
          <a:p>
            <a:pPr algn="ctr" rtl="0">
              <a:buSzPct val="25000"/>
            </a:pPr>
            <a:r>
              <a:rPr lang="en-US" sz="2800" dirty="0">
                <a:solidFill>
                  <a:schemeClr val="accent2"/>
                </a:solidFill>
                <a:latin typeface="Trebuchet MS"/>
                <a:ea typeface="Trebuchet MS"/>
                <a:cs typeface="Trebuchet MS"/>
                <a:sym typeface="Trebuchet MS"/>
              </a:rPr>
              <a:t>STUDENT-CENTERED</a:t>
            </a:r>
          </a:p>
        </p:txBody>
      </p:sp>
      <p:sp>
        <p:nvSpPr>
          <p:cNvPr id="243" name="Shape 243"/>
          <p:cNvSpPr/>
          <p:nvPr/>
        </p:nvSpPr>
        <p:spPr>
          <a:xfrm>
            <a:off x="1479918" y="2627310"/>
            <a:ext cx="9232165" cy="1466710"/>
          </a:xfrm>
          <a:prstGeom prst="rect">
            <a:avLst/>
          </a:prstGeom>
          <a:noFill/>
          <a:ln>
            <a:noFill/>
          </a:ln>
        </p:spPr>
        <p:txBody>
          <a:bodyPr lIns="91425" tIns="45700" rIns="91425" bIns="45700" anchor="t" anchorCtr="0">
            <a:noAutofit/>
          </a:bodyPr>
          <a:lstStyle/>
          <a:p>
            <a:pPr algn="ctr" rtl="0">
              <a:buSzPct val="25000"/>
            </a:pPr>
            <a:r>
              <a:rPr lang="en-US" sz="4800" b="1" dirty="0">
                <a:solidFill>
                  <a:srgbClr val="910D28"/>
                </a:solidFill>
                <a:latin typeface="+mj-lt"/>
                <a:ea typeface="Trebuchet MS"/>
                <a:cs typeface="Trebuchet MS"/>
                <a:sym typeface="Trebuchet MS"/>
              </a:rPr>
              <a:t>Authentic Teaching</a:t>
            </a:r>
          </a:p>
          <a:p>
            <a:pPr algn="ctr" rtl="0">
              <a:buSzPct val="25000"/>
            </a:pPr>
            <a:r>
              <a:rPr lang="en-US" sz="4800" b="1" dirty="0">
                <a:solidFill>
                  <a:srgbClr val="910D28"/>
                </a:solidFill>
                <a:latin typeface="+mj-lt"/>
                <a:ea typeface="Trebuchet MS"/>
                <a:cs typeface="Trebuchet MS"/>
                <a:sym typeface="Trebuchet MS"/>
              </a:rPr>
              <a:t>Prior Knowledge</a:t>
            </a:r>
          </a:p>
        </p:txBody>
      </p:sp>
    </p:spTree>
    <p:extLst>
      <p:ext uri="{BB962C8B-B14F-4D97-AF65-F5344CB8AC3E}">
        <p14:creationId xmlns:p14="http://schemas.microsoft.com/office/powerpoint/2010/main" val="860772377"/>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solidFill>
                  <a:schemeClr val="accent1"/>
                </a:solidFill>
                <a:latin typeface="Calibri" panose="020F0502020204030204" pitchFamily="34" charset="0"/>
                <a:cs typeface="Calibri" panose="020F0502020204030204" pitchFamily="34" charset="0"/>
              </a:rPr>
              <a:t>Jigsaw and Why-Lighting</a:t>
            </a:r>
          </a:p>
        </p:txBody>
      </p:sp>
      <p:sp>
        <p:nvSpPr>
          <p:cNvPr id="3" name="Content Placeholder 2"/>
          <p:cNvSpPr>
            <a:spLocks noGrp="1"/>
          </p:cNvSpPr>
          <p:nvPr>
            <p:ph type="subTitle" idx="1"/>
          </p:nvPr>
        </p:nvSpPr>
        <p:spPr>
          <a:xfrm>
            <a:off x="966600" y="3626427"/>
            <a:ext cx="4401200" cy="1600940"/>
          </a:xfrm>
        </p:spPr>
        <p:txBody>
          <a:bodyPr>
            <a:noAutofit/>
          </a:bodyPr>
          <a:lstStyle/>
          <a:p>
            <a:pPr marL="0" indent="0">
              <a:buNone/>
            </a:pPr>
            <a:r>
              <a:rPr lang="en-US" sz="3400" dirty="0">
                <a:solidFill>
                  <a:schemeClr val="tx1"/>
                </a:solidFill>
                <a:latin typeface="Calibri" panose="020F0502020204030204" pitchFamily="34" charset="0"/>
                <a:cs typeface="Calibri" panose="020F0502020204030204" pitchFamily="34" charset="0"/>
              </a:rPr>
              <a:t>Why-Light your section, and then discuss the big ideas with your group.</a:t>
            </a:r>
          </a:p>
          <a:p>
            <a:pPr>
              <a:buFont typeface="Arial" panose="020B0604020202020204" pitchFamily="34" charset="0"/>
              <a:buChar char="•"/>
            </a:pPr>
            <a:endParaRPr lang="en-US" sz="28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74D59B1-B0E3-8941-A5B7-298DEDBD455F}"/>
              </a:ext>
            </a:extLst>
          </p:cNvPr>
          <p:cNvPicPr>
            <a:picLocks noChangeAspect="1"/>
          </p:cNvPicPr>
          <p:nvPr/>
        </p:nvPicPr>
        <p:blipFill>
          <a:blip r:embed="rId3"/>
          <a:stretch>
            <a:fillRect/>
          </a:stretch>
        </p:blipFill>
        <p:spPr>
          <a:xfrm>
            <a:off x="6653400" y="1143000"/>
            <a:ext cx="4572000" cy="4572000"/>
          </a:xfrm>
          <a:prstGeom prst="rect">
            <a:avLst/>
          </a:prstGeom>
        </p:spPr>
      </p:pic>
    </p:spTree>
    <p:extLst>
      <p:ext uri="{BB962C8B-B14F-4D97-AF65-F5344CB8AC3E}">
        <p14:creationId xmlns:p14="http://schemas.microsoft.com/office/powerpoint/2010/main" val="1627798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862"/>
            <a:ext cx="10972800" cy="1143000"/>
          </a:xfrm>
        </p:spPr>
        <p:txBody>
          <a:bodyPr>
            <a:normAutofit/>
          </a:bodyPr>
          <a:lstStyle/>
          <a:p>
            <a:r>
              <a:rPr lang="en-US" sz="5000" dirty="0"/>
              <a:t>Represent!</a:t>
            </a:r>
          </a:p>
        </p:txBody>
      </p:sp>
      <p:sp>
        <p:nvSpPr>
          <p:cNvPr id="3" name="Content Placeholder 2"/>
          <p:cNvSpPr>
            <a:spLocks noGrp="1"/>
          </p:cNvSpPr>
          <p:nvPr>
            <p:ph idx="1"/>
          </p:nvPr>
        </p:nvSpPr>
        <p:spPr>
          <a:xfrm>
            <a:off x="609600" y="1529862"/>
            <a:ext cx="8440882" cy="4794738"/>
          </a:xfrm>
        </p:spPr>
        <p:txBody>
          <a:bodyPr>
            <a:normAutofit/>
          </a:bodyPr>
          <a:lstStyle/>
          <a:p>
            <a:pPr>
              <a:buFont typeface="Arial" panose="020B0604020202020204" pitchFamily="34" charset="0"/>
              <a:buChar char="•"/>
            </a:pPr>
            <a:r>
              <a:rPr lang="en-US" sz="3400" dirty="0"/>
              <a:t>Using large poster paper, represent your component of authenticity in a visual way. </a:t>
            </a:r>
            <a:br>
              <a:rPr lang="en-US" sz="3400" dirty="0"/>
            </a:br>
            <a:endParaRPr lang="en-US" sz="3400" dirty="0"/>
          </a:p>
          <a:p>
            <a:pPr>
              <a:buFont typeface="Arial" panose="020B0604020202020204" pitchFamily="34" charset="0"/>
              <a:buChar char="•"/>
            </a:pPr>
            <a:r>
              <a:rPr lang="en-US" sz="3400" dirty="0"/>
              <a:t>Add a Tweet Up description as a caption. </a:t>
            </a:r>
          </a:p>
          <a:p>
            <a:pPr>
              <a:buFont typeface="Arial" panose="020B0604020202020204" pitchFamily="34" charset="0"/>
              <a:buChar char="•"/>
            </a:pPr>
            <a:endParaRPr lang="en-US" sz="3400" dirty="0"/>
          </a:p>
          <a:p>
            <a:pPr>
              <a:buFont typeface="Arial" panose="020B0604020202020204" pitchFamily="34" charset="0"/>
              <a:buChar char="•"/>
            </a:pPr>
            <a:r>
              <a:rPr lang="en-US" sz="3400" dirty="0"/>
              <a:t>CHALLENGE: Include a hashtag. 		</a:t>
            </a:r>
            <a:r>
              <a:rPr lang="en-US" sz="3400" dirty="0">
                <a:solidFill>
                  <a:schemeClr val="accent2"/>
                </a:solidFill>
              </a:rPr>
              <a:t>#</a:t>
            </a:r>
            <a:r>
              <a:rPr lang="en-US" sz="3400" dirty="0" err="1">
                <a:solidFill>
                  <a:schemeClr val="accent2"/>
                </a:solidFill>
              </a:rPr>
              <a:t>OneToThreeWordSummary</a:t>
            </a:r>
            <a:endParaRPr lang="en-US" sz="3400" dirty="0">
              <a:solidFill>
                <a:schemeClr val="accent2"/>
              </a:solidFill>
            </a:endParaRPr>
          </a:p>
          <a:p>
            <a:endParaRPr lang="en-US" sz="2800" dirty="0"/>
          </a:p>
        </p:txBody>
      </p:sp>
    </p:spTree>
    <p:extLst>
      <p:ext uri="{BB962C8B-B14F-4D97-AF65-F5344CB8AC3E}">
        <p14:creationId xmlns:p14="http://schemas.microsoft.com/office/powerpoint/2010/main" val="7362502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264" y="2514600"/>
            <a:ext cx="10468864" cy="1828800"/>
          </a:xfrm>
        </p:spPr>
        <p:txBody>
          <a:bodyPr>
            <a:normAutofit fontScale="90000"/>
          </a:bodyPr>
          <a:lstStyle/>
          <a:p>
            <a:r>
              <a:rPr lang="en-US" sz="6700" b="1" dirty="0"/>
              <a:t>AUTHENTICITY …</a:t>
            </a:r>
            <a:br>
              <a:rPr lang="en-US" sz="6700" b="1" dirty="0"/>
            </a:br>
            <a:r>
              <a:rPr lang="en-US" sz="6700" b="1" dirty="0"/>
              <a:t>IT’S NOT JUST A FAIRY TALE</a:t>
            </a:r>
            <a:br>
              <a:rPr lang="en-US" dirty="0"/>
            </a:br>
            <a:br>
              <a:rPr lang="en-US" dirty="0"/>
            </a:br>
            <a:endParaRPr lang="en-US" sz="3100" b="1" dirty="0">
              <a:solidFill>
                <a:schemeClr val="accent3"/>
              </a:solidFill>
            </a:endParaRPr>
          </a:p>
        </p:txBody>
      </p:sp>
      <p:sp>
        <p:nvSpPr>
          <p:cNvPr id="3" name="Subtitle 2"/>
          <p:cNvSpPr>
            <a:spLocks noGrp="1"/>
          </p:cNvSpPr>
          <p:nvPr>
            <p:ph type="subTitle" idx="1"/>
          </p:nvPr>
        </p:nvSpPr>
        <p:spPr>
          <a:xfrm>
            <a:off x="711200" y="4457700"/>
            <a:ext cx="10472928" cy="1552136"/>
          </a:xfrm>
        </p:spPr>
        <p:txBody>
          <a:bodyPr/>
          <a:lstStyle/>
          <a:p>
            <a:r>
              <a:rPr lang="en-US" dirty="0"/>
              <a:t>K20 Center</a:t>
            </a:r>
          </a:p>
        </p:txBody>
      </p:sp>
    </p:spTree>
    <p:extLst>
      <p:ext uri="{BB962C8B-B14F-4D97-AF65-F5344CB8AC3E}">
        <p14:creationId xmlns:p14="http://schemas.microsoft.com/office/powerpoint/2010/main" val="4208899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3EE4-6EC3-EA44-B865-8912A1FBFACE}"/>
              </a:ext>
            </a:extLst>
          </p:cNvPr>
          <p:cNvSpPr>
            <a:spLocks noGrp="1"/>
          </p:cNvSpPr>
          <p:nvPr>
            <p:ph type="title"/>
          </p:nvPr>
        </p:nvSpPr>
        <p:spPr>
          <a:xfrm>
            <a:off x="609600" y="236537"/>
            <a:ext cx="10972800" cy="1143000"/>
          </a:xfrm>
        </p:spPr>
        <p:txBody>
          <a:bodyPr>
            <a:normAutofit/>
          </a:bodyPr>
          <a:lstStyle/>
          <a:p>
            <a:r>
              <a:rPr lang="en-US" sz="5000" dirty="0"/>
              <a:t>LEARN Strategy Reflection</a:t>
            </a:r>
          </a:p>
        </p:txBody>
      </p:sp>
      <p:pic>
        <p:nvPicPr>
          <p:cNvPr id="4" name="Picture 4" descr="A close up of a sign&#10;&#10;Description generated with high confidence">
            <a:hlinkClick r:id="rId3"/>
            <a:extLst>
              <a:ext uri="{FF2B5EF4-FFF2-40B4-BE49-F238E27FC236}">
                <a16:creationId xmlns:a16="http://schemas.microsoft.com/office/drawing/2014/main" id="{97438603-B1A3-4460-925C-D5EA48168AE4}"/>
              </a:ext>
            </a:extLst>
          </p:cNvPr>
          <p:cNvPicPr>
            <a:picLocks noChangeAspect="1"/>
          </p:cNvPicPr>
          <p:nvPr/>
        </p:nvPicPr>
        <p:blipFill>
          <a:blip r:embed="rId4"/>
          <a:stretch>
            <a:fillRect/>
          </a:stretch>
        </p:blipFill>
        <p:spPr>
          <a:xfrm>
            <a:off x="6066623" y="829854"/>
            <a:ext cx="5515777" cy="5668968"/>
          </a:xfrm>
          <a:prstGeom prst="rect">
            <a:avLst/>
          </a:prstGeom>
        </p:spPr>
      </p:pic>
      <p:sp>
        <p:nvSpPr>
          <p:cNvPr id="3" name="TextBox 2">
            <a:extLst>
              <a:ext uri="{FF2B5EF4-FFF2-40B4-BE49-F238E27FC236}">
                <a16:creationId xmlns:a16="http://schemas.microsoft.com/office/drawing/2014/main" id="{155DA82E-CE9C-4D1A-AE41-56DE2ACBD0D4}"/>
              </a:ext>
            </a:extLst>
          </p:cNvPr>
          <p:cNvSpPr txBox="1"/>
          <p:nvPr/>
        </p:nvSpPr>
        <p:spPr>
          <a:xfrm>
            <a:off x="1340284" y="1379537"/>
            <a:ext cx="3268718" cy="18712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Bef>
                <a:spcPct val="20000"/>
              </a:spcBef>
              <a:buClr>
                <a:schemeClr val="accent1"/>
              </a:buClr>
              <a:buSzPct val="95000"/>
              <a:buFont typeface="Arial" panose="020B0604020202020204" pitchFamily="34" charset="0"/>
              <a:buChar char="•"/>
            </a:pPr>
            <a:r>
              <a:rPr lang="en-US" sz="3400" dirty="0">
                <a:latin typeface="Calibri"/>
                <a:cs typeface="Calibri"/>
              </a:rPr>
              <a:t>Jigsaw</a:t>
            </a:r>
          </a:p>
          <a:p>
            <a:pPr marL="514350" indent="-514350">
              <a:spcBef>
                <a:spcPct val="20000"/>
              </a:spcBef>
              <a:buClr>
                <a:schemeClr val="accent1"/>
              </a:buClr>
              <a:buSzPct val="95000"/>
              <a:buFont typeface="Arial" panose="020B0604020202020204" pitchFamily="34" charset="0"/>
              <a:buChar char="•"/>
            </a:pPr>
            <a:r>
              <a:rPr lang="en-US" sz="3400" dirty="0">
                <a:latin typeface="Calibri"/>
                <a:cs typeface="Calibri"/>
              </a:rPr>
              <a:t>Why Lighting</a:t>
            </a:r>
          </a:p>
          <a:p>
            <a:pPr marL="514350" indent="-514350">
              <a:spcBef>
                <a:spcPct val="20000"/>
              </a:spcBef>
              <a:buClr>
                <a:schemeClr val="accent1"/>
              </a:buClr>
              <a:buSzPct val="95000"/>
              <a:buFont typeface="Arial" panose="020B0604020202020204" pitchFamily="34" charset="0"/>
              <a:buChar char="•"/>
            </a:pPr>
            <a:r>
              <a:rPr lang="en-US" sz="3400" dirty="0">
                <a:latin typeface="Calibri"/>
                <a:cs typeface="Calibri"/>
              </a:rPr>
              <a:t>Tweet Up</a:t>
            </a:r>
          </a:p>
        </p:txBody>
      </p:sp>
      <p:pic>
        <p:nvPicPr>
          <p:cNvPr id="9" name="Picture 8">
            <a:hlinkClick r:id="rId3"/>
            <a:extLst>
              <a:ext uri="{FF2B5EF4-FFF2-40B4-BE49-F238E27FC236}">
                <a16:creationId xmlns:a16="http://schemas.microsoft.com/office/drawing/2014/main" id="{7DB0B559-02FD-1242-A099-CF175142F5B1}"/>
              </a:ext>
            </a:extLst>
          </p:cNvPr>
          <p:cNvPicPr>
            <a:picLocks noChangeAspect="1"/>
          </p:cNvPicPr>
          <p:nvPr/>
        </p:nvPicPr>
        <p:blipFill rotWithShape="1">
          <a:blip r:embed="rId5">
            <a:extLst>
              <a:ext uri="{28A0092B-C50C-407E-A947-70E740481C1C}">
                <a14:useLocalDpi xmlns:a14="http://schemas.microsoft.com/office/drawing/2010/main" val="0"/>
              </a:ext>
            </a:extLst>
          </a:blip>
          <a:srcRect l="13801" t="24569" r="14041" b="25929"/>
          <a:stretch/>
        </p:blipFill>
        <p:spPr>
          <a:xfrm>
            <a:off x="609600" y="4580811"/>
            <a:ext cx="4393581" cy="1918011"/>
          </a:xfrm>
          <a:prstGeom prst="rect">
            <a:avLst/>
          </a:prstGeom>
        </p:spPr>
      </p:pic>
    </p:spTree>
    <p:extLst>
      <p:ext uri="{BB962C8B-B14F-4D97-AF65-F5344CB8AC3E}">
        <p14:creationId xmlns:p14="http://schemas.microsoft.com/office/powerpoint/2010/main" val="13119333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6"/>
          <p:cNvSpPr txBox="1">
            <a:spLocks noGrp="1"/>
          </p:cNvSpPr>
          <p:nvPr>
            <p:ph type="title"/>
          </p:nvPr>
        </p:nvSpPr>
        <p:spPr>
          <a:xfrm>
            <a:off x="884432" y="2348344"/>
            <a:ext cx="5329331" cy="2858655"/>
          </a:xfrm>
          <a:prstGeom prst="rect">
            <a:avLst/>
          </a:prstGeom>
        </p:spPr>
        <p:txBody>
          <a:bodyPr spcFirstLastPara="1" vert="horz" wrap="square" lIns="121900" tIns="121900" rIns="121900" bIns="121900" anchor="t" anchorCtr="0">
            <a:noAutofit/>
          </a:bodyPr>
          <a:lstStyle/>
          <a:p>
            <a:pPr>
              <a:buClr>
                <a:srgbClr val="3F3F3F"/>
              </a:buClr>
            </a:pPr>
            <a:r>
              <a:rPr lang="en" sz="5000" b="0" dirty="0">
                <a:solidFill>
                  <a:schemeClr val="accent1"/>
                </a:solidFill>
                <a:latin typeface="+mj-lt"/>
                <a:ea typeface="+mj-ea"/>
                <a:cs typeface="+mj-cs"/>
              </a:rPr>
              <a:t>Authentic Lesson Reflection Tool</a:t>
            </a:r>
            <a:endParaRPr sz="5000" b="0" dirty="0">
              <a:solidFill>
                <a:schemeClr val="accent1"/>
              </a:solidFill>
              <a:latin typeface="+mj-lt"/>
              <a:ea typeface="+mj-ea"/>
              <a:cs typeface="+mj-cs"/>
            </a:endParaRPr>
          </a:p>
          <a:p>
            <a:endParaRPr dirty="0"/>
          </a:p>
        </p:txBody>
      </p:sp>
      <p:pic>
        <p:nvPicPr>
          <p:cNvPr id="6" name="Picture 5" descr="A screenshot of a cell phone&#10;&#10;Description automatically generated">
            <a:extLst>
              <a:ext uri="{FF2B5EF4-FFF2-40B4-BE49-F238E27FC236}">
                <a16:creationId xmlns:a16="http://schemas.microsoft.com/office/drawing/2014/main" id="{8733CEAB-9E71-7043-A625-DC4B96DA66B4}"/>
              </a:ext>
            </a:extLst>
          </p:cNvPr>
          <p:cNvPicPr>
            <a:picLocks noChangeAspect="1"/>
          </p:cNvPicPr>
          <p:nvPr/>
        </p:nvPicPr>
        <p:blipFill>
          <a:blip r:embed="rId3"/>
          <a:stretch>
            <a:fillRect/>
          </a:stretch>
        </p:blipFill>
        <p:spPr>
          <a:xfrm>
            <a:off x="6980634" y="463550"/>
            <a:ext cx="4404338" cy="5930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9600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32" y="886961"/>
            <a:ext cx="5122667" cy="2249600"/>
          </a:xfrm>
        </p:spPr>
        <p:txBody>
          <a:bodyPr>
            <a:noAutofit/>
          </a:bodyPr>
          <a:lstStyle/>
          <a:p>
            <a:r>
              <a:rPr lang="en-US" sz="5000" dirty="0">
                <a:solidFill>
                  <a:schemeClr val="accent1"/>
                </a:solidFill>
                <a:latin typeface="Calibri" panose="020F0502020204030204" pitchFamily="34" charset="0"/>
                <a:cs typeface="Calibri" panose="020F0502020204030204" pitchFamily="34" charset="0"/>
              </a:rPr>
              <a:t>Cognitive Comics </a:t>
            </a:r>
            <a:br>
              <a:rPr lang="en-US" sz="5000" dirty="0">
                <a:solidFill>
                  <a:schemeClr val="accent1"/>
                </a:solidFill>
                <a:latin typeface="Calibri" panose="020F0502020204030204" pitchFamily="34" charset="0"/>
                <a:cs typeface="Calibri" panose="020F0502020204030204" pitchFamily="34" charset="0"/>
              </a:rPr>
            </a:br>
            <a:r>
              <a:rPr lang="en-US" sz="2800" i="1" dirty="0">
                <a:solidFill>
                  <a:schemeClr val="tx1"/>
                </a:solidFill>
                <a:latin typeface="Calibri" panose="020F0502020204030204" pitchFamily="34" charset="0"/>
                <a:cs typeface="Calibri" panose="020F0502020204030204" pitchFamily="34" charset="0"/>
              </a:rPr>
              <a:t>Draw Your Own Authentic Classroom</a:t>
            </a:r>
          </a:p>
        </p:txBody>
      </p:sp>
      <p:sp>
        <p:nvSpPr>
          <p:cNvPr id="3" name="Content Placeholder 2"/>
          <p:cNvSpPr>
            <a:spLocks noGrp="1"/>
          </p:cNvSpPr>
          <p:nvPr>
            <p:ph type="subTitle" idx="1"/>
          </p:nvPr>
        </p:nvSpPr>
        <p:spPr>
          <a:xfrm>
            <a:off x="966600" y="2807143"/>
            <a:ext cx="5122666" cy="2961409"/>
          </a:xfrm>
        </p:spPr>
        <p:txBody>
          <a:bodyPr>
            <a:noAutofit/>
          </a:bodyPr>
          <a:lstStyle/>
          <a:p>
            <a:pPr marL="0" lvl="0" indent="0">
              <a:spcBef>
                <a:spcPts val="0"/>
              </a:spcBef>
              <a:spcAft>
                <a:spcPts val="1200"/>
              </a:spcAft>
              <a:buClr>
                <a:srgbClr val="000000"/>
              </a:buClr>
              <a:buNone/>
            </a:pPr>
            <a:r>
              <a:rPr lang="en-US" sz="3400" dirty="0">
                <a:solidFill>
                  <a:schemeClr val="tx1"/>
                </a:solidFill>
                <a:latin typeface="Calibri" panose="020F0502020204030204" pitchFamily="34" charset="0"/>
                <a:ea typeface="Calibri"/>
                <a:cs typeface="Calibri" panose="020F0502020204030204" pitchFamily="34" charset="0"/>
                <a:sym typeface="Calibri"/>
              </a:rPr>
              <a:t>Are there commonalities between your two images? </a:t>
            </a:r>
          </a:p>
          <a:p>
            <a:pPr marL="0" lvl="0" indent="0">
              <a:spcBef>
                <a:spcPts val="0"/>
              </a:spcBef>
              <a:buClr>
                <a:srgbClr val="000000"/>
              </a:buClr>
              <a:buNone/>
            </a:pPr>
            <a:r>
              <a:rPr lang="en-US" sz="3400" dirty="0">
                <a:solidFill>
                  <a:schemeClr val="tx1"/>
                </a:solidFill>
                <a:latin typeface="Calibri" panose="020F0502020204030204" pitchFamily="34" charset="0"/>
                <a:ea typeface="Calibri"/>
                <a:cs typeface="Calibri" panose="020F0502020204030204" pitchFamily="34" charset="0"/>
                <a:sym typeface="Calibri"/>
              </a:rPr>
              <a:t>What conclusions can we make about the types of environments that support authentic learning?</a:t>
            </a:r>
          </a:p>
        </p:txBody>
      </p:sp>
      <p:pic>
        <p:nvPicPr>
          <p:cNvPr id="5" name="Picture 4">
            <a:extLst>
              <a:ext uri="{FF2B5EF4-FFF2-40B4-BE49-F238E27FC236}">
                <a16:creationId xmlns:a16="http://schemas.microsoft.com/office/drawing/2014/main" id="{C796409A-0504-0944-9EAC-3E3AF04089D4}"/>
              </a:ext>
            </a:extLst>
          </p:cNvPr>
          <p:cNvPicPr>
            <a:picLocks noChangeAspect="1"/>
          </p:cNvPicPr>
          <p:nvPr/>
        </p:nvPicPr>
        <p:blipFill>
          <a:blip r:embed="rId3"/>
          <a:stretch>
            <a:fillRect/>
          </a:stretch>
        </p:blipFill>
        <p:spPr>
          <a:xfrm>
            <a:off x="6481151" y="551406"/>
            <a:ext cx="5152516" cy="5152516"/>
          </a:xfrm>
          <a:prstGeom prst="rect">
            <a:avLst/>
          </a:prstGeom>
        </p:spPr>
      </p:pic>
    </p:spTree>
    <p:extLst>
      <p:ext uri="{BB962C8B-B14F-4D97-AF65-F5344CB8AC3E}">
        <p14:creationId xmlns:p14="http://schemas.microsoft.com/office/powerpoint/2010/main" val="11979420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618" y="469728"/>
            <a:ext cx="4480915" cy="2249600"/>
          </a:xfrm>
        </p:spPr>
        <p:txBody>
          <a:bodyPr anchor="b">
            <a:normAutofit/>
          </a:bodyPr>
          <a:lstStyle/>
          <a:p>
            <a:r>
              <a:rPr lang="en-US" sz="4800" dirty="0">
                <a:solidFill>
                  <a:schemeClr val="accent1"/>
                </a:solidFill>
                <a:latin typeface="Calibri" panose="020F0502020204030204" pitchFamily="34" charset="0"/>
                <a:cs typeface="Calibri" panose="020F0502020204030204" pitchFamily="34" charset="0"/>
              </a:rPr>
              <a:t>Think-Pair-Share</a:t>
            </a:r>
            <a:r>
              <a:rPr lang="en-US" dirty="0"/>
              <a:t> </a:t>
            </a:r>
          </a:p>
        </p:txBody>
      </p:sp>
      <p:sp>
        <p:nvSpPr>
          <p:cNvPr id="3" name="Content Placeholder 2">
            <a:extLst>
              <a:ext uri="{FF2B5EF4-FFF2-40B4-BE49-F238E27FC236}">
                <a16:creationId xmlns:a16="http://schemas.microsoft.com/office/drawing/2014/main" id="{43845CCE-A0B5-6642-B47E-2D9D90B7BFAE}"/>
              </a:ext>
            </a:extLst>
          </p:cNvPr>
          <p:cNvSpPr>
            <a:spLocks noGrp="1"/>
          </p:cNvSpPr>
          <p:nvPr>
            <p:ph type="subTitle" idx="1"/>
          </p:nvPr>
        </p:nvSpPr>
        <p:spPr>
          <a:xfrm>
            <a:off x="966600" y="2719328"/>
            <a:ext cx="4620246" cy="1831891"/>
          </a:xfrm>
        </p:spPr>
        <p:txBody>
          <a:bodyPr>
            <a:noAutofit/>
          </a:bodyPr>
          <a:lstStyle/>
          <a:p>
            <a:pPr marL="0" indent="0">
              <a:buNone/>
            </a:pPr>
            <a:r>
              <a:rPr lang="en-US" sz="3400" dirty="0">
                <a:solidFill>
                  <a:schemeClr val="tx1"/>
                </a:solidFill>
                <a:latin typeface="+mj-lt"/>
              </a:rPr>
              <a:t>How does teaching authentically lead to deeper learning? </a:t>
            </a:r>
          </a:p>
          <a:p>
            <a:pPr marL="0" indent="0">
              <a:lnSpc>
                <a:spcPct val="150000"/>
              </a:lnSpc>
              <a:buNone/>
            </a:pPr>
            <a:endParaRPr lang="en-US" sz="2800" dirty="0"/>
          </a:p>
        </p:txBody>
      </p:sp>
      <p:pic>
        <p:nvPicPr>
          <p:cNvPr id="5" name="Picture 4">
            <a:extLst>
              <a:ext uri="{FF2B5EF4-FFF2-40B4-BE49-F238E27FC236}">
                <a16:creationId xmlns:a16="http://schemas.microsoft.com/office/drawing/2014/main" id="{C039BE10-2B3B-054F-9D95-3AD8CB1A458C}"/>
              </a:ext>
            </a:extLst>
          </p:cNvPr>
          <p:cNvPicPr>
            <a:picLocks noChangeAspect="1"/>
          </p:cNvPicPr>
          <p:nvPr/>
        </p:nvPicPr>
        <p:blipFill>
          <a:blip r:embed="rId3"/>
          <a:stretch>
            <a:fillRect/>
          </a:stretch>
        </p:blipFill>
        <p:spPr>
          <a:xfrm>
            <a:off x="6605155" y="551688"/>
            <a:ext cx="4572000" cy="4572000"/>
          </a:xfrm>
          <a:prstGeom prst="rect">
            <a:avLst/>
          </a:prstGeom>
        </p:spPr>
      </p:pic>
    </p:spTree>
    <p:extLst>
      <p:ext uri="{BB962C8B-B14F-4D97-AF65-F5344CB8AC3E}">
        <p14:creationId xmlns:p14="http://schemas.microsoft.com/office/powerpoint/2010/main" val="15495172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496062"/>
          </a:xfrm>
        </p:spPr>
        <p:txBody>
          <a:bodyPr>
            <a:normAutofit fontScale="90000"/>
          </a:bodyPr>
          <a:lstStyle/>
          <a:p>
            <a:r>
              <a:rPr lang="en-US" dirty="0"/>
              <a:t>K20 LEARN</a:t>
            </a:r>
          </a:p>
        </p:txBody>
      </p:sp>
      <p:sp>
        <p:nvSpPr>
          <p:cNvPr id="3" name="Content Placeholder 2"/>
          <p:cNvSpPr>
            <a:spLocks noGrp="1"/>
          </p:cNvSpPr>
          <p:nvPr>
            <p:ph idx="1"/>
          </p:nvPr>
        </p:nvSpPr>
        <p:spPr>
          <a:xfrm>
            <a:off x="609601" y="5273919"/>
            <a:ext cx="10972800" cy="624957"/>
          </a:xfrm>
        </p:spPr>
        <p:txBody>
          <a:bodyPr/>
          <a:lstStyle/>
          <a:p>
            <a:pPr marL="0" indent="0">
              <a:buNone/>
            </a:pPr>
            <a:r>
              <a:rPr lang="en-US" dirty="0"/>
              <a:t>https://learn.k20center.ou.edu/</a:t>
            </a:r>
          </a:p>
        </p:txBody>
      </p:sp>
      <p:pic>
        <p:nvPicPr>
          <p:cNvPr id="4" name="Picture 3">
            <a:hlinkClick r:id="rId3"/>
          </p:cNvPr>
          <p:cNvPicPr>
            <a:picLocks noChangeAspect="1"/>
          </p:cNvPicPr>
          <p:nvPr/>
        </p:nvPicPr>
        <p:blipFill>
          <a:blip r:embed="rId4"/>
          <a:stretch>
            <a:fillRect/>
          </a:stretch>
        </p:blipFill>
        <p:spPr>
          <a:xfrm>
            <a:off x="609601" y="1406769"/>
            <a:ext cx="9832562" cy="3647831"/>
          </a:xfrm>
          <a:prstGeom prst="rect">
            <a:avLst/>
          </a:prstGeom>
        </p:spPr>
      </p:pic>
    </p:spTree>
    <p:extLst>
      <p:ext uri="{BB962C8B-B14F-4D97-AF65-F5344CB8AC3E}">
        <p14:creationId xmlns:p14="http://schemas.microsoft.com/office/powerpoint/2010/main" val="17122140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280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00F0-0982-D549-A9EB-52FC0337EB40}"/>
              </a:ext>
            </a:extLst>
          </p:cNvPr>
          <p:cNvSpPr>
            <a:spLocks noGrp="1"/>
          </p:cNvSpPr>
          <p:nvPr>
            <p:ph type="title"/>
          </p:nvPr>
        </p:nvSpPr>
        <p:spPr>
          <a:xfrm>
            <a:off x="609600" y="617326"/>
            <a:ext cx="10972800" cy="1143000"/>
          </a:xfrm>
        </p:spPr>
        <p:txBody>
          <a:bodyPr>
            <a:normAutofit/>
          </a:bodyPr>
          <a:lstStyle/>
          <a:p>
            <a:r>
              <a:rPr lang="en-US" dirty="0"/>
              <a:t>Blast from the Past! Or Maybe Last Week…</a:t>
            </a:r>
          </a:p>
        </p:txBody>
      </p:sp>
      <p:sp>
        <p:nvSpPr>
          <p:cNvPr id="3" name="Content Placeholder 2">
            <a:extLst>
              <a:ext uri="{FF2B5EF4-FFF2-40B4-BE49-F238E27FC236}">
                <a16:creationId xmlns:a16="http://schemas.microsoft.com/office/drawing/2014/main" id="{120700BC-E20C-944D-ABA0-503CF8A41E75}"/>
              </a:ext>
            </a:extLst>
          </p:cNvPr>
          <p:cNvSpPr>
            <a:spLocks noGrp="1"/>
          </p:cNvSpPr>
          <p:nvPr>
            <p:ph idx="1"/>
          </p:nvPr>
        </p:nvSpPr>
        <p:spPr>
          <a:xfrm>
            <a:off x="609600" y="1995661"/>
            <a:ext cx="10972800" cy="4328939"/>
          </a:xfrm>
        </p:spPr>
        <p:txBody>
          <a:bodyPr>
            <a:normAutofit/>
          </a:bodyPr>
          <a:lstStyle/>
          <a:p>
            <a:pPr>
              <a:buFont typeface="Arial" panose="020B0604020202020204" pitchFamily="34" charset="0"/>
              <a:buChar char="•"/>
            </a:pPr>
            <a:r>
              <a:rPr lang="en-US" sz="3600" dirty="0"/>
              <a:t>Think about your most meaningful learning experience.</a:t>
            </a:r>
          </a:p>
          <a:p>
            <a:pPr>
              <a:buFont typeface="Arial" panose="020B0604020202020204" pitchFamily="34" charset="0"/>
              <a:buChar char="•"/>
            </a:pPr>
            <a:r>
              <a:rPr lang="en-US" sz="3600" dirty="0"/>
              <a:t>Fold your paper in half.</a:t>
            </a:r>
          </a:p>
          <a:p>
            <a:pPr>
              <a:buFont typeface="Arial" panose="020B0604020202020204" pitchFamily="34" charset="0"/>
              <a:buChar char="•"/>
            </a:pPr>
            <a:r>
              <a:rPr lang="en-US" sz="3600" dirty="0"/>
              <a:t>Draw this on half of your sheet.</a:t>
            </a:r>
          </a:p>
        </p:txBody>
      </p:sp>
    </p:spTree>
    <p:extLst>
      <p:ext uri="{BB962C8B-B14F-4D97-AF65-F5344CB8AC3E}">
        <p14:creationId xmlns:p14="http://schemas.microsoft.com/office/powerpoint/2010/main" val="33326756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7E64-D0C3-B248-B85E-8C409A72A804}"/>
              </a:ext>
            </a:extLst>
          </p:cNvPr>
          <p:cNvSpPr>
            <a:spLocks noGrp="1"/>
          </p:cNvSpPr>
          <p:nvPr>
            <p:ph type="title"/>
          </p:nvPr>
        </p:nvSpPr>
        <p:spPr>
          <a:xfrm>
            <a:off x="609600" y="136767"/>
            <a:ext cx="10972800" cy="1143000"/>
          </a:xfrm>
        </p:spPr>
        <p:txBody>
          <a:bodyPr>
            <a:normAutofit/>
          </a:bodyPr>
          <a:lstStyle/>
          <a:p>
            <a:r>
              <a:rPr lang="en-US" sz="2800" b="1" dirty="0"/>
              <a:t>Guiding Question </a:t>
            </a:r>
          </a:p>
        </p:txBody>
      </p:sp>
      <p:sp>
        <p:nvSpPr>
          <p:cNvPr id="3" name="Content Placeholder 2">
            <a:extLst>
              <a:ext uri="{FF2B5EF4-FFF2-40B4-BE49-F238E27FC236}">
                <a16:creationId xmlns:a16="http://schemas.microsoft.com/office/drawing/2014/main" id="{72C9F174-AD0D-874C-A494-3C51D4BBFED8}"/>
              </a:ext>
            </a:extLst>
          </p:cNvPr>
          <p:cNvSpPr>
            <a:spLocks noGrp="1"/>
          </p:cNvSpPr>
          <p:nvPr>
            <p:ph idx="1"/>
          </p:nvPr>
        </p:nvSpPr>
        <p:spPr>
          <a:xfrm>
            <a:off x="609600" y="1555147"/>
            <a:ext cx="10972800" cy="4769453"/>
          </a:xfrm>
        </p:spPr>
        <p:txBody>
          <a:bodyPr>
            <a:normAutofit/>
          </a:bodyPr>
          <a:lstStyle/>
          <a:p>
            <a:pPr marL="0" indent="0">
              <a:lnSpc>
                <a:spcPct val="114000"/>
              </a:lnSpc>
              <a:spcBef>
                <a:spcPts val="24"/>
              </a:spcBef>
              <a:buNone/>
            </a:pPr>
            <a:r>
              <a:rPr lang="en-US" sz="6600" b="1" dirty="0">
                <a:solidFill>
                  <a:schemeClr val="accent2"/>
                </a:solidFill>
              </a:rPr>
              <a:t>“</a:t>
            </a:r>
            <a:r>
              <a:rPr lang="en-US" sz="5400" dirty="0"/>
              <a:t>How can the components of  authenticity help teachers prepare students for pursuing post-secondary educational opportunities?</a:t>
            </a:r>
            <a:r>
              <a:rPr lang="en-US" sz="6600" b="1" dirty="0">
                <a:solidFill>
                  <a:schemeClr val="accent2"/>
                </a:solidFill>
              </a:rPr>
              <a:t>”</a:t>
            </a:r>
            <a:endParaRPr lang="en-US" sz="7200" b="1" dirty="0">
              <a:solidFill>
                <a:schemeClr val="accent2"/>
              </a:solidFill>
            </a:endParaRPr>
          </a:p>
        </p:txBody>
      </p:sp>
    </p:spTree>
    <p:extLst>
      <p:ext uri="{BB962C8B-B14F-4D97-AF65-F5344CB8AC3E}">
        <p14:creationId xmlns:p14="http://schemas.microsoft.com/office/powerpoint/2010/main" val="1553718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0652"/>
            <a:ext cx="10972800" cy="1143000"/>
          </a:xfrm>
        </p:spPr>
        <p:txBody>
          <a:bodyPr>
            <a:noAutofit/>
          </a:bodyPr>
          <a:lstStyle/>
          <a:p>
            <a:r>
              <a:rPr lang="en-US" sz="5000" dirty="0"/>
              <a:t>Session Objectives</a:t>
            </a:r>
          </a:p>
        </p:txBody>
      </p:sp>
      <p:sp>
        <p:nvSpPr>
          <p:cNvPr id="3" name="Content Placeholder 2"/>
          <p:cNvSpPr>
            <a:spLocks noGrp="1"/>
          </p:cNvSpPr>
          <p:nvPr>
            <p:ph idx="1"/>
          </p:nvPr>
        </p:nvSpPr>
        <p:spPr/>
        <p:txBody>
          <a:bodyPr>
            <a:noAutofit/>
          </a:bodyPr>
          <a:lstStyle/>
          <a:p>
            <a:pPr marL="0" lvl="0" indent="0">
              <a:spcBef>
                <a:spcPts val="0"/>
              </a:spcBef>
              <a:buClrTx/>
              <a:buSzTx/>
              <a:buNone/>
            </a:pPr>
            <a:r>
              <a:rPr lang="en-US" sz="2800" b="1" dirty="0"/>
              <a:t>We will:</a:t>
            </a:r>
          </a:p>
          <a:p>
            <a:pPr marL="457200" indent="-457200">
              <a:spcBef>
                <a:spcPts val="0"/>
              </a:spcBef>
              <a:spcAft>
                <a:spcPts val="600"/>
              </a:spcAft>
              <a:buClr>
                <a:srgbClr val="910D28"/>
              </a:buClr>
              <a:buSzTx/>
              <a:buFont typeface="Arial" panose="020B0604020202020204" pitchFamily="34" charset="0"/>
              <a:buChar char="•"/>
            </a:pPr>
            <a:r>
              <a:rPr lang="en-US" sz="3000" dirty="0"/>
              <a:t>Experience a collaborative, authentic lesson with a variety of instructional strategies and examine the components of authentic teaching and learning.</a:t>
            </a:r>
          </a:p>
          <a:p>
            <a:pPr marL="457200" indent="-457200">
              <a:spcBef>
                <a:spcPts val="0"/>
              </a:spcBef>
              <a:spcAft>
                <a:spcPts val="600"/>
              </a:spcAft>
              <a:buClr>
                <a:srgbClr val="910D28"/>
              </a:buClr>
              <a:buSzTx/>
              <a:buFont typeface="Arial" panose="020B0604020202020204" pitchFamily="34" charset="0"/>
              <a:buChar char="•"/>
            </a:pPr>
            <a:r>
              <a:rPr lang="en-US" sz="3000" dirty="0"/>
              <a:t>Compare different classroom environments and how they support authentic teaching and learning.</a:t>
            </a:r>
          </a:p>
          <a:p>
            <a:pPr marL="457200" indent="-457200">
              <a:spcBef>
                <a:spcPts val="0"/>
              </a:spcBef>
              <a:buClr>
                <a:srgbClr val="910D28"/>
              </a:buClr>
              <a:buSzTx/>
              <a:buFont typeface="Arial" panose="020B0604020202020204" pitchFamily="34" charset="0"/>
              <a:buChar char="•"/>
            </a:pPr>
            <a:r>
              <a:rPr lang="en-US" sz="3000" dirty="0"/>
              <a:t>Connect authentic teaching and learning practices with the </a:t>
            </a:r>
            <a:br>
              <a:rPr lang="en-US" sz="3000" dirty="0"/>
            </a:br>
            <a:r>
              <a:rPr lang="en-US" sz="3000" dirty="0"/>
              <a:t>goals of the GEAR UP grant.</a:t>
            </a:r>
          </a:p>
        </p:txBody>
      </p:sp>
    </p:spTree>
    <p:extLst>
      <p:ext uri="{BB962C8B-B14F-4D97-AF65-F5344CB8AC3E}">
        <p14:creationId xmlns:p14="http://schemas.microsoft.com/office/powerpoint/2010/main" val="1554603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33" y="2488894"/>
            <a:ext cx="4401200" cy="1191864"/>
          </a:xfrm>
        </p:spPr>
        <p:txBody>
          <a:bodyPr>
            <a:normAutofit/>
          </a:bodyPr>
          <a:lstStyle/>
          <a:p>
            <a:r>
              <a:rPr lang="en-US" sz="5000" b="1" dirty="0">
                <a:solidFill>
                  <a:schemeClr val="accent1"/>
                </a:solidFill>
                <a:latin typeface="Calibri" panose="020F0502020204030204" pitchFamily="34" charset="0"/>
                <a:cs typeface="Calibri" panose="020F0502020204030204" pitchFamily="34" charset="0"/>
              </a:rPr>
              <a:t>Fold the Line</a:t>
            </a:r>
          </a:p>
        </p:txBody>
      </p:sp>
      <p:sp>
        <p:nvSpPr>
          <p:cNvPr id="3" name="Content Placeholder 2"/>
          <p:cNvSpPr>
            <a:spLocks noGrp="1"/>
          </p:cNvSpPr>
          <p:nvPr>
            <p:ph type="subTitle" idx="1"/>
          </p:nvPr>
        </p:nvSpPr>
        <p:spPr>
          <a:xfrm>
            <a:off x="966599" y="3434468"/>
            <a:ext cx="4800355" cy="2013644"/>
          </a:xfrm>
          <a:noFill/>
        </p:spPr>
        <p:txBody>
          <a:bodyPr>
            <a:noAutofit/>
          </a:bodyPr>
          <a:lstStyle/>
          <a:p>
            <a:pPr marL="0" indent="0">
              <a:buNone/>
            </a:pPr>
            <a:r>
              <a:rPr lang="en-US" sz="3600" dirty="0">
                <a:solidFill>
                  <a:schemeClr val="tx1"/>
                </a:solidFill>
                <a:latin typeface="+mj-lt"/>
              </a:rPr>
              <a:t>How much do you know about the story of Rumpelstiltskin?</a:t>
            </a:r>
          </a:p>
        </p:txBody>
      </p:sp>
      <p:pic>
        <p:nvPicPr>
          <p:cNvPr id="10" name="Picture 9">
            <a:extLst>
              <a:ext uri="{FF2B5EF4-FFF2-40B4-BE49-F238E27FC236}">
                <a16:creationId xmlns:a16="http://schemas.microsoft.com/office/drawing/2014/main" id="{CBDE469E-6AE6-2740-8B25-F0D23FD863AC}"/>
              </a:ext>
            </a:extLst>
          </p:cNvPr>
          <p:cNvPicPr>
            <a:picLocks noChangeAspect="1"/>
          </p:cNvPicPr>
          <p:nvPr/>
        </p:nvPicPr>
        <p:blipFill>
          <a:blip r:embed="rId3"/>
          <a:stretch>
            <a:fillRect/>
          </a:stretch>
        </p:blipFill>
        <p:spPr>
          <a:xfrm>
            <a:off x="5857009" y="1143000"/>
            <a:ext cx="4572000" cy="4572000"/>
          </a:xfrm>
          <a:prstGeom prst="rect">
            <a:avLst/>
          </a:prstGeom>
        </p:spPr>
      </p:pic>
    </p:spTree>
    <p:extLst>
      <p:ext uri="{BB962C8B-B14F-4D97-AF65-F5344CB8AC3E}">
        <p14:creationId xmlns:p14="http://schemas.microsoft.com/office/powerpoint/2010/main" val="17171323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3922"/>
            <a:ext cx="10972800" cy="1143000"/>
          </a:xfrm>
        </p:spPr>
        <p:txBody>
          <a:bodyPr>
            <a:normAutofit/>
          </a:bodyPr>
          <a:lstStyle/>
          <a:p>
            <a:r>
              <a:rPr lang="en-US" sz="5000" b="1" dirty="0"/>
              <a:t>Paired Verbal Fluency</a:t>
            </a:r>
          </a:p>
        </p:txBody>
      </p:sp>
      <p:sp>
        <p:nvSpPr>
          <p:cNvPr id="3" name="Content Placeholder 2"/>
          <p:cNvSpPr>
            <a:spLocks noGrp="1"/>
          </p:cNvSpPr>
          <p:nvPr>
            <p:ph sz="half" idx="1"/>
          </p:nvPr>
        </p:nvSpPr>
        <p:spPr>
          <a:xfrm>
            <a:off x="609600" y="1649919"/>
            <a:ext cx="6778336" cy="4434840"/>
          </a:xfrm>
          <a:noFill/>
        </p:spPr>
        <p:txBody>
          <a:bodyPr>
            <a:noAutofit/>
          </a:bodyPr>
          <a:lstStyle/>
          <a:p>
            <a:pPr marL="0" indent="0">
              <a:spcBef>
                <a:spcPts val="0"/>
              </a:spcBef>
              <a:buNone/>
            </a:pPr>
            <a:r>
              <a:rPr lang="en-US" sz="2400" dirty="0">
                <a:solidFill>
                  <a:srgbClr val="910D28"/>
                </a:solidFill>
              </a:rPr>
              <a:t>Partner 1: </a:t>
            </a:r>
            <a:r>
              <a:rPr lang="en-US" sz="2400" b="1" dirty="0">
                <a:solidFill>
                  <a:srgbClr val="910D28"/>
                </a:solidFill>
              </a:rPr>
              <a:t>60 seconds</a:t>
            </a:r>
          </a:p>
          <a:p>
            <a:pPr marL="228600" indent="0">
              <a:spcBef>
                <a:spcPts val="0"/>
              </a:spcBef>
              <a:buNone/>
            </a:pPr>
            <a:r>
              <a:rPr lang="en-US" sz="2400" dirty="0"/>
              <a:t>Share everything you know about Rumpelstiltskin.</a:t>
            </a:r>
          </a:p>
          <a:p>
            <a:pPr marL="0" indent="0">
              <a:spcBef>
                <a:spcPts val="0"/>
              </a:spcBef>
              <a:buNone/>
            </a:pPr>
            <a:r>
              <a:rPr lang="en-US" sz="2400" dirty="0"/>
              <a:t> </a:t>
            </a:r>
            <a:br>
              <a:rPr lang="en-US" sz="2400" dirty="0"/>
            </a:br>
            <a:r>
              <a:rPr lang="en-US" sz="2400" dirty="0">
                <a:solidFill>
                  <a:schemeClr val="accent1"/>
                </a:solidFill>
              </a:rPr>
              <a:t>Partner 2: </a:t>
            </a:r>
            <a:r>
              <a:rPr lang="en-US" sz="2400" b="1" dirty="0">
                <a:solidFill>
                  <a:schemeClr val="accent1"/>
                </a:solidFill>
              </a:rPr>
              <a:t>30 seconds</a:t>
            </a:r>
          </a:p>
          <a:p>
            <a:pPr marL="228600" indent="0">
              <a:spcBef>
                <a:spcPts val="0"/>
              </a:spcBef>
              <a:buNone/>
            </a:pPr>
            <a:r>
              <a:rPr lang="en-US" sz="2400" dirty="0"/>
              <a:t>Add to the story (without repeats) or ask questions if you are not familiar with the story.</a:t>
            </a:r>
          </a:p>
          <a:p>
            <a:pPr marL="0" indent="0">
              <a:spcBef>
                <a:spcPts val="0"/>
              </a:spcBef>
              <a:buNone/>
            </a:pPr>
            <a:br>
              <a:rPr lang="en-US" sz="2400" dirty="0"/>
            </a:br>
            <a:r>
              <a:rPr lang="en-US" sz="2400" dirty="0">
                <a:solidFill>
                  <a:srgbClr val="910D28"/>
                </a:solidFill>
              </a:rPr>
              <a:t>Partner 1: </a:t>
            </a:r>
            <a:r>
              <a:rPr lang="en-US" sz="2400" b="1" dirty="0">
                <a:solidFill>
                  <a:srgbClr val="910D28"/>
                </a:solidFill>
              </a:rPr>
              <a:t>20 seconds</a:t>
            </a:r>
          </a:p>
          <a:p>
            <a:pPr marL="228600" indent="0">
              <a:spcBef>
                <a:spcPts val="0"/>
              </a:spcBef>
              <a:buNone/>
            </a:pPr>
            <a:r>
              <a:rPr lang="en-US" sz="2400" dirty="0"/>
              <a:t>Add anything else. </a:t>
            </a:r>
          </a:p>
          <a:p>
            <a:pPr marL="0" indent="0">
              <a:spcBef>
                <a:spcPts val="0"/>
              </a:spcBef>
              <a:buNone/>
            </a:pPr>
            <a:br>
              <a:rPr lang="en-US" sz="2400" dirty="0"/>
            </a:br>
            <a:r>
              <a:rPr lang="en-US" sz="2400" dirty="0">
                <a:solidFill>
                  <a:schemeClr val="accent1"/>
                </a:solidFill>
              </a:rPr>
              <a:t>Partner 2: </a:t>
            </a:r>
            <a:r>
              <a:rPr lang="en-US" sz="2400" b="1" dirty="0">
                <a:solidFill>
                  <a:schemeClr val="accent1"/>
                </a:solidFill>
              </a:rPr>
              <a:t>15 seconds</a:t>
            </a:r>
          </a:p>
          <a:p>
            <a:pPr marL="228600" indent="0">
              <a:spcBef>
                <a:spcPts val="0"/>
              </a:spcBef>
              <a:buNone/>
            </a:pPr>
            <a:r>
              <a:rPr lang="en-US" sz="2400" dirty="0"/>
              <a:t>Any last thoughts or questions?</a:t>
            </a:r>
          </a:p>
        </p:txBody>
      </p:sp>
      <p:pic>
        <p:nvPicPr>
          <p:cNvPr id="5" name="Picture 4">
            <a:extLst>
              <a:ext uri="{FF2B5EF4-FFF2-40B4-BE49-F238E27FC236}">
                <a16:creationId xmlns:a16="http://schemas.microsoft.com/office/drawing/2014/main" id="{6D74E12B-3360-9345-BBC2-C7C71D9C7B94}"/>
              </a:ext>
            </a:extLst>
          </p:cNvPr>
          <p:cNvPicPr>
            <a:picLocks noChangeAspect="1"/>
          </p:cNvPicPr>
          <p:nvPr/>
        </p:nvPicPr>
        <p:blipFill>
          <a:blip r:embed="rId3"/>
          <a:stretch>
            <a:fillRect/>
          </a:stretch>
        </p:blipFill>
        <p:spPr>
          <a:xfrm>
            <a:off x="7387936" y="1652155"/>
            <a:ext cx="4156364" cy="4156364"/>
          </a:xfrm>
          <a:prstGeom prst="rect">
            <a:avLst/>
          </a:prstGeom>
        </p:spPr>
      </p:pic>
    </p:spTree>
    <p:extLst>
      <p:ext uri="{BB962C8B-B14F-4D97-AF65-F5344CB8AC3E}">
        <p14:creationId xmlns:p14="http://schemas.microsoft.com/office/powerpoint/2010/main" val="1596133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922" y="480406"/>
            <a:ext cx="2799228" cy="861774"/>
          </a:xfrm>
          <a:prstGeom prst="rect">
            <a:avLst/>
          </a:prstGeom>
          <a:noFill/>
        </p:spPr>
        <p:txBody>
          <a:bodyPr wrap="none" lIns="91440" tIns="45720" rIns="91440" bIns="45720">
            <a:spAutoFit/>
          </a:bodyPr>
          <a:lstStyle/>
          <a:p>
            <a:pPr algn="ctr"/>
            <a:r>
              <a:rPr lang="en-US" sz="5000" dirty="0">
                <a:solidFill>
                  <a:schemeClr val="accent1"/>
                </a:solidFill>
                <a:latin typeface="+mj-lt"/>
                <a:ea typeface="+mj-ea"/>
                <a:cs typeface="+mj-cs"/>
              </a:rPr>
              <a:t>The Story </a:t>
            </a:r>
          </a:p>
        </p:txBody>
      </p:sp>
      <p:sp>
        <p:nvSpPr>
          <p:cNvPr id="5" name="Rectangle 4"/>
          <p:cNvSpPr/>
          <p:nvPr/>
        </p:nvSpPr>
        <p:spPr>
          <a:xfrm>
            <a:off x="8341272" y="5559746"/>
            <a:ext cx="235833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mj-lt"/>
              </a:rPr>
              <a:t>UNTIL</a:t>
            </a:r>
            <a:r>
              <a:rPr lang="is-IS" sz="5400" b="0" cap="none" spc="0" dirty="0">
                <a:ln w="0"/>
                <a:solidFill>
                  <a:schemeClr val="tx1"/>
                </a:solidFill>
                <a:effectLst>
                  <a:outerShdw blurRad="38100" dist="19050" dir="2700000" algn="tl" rotWithShape="0">
                    <a:schemeClr val="dk1">
                      <a:alpha val="40000"/>
                    </a:schemeClr>
                  </a:outerShdw>
                </a:effectLst>
                <a:latin typeface="+mj-lt"/>
              </a:rPr>
              <a:t>…</a:t>
            </a:r>
            <a:endParaRPr lang="en-US" sz="5400" b="0" cap="none" spc="0" dirty="0">
              <a:ln w="0"/>
              <a:solidFill>
                <a:schemeClr val="tx1"/>
              </a:solidFill>
              <a:effectLst>
                <a:outerShdw blurRad="38100" dist="19050" dir="2700000" algn="tl" rotWithShape="0">
                  <a:schemeClr val="dk1">
                    <a:alpha val="40000"/>
                  </a:schemeClr>
                </a:outerShdw>
              </a:effectLst>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l="2720" r="6700"/>
          <a:stretch/>
        </p:blipFill>
        <p:spPr>
          <a:xfrm>
            <a:off x="2273300" y="1474306"/>
            <a:ext cx="3127482" cy="410304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728949" y="1474305"/>
            <a:ext cx="2961945" cy="4085441"/>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id="{599CEE6E-A515-47D7-8AC6-756FBAF31B55}"/>
              </a:ext>
            </a:extLst>
          </p:cNvPr>
          <p:cNvSpPr/>
          <p:nvPr/>
        </p:nvSpPr>
        <p:spPr>
          <a:xfrm>
            <a:off x="2273300" y="5247809"/>
            <a:ext cx="4846320" cy="923330"/>
          </a:xfrm>
          <a:prstGeom prst="rect">
            <a:avLst/>
          </a:prstGeom>
          <a:solidFill>
            <a:schemeClr val="accent2"/>
          </a:solidFill>
          <a:effectLst>
            <a:outerShdw blurRad="50800" dist="38100" algn="l" rotWithShape="0">
              <a:prstClr val="black">
                <a:alpha val="40000"/>
              </a:prstClr>
            </a:outerShdw>
          </a:effectLst>
        </p:spPr>
        <p:txBody>
          <a:bodyPr wrap="square">
            <a:spAutoFit/>
          </a:bodyPr>
          <a:lstStyle/>
          <a:p>
            <a:r>
              <a:rPr lang="en-US" sz="5400" dirty="0">
                <a:ln w="0"/>
                <a:solidFill>
                  <a:schemeClr val="bg1"/>
                </a:solidFill>
                <a:latin typeface="Edwardian Script ITC" panose="030303020407070D0804" pitchFamily="66" charset="0"/>
              </a:rPr>
              <a:t>Happily Ever After</a:t>
            </a:r>
          </a:p>
        </p:txBody>
      </p:sp>
    </p:spTree>
    <p:extLst>
      <p:ext uri="{BB962C8B-B14F-4D97-AF65-F5344CB8AC3E}">
        <p14:creationId xmlns:p14="http://schemas.microsoft.com/office/powerpoint/2010/main" val="14908550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99" y="321128"/>
            <a:ext cx="11255665" cy="881743"/>
          </a:xfrm>
          <a:noFill/>
        </p:spPr>
        <p:txBody>
          <a:bodyPr anchor="ctr">
            <a:normAutofit/>
          </a:bodyPr>
          <a:lstStyle/>
          <a:p>
            <a:pPr algn="ctr"/>
            <a:r>
              <a:rPr lang="en-US" sz="5000" dirty="0"/>
              <a:t>Playing Cards</a:t>
            </a:r>
          </a:p>
        </p:txBody>
      </p:sp>
      <p:sp>
        <p:nvSpPr>
          <p:cNvPr id="3" name="Content Placeholder 2"/>
          <p:cNvSpPr>
            <a:spLocks noGrp="1"/>
          </p:cNvSpPr>
          <p:nvPr>
            <p:ph idx="1"/>
          </p:nvPr>
        </p:nvSpPr>
        <p:spPr>
          <a:xfrm>
            <a:off x="1770278" y="4693109"/>
            <a:ext cx="2053577" cy="1054499"/>
          </a:xfrm>
          <a:noFill/>
        </p:spPr>
        <p:txBody>
          <a:bodyPr>
            <a:normAutofit/>
          </a:bodyPr>
          <a:lstStyle/>
          <a:p>
            <a:pPr marL="228600" indent="-228600" algn="ctr">
              <a:buNone/>
            </a:pPr>
            <a:r>
              <a:rPr lang="en-US" sz="2800" dirty="0">
                <a:solidFill>
                  <a:srgbClr val="910D28"/>
                </a:solidFill>
              </a:rPr>
              <a:t>King</a:t>
            </a:r>
          </a:p>
          <a:p>
            <a:pPr marL="228600" indent="-228600" algn="ctr">
              <a:buNone/>
            </a:pPr>
            <a:r>
              <a:rPr lang="en-US" sz="1800" dirty="0"/>
              <a:t>The King</a:t>
            </a:r>
          </a:p>
        </p:txBody>
      </p:sp>
      <p:pic>
        <p:nvPicPr>
          <p:cNvPr id="5" name="Picture 4">
            <a:hlinkClick r:id="rId3"/>
            <a:extLst>
              <a:ext uri="{FF2B5EF4-FFF2-40B4-BE49-F238E27FC236}">
                <a16:creationId xmlns:a16="http://schemas.microsoft.com/office/drawing/2014/main" id="{D49FE512-8DE7-48CD-B505-7CA3D0AC5B94}"/>
              </a:ext>
            </a:extLst>
          </p:cNvPr>
          <p:cNvPicPr>
            <a:picLocks noChangeAspect="1"/>
          </p:cNvPicPr>
          <p:nvPr/>
        </p:nvPicPr>
        <p:blipFill>
          <a:blip r:embed="rId4"/>
          <a:stretch>
            <a:fillRect/>
          </a:stretch>
        </p:blipFill>
        <p:spPr>
          <a:xfrm>
            <a:off x="1770278" y="1700440"/>
            <a:ext cx="8651445" cy="2960005"/>
          </a:xfrm>
          <a:prstGeom prst="rect">
            <a:avLst/>
          </a:prstGeom>
        </p:spPr>
      </p:pic>
      <p:sp>
        <p:nvSpPr>
          <p:cNvPr id="6" name="Content Placeholder 2">
            <a:extLst>
              <a:ext uri="{FF2B5EF4-FFF2-40B4-BE49-F238E27FC236}">
                <a16:creationId xmlns:a16="http://schemas.microsoft.com/office/drawing/2014/main" id="{E5B5B131-AC04-E941-8807-D33F35193701}"/>
              </a:ext>
            </a:extLst>
          </p:cNvPr>
          <p:cNvSpPr txBox="1">
            <a:spLocks/>
          </p:cNvSpPr>
          <p:nvPr/>
        </p:nvSpPr>
        <p:spPr>
          <a:xfrm>
            <a:off x="3997613" y="4762263"/>
            <a:ext cx="2098387"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Queen</a:t>
            </a:r>
          </a:p>
          <a:p>
            <a:pPr marL="228600" indent="-228600" algn="ctr">
              <a:buNone/>
            </a:pPr>
            <a:r>
              <a:rPr lang="en-US" sz="1800" dirty="0"/>
              <a:t>The Miller’s Daughter/Queen</a:t>
            </a:r>
          </a:p>
        </p:txBody>
      </p:sp>
      <p:sp>
        <p:nvSpPr>
          <p:cNvPr id="7" name="Content Placeholder 2">
            <a:extLst>
              <a:ext uri="{FF2B5EF4-FFF2-40B4-BE49-F238E27FC236}">
                <a16:creationId xmlns:a16="http://schemas.microsoft.com/office/drawing/2014/main" id="{BD6A0064-4217-5D4F-8AEC-F5A5E77A20F1}"/>
              </a:ext>
            </a:extLst>
          </p:cNvPr>
          <p:cNvSpPr txBox="1">
            <a:spLocks/>
          </p:cNvSpPr>
          <p:nvPr/>
        </p:nvSpPr>
        <p:spPr>
          <a:xfrm>
            <a:off x="6269758" y="4755454"/>
            <a:ext cx="1873251"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Jack</a:t>
            </a:r>
          </a:p>
          <a:p>
            <a:pPr marL="228600" indent="-228600" algn="ctr">
              <a:buNone/>
            </a:pPr>
            <a:r>
              <a:rPr lang="en-US" sz="1800" dirty="0"/>
              <a:t>The Miller</a:t>
            </a:r>
          </a:p>
        </p:txBody>
      </p:sp>
      <p:sp>
        <p:nvSpPr>
          <p:cNvPr id="8" name="Content Placeholder 2">
            <a:extLst>
              <a:ext uri="{FF2B5EF4-FFF2-40B4-BE49-F238E27FC236}">
                <a16:creationId xmlns:a16="http://schemas.microsoft.com/office/drawing/2014/main" id="{E6EFDE7A-8B5D-5349-A198-A8B9D1C3ED10}"/>
              </a:ext>
            </a:extLst>
          </p:cNvPr>
          <p:cNvSpPr txBox="1">
            <a:spLocks/>
          </p:cNvSpPr>
          <p:nvPr/>
        </p:nvSpPr>
        <p:spPr>
          <a:xfrm>
            <a:off x="8416636" y="4769072"/>
            <a:ext cx="2005085" cy="1054499"/>
          </a:xfrm>
          <a:prstGeom prst="rect">
            <a:avLst/>
          </a:prstGeom>
          <a:noFill/>
        </p:spPr>
        <p:txBody>
          <a:bodyPr vert="horz" lIns="130046" tIns="65023" rIns="130046" bIns="65023">
            <a:noAutofit/>
          </a:bodyPr>
          <a:lst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a:lstStyle>
          <a:p>
            <a:pPr marL="228600" indent="-228600" algn="ctr">
              <a:buNone/>
            </a:pPr>
            <a:r>
              <a:rPr lang="en-US" sz="2800" dirty="0">
                <a:solidFill>
                  <a:srgbClr val="910D28"/>
                </a:solidFill>
              </a:rPr>
              <a:t>Joker or 2</a:t>
            </a:r>
          </a:p>
          <a:p>
            <a:pPr marL="228600" indent="-228600" algn="ctr">
              <a:buNone/>
            </a:pPr>
            <a:r>
              <a:rPr lang="en-US" sz="1800" dirty="0"/>
              <a:t>Rumpelstiltskin</a:t>
            </a:r>
          </a:p>
        </p:txBody>
      </p:sp>
    </p:spTree>
    <p:extLst>
      <p:ext uri="{BB962C8B-B14F-4D97-AF65-F5344CB8AC3E}">
        <p14:creationId xmlns:p14="http://schemas.microsoft.com/office/powerpoint/2010/main" val="1340954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20 PD">
  <a:themeElements>
    <a:clrScheme name="Custom 14">
      <a:dk1>
        <a:srgbClr val="2E2E2E"/>
      </a:dk1>
      <a:lt1>
        <a:sysClr val="window" lastClr="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2018 PowerPoint Master" id="{B64C31B7-6378-7A4A-B44E-830C99184B16}" vid="{A594DDDD-D592-CF44-939A-5A46EEDB1D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17755</TotalTime>
  <Words>1096</Words>
  <Application>Microsoft Office PowerPoint</Application>
  <PresentationFormat>Widescreen</PresentationFormat>
  <Paragraphs>133</Paragraphs>
  <Slides>25</Slides>
  <Notes>20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Edwardian Script ITC</vt:lpstr>
      <vt:lpstr>Georgia</vt:lpstr>
      <vt:lpstr>Lato</vt:lpstr>
      <vt:lpstr>Lucida Grande</vt:lpstr>
      <vt:lpstr>Raleway</vt:lpstr>
      <vt:lpstr>Trebuchet MS</vt:lpstr>
      <vt:lpstr>Wingdings 2</vt:lpstr>
      <vt:lpstr>K20 PD</vt:lpstr>
      <vt:lpstr>PowerPoint Presentation</vt:lpstr>
      <vt:lpstr>AUTHENTICITY … IT’S NOT JUST A FAIRY TALE  </vt:lpstr>
      <vt:lpstr>Blast from the Past! Or Maybe Last Week…</vt:lpstr>
      <vt:lpstr>Guiding Question </vt:lpstr>
      <vt:lpstr>Session Objectives</vt:lpstr>
      <vt:lpstr>Fold the Line</vt:lpstr>
      <vt:lpstr>Paired Verbal Fluency</vt:lpstr>
      <vt:lpstr>PowerPoint Presentation</vt:lpstr>
      <vt:lpstr>Playing Cards</vt:lpstr>
      <vt:lpstr>The Imaginary People’s Court The justice system caught up with these reprehensible “characters.”</vt:lpstr>
      <vt:lpstr>CUS and Discuss</vt:lpstr>
      <vt:lpstr>CER Example </vt:lpstr>
      <vt:lpstr>Pair Square Legal Team</vt:lpstr>
      <vt:lpstr>HEAR YE! HEAR YE!</vt:lpstr>
      <vt:lpstr>Beyond Rumpelstiltskin</vt:lpstr>
      <vt:lpstr>LEARN Strategy Reflection</vt:lpstr>
      <vt:lpstr>PowerPoint Presentation</vt:lpstr>
      <vt:lpstr>Jigsaw and Why-Lighting</vt:lpstr>
      <vt:lpstr>Represent!</vt:lpstr>
      <vt:lpstr>LEARN Strategy Reflection</vt:lpstr>
      <vt:lpstr>Authentic Lesson Reflection Tool </vt:lpstr>
      <vt:lpstr>Cognitive Comics  Draw Your Own Authentic Classroom</vt:lpstr>
      <vt:lpstr>Think-Pair-Share </vt:lpstr>
      <vt:lpstr>K20 LEARN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Authenticity: It's Not Just a Fairy Tale (Extended Version)</dc:title>
  <dc:subject/>
  <dc:creator>K20 Center</dc:creator>
  <cp:keywords/>
  <dc:description/>
  <cp:lastModifiedBy>Daniella Peters</cp:lastModifiedBy>
  <cp:revision>142</cp:revision>
  <cp:lastPrinted>2019-02-01T01:35:57Z</cp:lastPrinted>
  <dcterms:created xsi:type="dcterms:W3CDTF">2016-07-18T15:11:16Z</dcterms:created>
  <dcterms:modified xsi:type="dcterms:W3CDTF">2021-11-08T17:32:29Z</dcterms:modified>
  <cp:category/>
</cp:coreProperties>
</file>