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13" r:id="rId2"/>
    <p:sldId id="256" r:id="rId3"/>
    <p:sldId id="276" r:id="rId4"/>
    <p:sldId id="258" r:id="rId5"/>
    <p:sldId id="259" r:id="rId6"/>
    <p:sldId id="257" r:id="rId7"/>
    <p:sldId id="261" r:id="rId8"/>
    <p:sldId id="262" r:id="rId9"/>
    <p:sldId id="264" r:id="rId10"/>
    <p:sldId id="299" r:id="rId11"/>
    <p:sldId id="260" r:id="rId12"/>
    <p:sldId id="268" r:id="rId13"/>
    <p:sldId id="302" r:id="rId14"/>
    <p:sldId id="265" r:id="rId15"/>
    <p:sldId id="301" r:id="rId16"/>
    <p:sldId id="267" r:id="rId17"/>
    <p:sldId id="278" r:id="rId18"/>
    <p:sldId id="290" r:id="rId19"/>
    <p:sldId id="296" r:id="rId20"/>
    <p:sldId id="295" r:id="rId21"/>
    <p:sldId id="269" r:id="rId22"/>
    <p:sldId id="266" r:id="rId23"/>
    <p:sldId id="270" r:id="rId24"/>
    <p:sldId id="271" r:id="rId25"/>
    <p:sldId id="298" r:id="rId26"/>
    <p:sldId id="300" r:id="rId27"/>
    <p:sldId id="273"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BF640-BF02-40B3-AE63-3605731377C9}" v="3" dt="2022-02-14T14:56:47.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87075"/>
  </p:normalViewPr>
  <p:slideViewPr>
    <p:cSldViewPr snapToGrid="0" snapToObjects="1">
      <p:cViewPr varScale="1">
        <p:scale>
          <a:sx n="160" d="100"/>
          <a:sy n="160" d="100"/>
        </p:scale>
        <p:origin x="367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5DD34-9D1E-8D4A-BF32-3B95B8EE55D2}"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73A10-3358-D84A-A822-9A8277977DDC}" type="slidenum">
              <a:rPr lang="en-US" smtClean="0"/>
              <a:t>‹#›</a:t>
            </a:fld>
            <a:endParaRPr lang="en-US"/>
          </a:p>
        </p:txBody>
      </p:sp>
    </p:spTree>
    <p:extLst>
      <p:ext uri="{BB962C8B-B14F-4D97-AF65-F5344CB8AC3E}">
        <p14:creationId xmlns:p14="http://schemas.microsoft.com/office/powerpoint/2010/main" val="204623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Don’t display the following slide until AFTER completing the Engage. The next slide shows answers that will be discovered during the Engage activity.</a:t>
            </a:r>
          </a:p>
          <a:p>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2</a:t>
            </a:fld>
            <a:endParaRPr lang="en-US"/>
          </a:p>
        </p:txBody>
      </p:sp>
    </p:spTree>
    <p:extLst>
      <p:ext uri="{BB962C8B-B14F-4D97-AF65-F5344CB8AC3E}">
        <p14:creationId xmlns:p14="http://schemas.microsoft.com/office/powerpoint/2010/main" val="1826348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color of paper participants ended up with during the commit and toss to group. Give each group one marker that matches the color of their group so it is easy to to identify which group wrote/checked during the rotation. Make sure to take your marker as you move. </a:t>
            </a:r>
          </a:p>
          <a:p>
            <a:endParaRPr lang="en-US" dirty="0"/>
          </a:p>
          <a:p>
            <a:r>
              <a:rPr lang="en-US" dirty="0"/>
              <a:t>Take a photo of the finished posters</a:t>
            </a:r>
          </a:p>
          <a:p>
            <a:endParaRPr lang="en-US" dirty="0"/>
          </a:p>
          <a:p>
            <a:r>
              <a:rPr lang="en-US" dirty="0"/>
              <a:t>First Round: 3 minutes</a:t>
            </a:r>
          </a:p>
          <a:p>
            <a:r>
              <a:rPr lang="en-US" dirty="0"/>
              <a:t>Second Round: 2.5 minutes</a:t>
            </a:r>
          </a:p>
          <a:p>
            <a:r>
              <a:rPr lang="en-US" dirty="0"/>
              <a:t>Third Round: 2 minutes</a:t>
            </a:r>
          </a:p>
          <a:p>
            <a:r>
              <a:rPr lang="en-US" dirty="0"/>
              <a:t>Forth Round: 1.5 minutes</a:t>
            </a:r>
          </a:p>
          <a:p>
            <a:r>
              <a:rPr lang="en-US" dirty="0"/>
              <a:t>Fifth Round: 1 minute – group back at their original poster and will review additions, checkmarks, etc. </a:t>
            </a:r>
          </a:p>
        </p:txBody>
      </p:sp>
      <p:sp>
        <p:nvSpPr>
          <p:cNvPr id="4" name="Slide Number Placeholder 3"/>
          <p:cNvSpPr>
            <a:spLocks noGrp="1"/>
          </p:cNvSpPr>
          <p:nvPr>
            <p:ph type="sldNum" sz="quarter" idx="5"/>
          </p:nvPr>
        </p:nvSpPr>
        <p:spPr/>
        <p:txBody>
          <a:bodyPr/>
          <a:lstStyle/>
          <a:p>
            <a:fld id="{7DE73A10-3358-D84A-A822-9A8277977DDC}" type="slidenum">
              <a:rPr lang="en-US" smtClean="0"/>
              <a:t>14</a:t>
            </a:fld>
            <a:endParaRPr lang="en-US"/>
          </a:p>
        </p:txBody>
      </p:sp>
    </p:spTree>
    <p:extLst>
      <p:ext uri="{BB962C8B-B14F-4D97-AF65-F5344CB8AC3E}">
        <p14:creationId xmlns:p14="http://schemas.microsoft.com/office/powerpoint/2010/main" val="248466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this slide as everyone gets back to their seats.</a:t>
            </a:r>
          </a:p>
        </p:txBody>
      </p:sp>
      <p:sp>
        <p:nvSpPr>
          <p:cNvPr id="4" name="Slide Number Placeholder 3"/>
          <p:cNvSpPr>
            <a:spLocks noGrp="1"/>
          </p:cNvSpPr>
          <p:nvPr>
            <p:ph type="sldNum" sz="quarter" idx="5"/>
          </p:nvPr>
        </p:nvSpPr>
        <p:spPr/>
        <p:txBody>
          <a:bodyPr/>
          <a:lstStyle/>
          <a:p>
            <a:fld id="{7DE73A10-3358-D84A-A822-9A8277977DDC}" type="slidenum">
              <a:rPr lang="en-US" smtClean="0"/>
              <a:t>16</a:t>
            </a:fld>
            <a:endParaRPr lang="en-US"/>
          </a:p>
        </p:txBody>
      </p:sp>
    </p:spTree>
    <p:extLst>
      <p:ext uri="{BB962C8B-B14F-4D97-AF65-F5344CB8AC3E}">
        <p14:creationId xmlns:p14="http://schemas.microsoft.com/office/powerpoint/2010/main" val="110791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photos show pennants from various colleges, perhaps ones in the area or where school alumni or teachers have attended. There is also a Senior Brag Wall displaying college choices as seniors get accepted to various schools or maybe just where they are applying or want to attend. </a:t>
            </a:r>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17</a:t>
            </a:fld>
            <a:endParaRPr lang="en-US"/>
          </a:p>
        </p:txBody>
      </p:sp>
    </p:spTree>
    <p:extLst>
      <p:ext uri="{BB962C8B-B14F-4D97-AF65-F5344CB8AC3E}">
        <p14:creationId xmlns:p14="http://schemas.microsoft.com/office/powerpoint/2010/main" val="146067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College Swag Board Challenge: Challenge teachers, counselors, or administrators to create a 'swag board' or "vision board" highlighting their college experience and any challenges they may have faced. Include materials, memorabilia, photos, etc. from their college days. Let students judge and pick a winner. </a:t>
            </a:r>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18</a:t>
            </a:fld>
            <a:endParaRPr lang="en-US"/>
          </a:p>
        </p:txBody>
      </p:sp>
    </p:spTree>
    <p:extLst>
      <p:ext uri="{BB962C8B-B14F-4D97-AF65-F5344CB8AC3E}">
        <p14:creationId xmlns:p14="http://schemas.microsoft.com/office/powerpoint/2010/main" val="3059771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Auditory: Mentors, community leaders, people in various careers, or teachers and staff might meet with students to have college readiness and preparation conversation.</a:t>
            </a:r>
            <a:endParaRPr lang="en-US" dirty="0"/>
          </a:p>
        </p:txBody>
      </p:sp>
      <p:sp>
        <p:nvSpPr>
          <p:cNvPr id="4" name="Slide Number Placeholder 3"/>
          <p:cNvSpPr>
            <a:spLocks noGrp="1"/>
          </p:cNvSpPr>
          <p:nvPr>
            <p:ph type="sldNum" sz="quarter" idx="10"/>
          </p:nvPr>
        </p:nvSpPr>
        <p:spPr/>
        <p:txBody>
          <a:bodyPr/>
          <a:lstStyle/>
          <a:p>
            <a:fld id="{20A3AA88-C1BA-4D4A-A6E1-CC64BA1FEF5A}" type="slidenum">
              <a:rPr lang="en-US" smtClean="0"/>
              <a:t>19</a:t>
            </a:fld>
            <a:endParaRPr lang="en-US"/>
          </a:p>
        </p:txBody>
      </p:sp>
    </p:spTree>
    <p:extLst>
      <p:ext uri="{BB962C8B-B14F-4D97-AF65-F5344CB8AC3E}">
        <p14:creationId xmlns:p14="http://schemas.microsoft.com/office/powerpoint/2010/main" val="221043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Practices and Rituals: Ceremonies to honor academic success, such as National Honor Society induction, or organized visits to college campus promote a culture of college-readiness.</a:t>
            </a:r>
            <a:endParaRPr lang="en-US" dirty="0"/>
          </a:p>
        </p:txBody>
      </p:sp>
      <p:sp>
        <p:nvSpPr>
          <p:cNvPr id="4" name="Slide Number Placeholder 3"/>
          <p:cNvSpPr>
            <a:spLocks noGrp="1"/>
          </p:cNvSpPr>
          <p:nvPr>
            <p:ph type="sldNum" sz="quarter" idx="10"/>
          </p:nvPr>
        </p:nvSpPr>
        <p:spPr/>
        <p:txBody>
          <a:bodyPr/>
          <a:lstStyle/>
          <a:p>
            <a:fld id="{20A3AA88-C1BA-4D4A-A6E1-CC64BA1FEF5A}" type="slidenum">
              <a:rPr lang="en-US" smtClean="0"/>
              <a:t>20</a:t>
            </a:fld>
            <a:endParaRPr lang="en-US"/>
          </a:p>
        </p:txBody>
      </p:sp>
    </p:spTree>
    <p:extLst>
      <p:ext uri="{BB962C8B-B14F-4D97-AF65-F5344CB8AC3E}">
        <p14:creationId xmlns:p14="http://schemas.microsoft.com/office/powerpoint/2010/main" val="210633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a:t>
            </a:r>
            <a:r>
              <a:rPr lang="en-US" sz="1200" b="0" i="0" kern="1200" dirty="0">
                <a:solidFill>
                  <a:schemeClr val="tx1"/>
                </a:solidFill>
                <a:effectLst/>
                <a:latin typeface="+mn-lt"/>
                <a:ea typeface="+mn-ea"/>
                <a:cs typeface="+mn-cs"/>
              </a:rPr>
              <a:t>75 Possible Ideas and Strategies document</a:t>
            </a:r>
            <a:r>
              <a:rPr lang="en-US" dirty="0"/>
              <a:t>. </a:t>
            </a:r>
          </a:p>
          <a:p>
            <a:endParaRPr lang="en-US" dirty="0"/>
          </a:p>
          <a:p>
            <a:r>
              <a:rPr lang="en-US" dirty="0"/>
              <a:t>Pair participants and divide the reading according to the instructions in the activity.</a:t>
            </a:r>
          </a:p>
          <a:p>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21</a:t>
            </a:fld>
            <a:endParaRPr lang="en-US"/>
          </a:p>
        </p:txBody>
      </p:sp>
    </p:spTree>
    <p:extLst>
      <p:ext uri="{BB962C8B-B14F-4D97-AF65-F5344CB8AC3E}">
        <p14:creationId xmlns:p14="http://schemas.microsoft.com/office/powerpoint/2010/main" val="123704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4-2-1 graphic organizer</a:t>
            </a:r>
          </a:p>
        </p:txBody>
      </p:sp>
      <p:sp>
        <p:nvSpPr>
          <p:cNvPr id="4" name="Slide Number Placeholder 3"/>
          <p:cNvSpPr>
            <a:spLocks noGrp="1"/>
          </p:cNvSpPr>
          <p:nvPr>
            <p:ph type="sldNum" sz="quarter" idx="5"/>
          </p:nvPr>
        </p:nvSpPr>
        <p:spPr/>
        <p:txBody>
          <a:bodyPr/>
          <a:lstStyle/>
          <a:p>
            <a:fld id="{7DE73A10-3358-D84A-A822-9A8277977DDC}" type="slidenum">
              <a:rPr lang="en-US" smtClean="0"/>
              <a:t>22</a:t>
            </a:fld>
            <a:endParaRPr lang="en-US"/>
          </a:p>
        </p:txBody>
      </p:sp>
    </p:spTree>
    <p:extLst>
      <p:ext uri="{BB962C8B-B14F-4D97-AF65-F5344CB8AC3E}">
        <p14:creationId xmlns:p14="http://schemas.microsoft.com/office/powerpoint/2010/main" val="384009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23</a:t>
            </a:fld>
            <a:endParaRPr lang="en-US"/>
          </a:p>
        </p:txBody>
      </p:sp>
    </p:spTree>
    <p:extLst>
      <p:ext uri="{BB962C8B-B14F-4D97-AF65-F5344CB8AC3E}">
        <p14:creationId xmlns:p14="http://schemas.microsoft.com/office/powerpoint/2010/main" val="121460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24</a:t>
            </a:fld>
            <a:endParaRPr lang="en-US"/>
          </a:p>
        </p:txBody>
      </p:sp>
    </p:spTree>
    <p:extLst>
      <p:ext uri="{BB962C8B-B14F-4D97-AF65-F5344CB8AC3E}">
        <p14:creationId xmlns:p14="http://schemas.microsoft.com/office/powerpoint/2010/main" val="64466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 or fewer participants – Use a Kick Me strategy with Top 10 cutouts</a:t>
            </a:r>
          </a:p>
          <a:p>
            <a:r>
              <a:rPr lang="en-US" dirty="0"/>
              <a:t>More than 20 participants – Use a Family Feud strategy with Top 10 posters</a:t>
            </a:r>
          </a:p>
          <a:p>
            <a:r>
              <a:rPr lang="en-US" dirty="0"/>
              <a:t>See lesson instructions for details on how to conduct each activity.</a:t>
            </a:r>
          </a:p>
        </p:txBody>
      </p:sp>
      <p:sp>
        <p:nvSpPr>
          <p:cNvPr id="4" name="Slide Number Placeholder 3"/>
          <p:cNvSpPr>
            <a:spLocks noGrp="1"/>
          </p:cNvSpPr>
          <p:nvPr>
            <p:ph type="sldNum" sz="quarter" idx="5"/>
          </p:nvPr>
        </p:nvSpPr>
        <p:spPr/>
        <p:txBody>
          <a:bodyPr/>
          <a:lstStyle/>
          <a:p>
            <a:fld id="{7DE73A10-3358-D84A-A822-9A8277977DDC}" type="slidenum">
              <a:rPr lang="en-US" smtClean="0"/>
              <a:t>3</a:t>
            </a:fld>
            <a:endParaRPr lang="en-US"/>
          </a:p>
        </p:txBody>
      </p:sp>
    </p:spTree>
    <p:extLst>
      <p:ext uri="{BB962C8B-B14F-4D97-AF65-F5344CB8AC3E}">
        <p14:creationId xmlns:p14="http://schemas.microsoft.com/office/powerpoint/2010/main" val="2179455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groups share their goals of what they would like to accomplish, list them here. </a:t>
            </a:r>
          </a:p>
        </p:txBody>
      </p:sp>
      <p:sp>
        <p:nvSpPr>
          <p:cNvPr id="4" name="Slide Number Placeholder 3"/>
          <p:cNvSpPr>
            <a:spLocks noGrp="1"/>
          </p:cNvSpPr>
          <p:nvPr>
            <p:ph type="sldNum" sz="quarter" idx="5"/>
          </p:nvPr>
        </p:nvSpPr>
        <p:spPr/>
        <p:txBody>
          <a:bodyPr/>
          <a:lstStyle/>
          <a:p>
            <a:fld id="{7DE73A10-3358-D84A-A822-9A8277977DDC}" type="slidenum">
              <a:rPr lang="en-US" smtClean="0"/>
              <a:t>25</a:t>
            </a:fld>
            <a:endParaRPr lang="en-US"/>
          </a:p>
        </p:txBody>
      </p:sp>
    </p:spTree>
    <p:extLst>
      <p:ext uri="{BB962C8B-B14F-4D97-AF65-F5344CB8AC3E}">
        <p14:creationId xmlns:p14="http://schemas.microsoft.com/office/powerpoint/2010/main" val="412877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Hsnd</a:t>
            </a:r>
            <a:r>
              <a:rPr lang="en-US" dirty="0"/>
              <a:t> out the ICAP indicators list.</a:t>
            </a:r>
          </a:p>
          <a:p>
            <a:endParaRPr lang="en-US" dirty="0"/>
          </a:p>
          <a:p>
            <a:r>
              <a:rPr lang="en-US" dirty="0"/>
              <a:t>Ask participants to read through their indicators and then match which indicator(s) are being met by their activity. </a:t>
            </a:r>
          </a:p>
          <a:p>
            <a:endParaRPr lang="en-US" dirty="0"/>
          </a:p>
          <a:p>
            <a:r>
              <a:rPr lang="en-US" dirty="0"/>
              <a:t>After giving them a few minutes to read through and match up, then we will ask them to share out which indicators are being met. </a:t>
            </a:r>
          </a:p>
        </p:txBody>
      </p:sp>
      <p:sp>
        <p:nvSpPr>
          <p:cNvPr id="4" name="Slide Number Placeholder 3"/>
          <p:cNvSpPr>
            <a:spLocks noGrp="1"/>
          </p:cNvSpPr>
          <p:nvPr>
            <p:ph type="sldNum" sz="quarter" idx="5"/>
          </p:nvPr>
        </p:nvSpPr>
        <p:spPr/>
        <p:txBody>
          <a:bodyPr/>
          <a:lstStyle/>
          <a:p>
            <a:fld id="{7DE73A10-3358-D84A-A822-9A8277977DDC}" type="slidenum">
              <a:rPr lang="en-US" smtClean="0"/>
              <a:t>26</a:t>
            </a:fld>
            <a:endParaRPr lang="en-US"/>
          </a:p>
        </p:txBody>
      </p:sp>
    </p:spTree>
    <p:extLst>
      <p:ext uri="{BB962C8B-B14F-4D97-AF65-F5344CB8AC3E}">
        <p14:creationId xmlns:p14="http://schemas.microsoft.com/office/powerpoint/2010/main" val="209214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complete the rubric individually for their school or classroom. </a:t>
            </a:r>
          </a:p>
        </p:txBody>
      </p:sp>
      <p:sp>
        <p:nvSpPr>
          <p:cNvPr id="4" name="Slide Number Placeholder 3"/>
          <p:cNvSpPr>
            <a:spLocks noGrp="1"/>
          </p:cNvSpPr>
          <p:nvPr>
            <p:ph type="sldNum" sz="quarter" idx="5"/>
          </p:nvPr>
        </p:nvSpPr>
        <p:spPr/>
        <p:txBody>
          <a:bodyPr/>
          <a:lstStyle/>
          <a:p>
            <a:fld id="{7DE73A10-3358-D84A-A822-9A8277977DDC}" type="slidenum">
              <a:rPr lang="en-US" smtClean="0"/>
              <a:t>27</a:t>
            </a:fld>
            <a:endParaRPr lang="en-US"/>
          </a:p>
        </p:txBody>
      </p:sp>
    </p:spTree>
    <p:extLst>
      <p:ext uri="{BB962C8B-B14F-4D97-AF65-F5344CB8AC3E}">
        <p14:creationId xmlns:p14="http://schemas.microsoft.com/office/powerpoint/2010/main" val="4058276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28</a:t>
            </a:fld>
            <a:endParaRPr lang="en-US"/>
          </a:p>
        </p:txBody>
      </p:sp>
    </p:spTree>
    <p:extLst>
      <p:ext uri="{BB962C8B-B14F-4D97-AF65-F5344CB8AC3E}">
        <p14:creationId xmlns:p14="http://schemas.microsoft.com/office/powerpoint/2010/main" val="47231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pass out color coded paper. Colors should match the colors used during the carousel activity later. </a:t>
            </a:r>
          </a:p>
        </p:txBody>
      </p:sp>
      <p:sp>
        <p:nvSpPr>
          <p:cNvPr id="4" name="Slide Number Placeholder 3"/>
          <p:cNvSpPr>
            <a:spLocks noGrp="1"/>
          </p:cNvSpPr>
          <p:nvPr>
            <p:ph type="sldNum" sz="quarter" idx="5"/>
          </p:nvPr>
        </p:nvSpPr>
        <p:spPr/>
        <p:txBody>
          <a:bodyPr/>
          <a:lstStyle/>
          <a:p>
            <a:fld id="{7DE73A10-3358-D84A-A822-9A8277977DDC}" type="slidenum">
              <a:rPr lang="en-US" smtClean="0"/>
              <a:t>4</a:t>
            </a:fld>
            <a:endParaRPr lang="en-US"/>
          </a:p>
        </p:txBody>
      </p:sp>
    </p:spTree>
    <p:extLst>
      <p:ext uri="{BB962C8B-B14F-4D97-AF65-F5344CB8AC3E}">
        <p14:creationId xmlns:p14="http://schemas.microsoft.com/office/powerpoint/2010/main" val="32627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Today’s objectives will provide a roadmap of where you will go together during the session and will let participants know what to expect from this professional development.</a:t>
            </a:r>
            <a:endParaRPr lang="en-US" dirty="0"/>
          </a:p>
        </p:txBody>
      </p:sp>
      <p:sp>
        <p:nvSpPr>
          <p:cNvPr id="4" name="Slide Number Placeholder 3"/>
          <p:cNvSpPr>
            <a:spLocks noGrp="1"/>
          </p:cNvSpPr>
          <p:nvPr>
            <p:ph type="sldNum" sz="quarter" idx="5"/>
          </p:nvPr>
        </p:nvSpPr>
        <p:spPr/>
        <p:txBody>
          <a:bodyPr/>
          <a:lstStyle/>
          <a:p>
            <a:fld id="{7DE73A10-3358-D84A-A822-9A8277977DDC}" type="slidenum">
              <a:rPr lang="en-US" smtClean="0"/>
              <a:t>7</a:t>
            </a:fld>
            <a:endParaRPr lang="en-US"/>
          </a:p>
        </p:txBody>
      </p:sp>
    </p:spTree>
    <p:extLst>
      <p:ext uri="{BB962C8B-B14F-4D97-AF65-F5344CB8AC3E}">
        <p14:creationId xmlns:p14="http://schemas.microsoft.com/office/powerpoint/2010/main" val="326580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commons.wikimedia.org</a:t>
            </a:r>
            <a:r>
              <a:rPr lang="en-US" dirty="0"/>
              <a:t>/wiki/</a:t>
            </a:r>
            <a:r>
              <a:rPr lang="en-US" dirty="0" err="1"/>
              <a:t>File:Future_plate_blue.svg</a:t>
            </a:r>
            <a:r>
              <a:rPr lang="en-US" dirty="0"/>
              <a:t> </a:t>
            </a:r>
          </a:p>
          <a:p>
            <a:r>
              <a:rPr lang="en-US" dirty="0"/>
              <a:t>Quote: </a:t>
            </a:r>
            <a:r>
              <a:rPr lang="en-US" sz="1200" dirty="0">
                <a:solidFill>
                  <a:srgbClr val="2E2E2E"/>
                </a:solidFill>
                <a:latin typeface="Calibri" panose="020F0502020204030204" pitchFamily="34" charset="0"/>
              </a:rPr>
              <a:t>K20 Research Brief Strategies for College </a:t>
            </a:r>
            <a:r>
              <a:rPr lang="en-US" sz="1200">
                <a:solidFill>
                  <a:srgbClr val="2E2E2E"/>
                </a:solidFill>
                <a:latin typeface="Calibri" panose="020F0502020204030204" pitchFamily="34" charset="0"/>
              </a:rPr>
              <a:t>Readiness </a:t>
            </a:r>
            <a:endParaRPr lang="en-US" sz="1200" dirty="0">
              <a:solidFill>
                <a:srgbClr val="2E2E2E"/>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DE73A10-3358-D84A-A822-9A8277977DDC}" type="slidenum">
              <a:rPr lang="en-US" smtClean="0"/>
              <a:t>8</a:t>
            </a:fld>
            <a:endParaRPr lang="en-US"/>
          </a:p>
        </p:txBody>
      </p:sp>
    </p:spTree>
    <p:extLst>
      <p:ext uri="{BB962C8B-B14F-4D97-AF65-F5344CB8AC3E}">
        <p14:creationId xmlns:p14="http://schemas.microsoft.com/office/powerpoint/2010/main" val="177362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introduce ICAP at this time and note that more opportunity will be given to discuss it later in the day. Your purpose at this point is simply to foreshadow a later discussion and plant a seed to later show that some of ICAP’s goals will be addressed by creating a college- and career-going culture.</a:t>
            </a:r>
          </a:p>
        </p:txBody>
      </p:sp>
      <p:sp>
        <p:nvSpPr>
          <p:cNvPr id="4" name="Slide Number Placeholder 3"/>
          <p:cNvSpPr>
            <a:spLocks noGrp="1"/>
          </p:cNvSpPr>
          <p:nvPr>
            <p:ph type="sldNum" sz="quarter" idx="5"/>
          </p:nvPr>
        </p:nvSpPr>
        <p:spPr/>
        <p:txBody>
          <a:bodyPr/>
          <a:lstStyle/>
          <a:p>
            <a:fld id="{7DE73A10-3358-D84A-A822-9A8277977DDC}" type="slidenum">
              <a:rPr lang="en-US" smtClean="0"/>
              <a:t>10</a:t>
            </a:fld>
            <a:endParaRPr lang="en-US"/>
          </a:p>
        </p:txBody>
      </p:sp>
    </p:spTree>
    <p:extLst>
      <p:ext uri="{BB962C8B-B14F-4D97-AF65-F5344CB8AC3E}">
        <p14:creationId xmlns:p14="http://schemas.microsoft.com/office/powerpoint/2010/main" val="12057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complete the rubric individually for their school or classroom. </a:t>
            </a:r>
          </a:p>
        </p:txBody>
      </p:sp>
      <p:sp>
        <p:nvSpPr>
          <p:cNvPr id="4" name="Slide Number Placeholder 3"/>
          <p:cNvSpPr>
            <a:spLocks noGrp="1"/>
          </p:cNvSpPr>
          <p:nvPr>
            <p:ph type="sldNum" sz="quarter" idx="5"/>
          </p:nvPr>
        </p:nvSpPr>
        <p:spPr/>
        <p:txBody>
          <a:bodyPr/>
          <a:lstStyle/>
          <a:p>
            <a:fld id="{7DE73A10-3358-D84A-A822-9A8277977DDC}" type="slidenum">
              <a:rPr lang="en-US" smtClean="0"/>
              <a:t>11</a:t>
            </a:fld>
            <a:endParaRPr lang="en-US"/>
          </a:p>
        </p:txBody>
      </p:sp>
    </p:spTree>
    <p:extLst>
      <p:ext uri="{BB962C8B-B14F-4D97-AF65-F5344CB8AC3E}">
        <p14:creationId xmlns:p14="http://schemas.microsoft.com/office/powerpoint/2010/main" val="198197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CCGC Category Quadrant graphic organizer </a:t>
            </a:r>
          </a:p>
          <a:p>
            <a:endParaRPr lang="en-US" dirty="0"/>
          </a:p>
          <a:p>
            <a:r>
              <a:rPr lang="en-US" dirty="0"/>
              <a:t>Link to video: https://</a:t>
            </a:r>
            <a:r>
              <a:rPr lang="en-US" dirty="0" err="1"/>
              <a:t>youtu.be</a:t>
            </a:r>
            <a:r>
              <a:rPr lang="en-US" dirty="0"/>
              <a:t>/mP_A-tg67bY   </a:t>
            </a:r>
          </a:p>
          <a:p>
            <a:r>
              <a:rPr lang="en-US" dirty="0"/>
              <a:t>Video Site: NASSP National Association of Secondary School Principals, Module 3: Creating a College- Going Culture</a:t>
            </a:r>
          </a:p>
          <a:p>
            <a:endParaRPr lang="en-US" dirty="0"/>
          </a:p>
          <a:p>
            <a:r>
              <a:rPr lang="en-US" dirty="0"/>
              <a:t>Participants will list ideas they see during the video in the appropriate category. </a:t>
            </a:r>
          </a:p>
        </p:txBody>
      </p:sp>
      <p:sp>
        <p:nvSpPr>
          <p:cNvPr id="4" name="Slide Number Placeholder 3"/>
          <p:cNvSpPr>
            <a:spLocks noGrp="1"/>
          </p:cNvSpPr>
          <p:nvPr>
            <p:ph type="sldNum" sz="quarter" idx="5"/>
          </p:nvPr>
        </p:nvSpPr>
        <p:spPr/>
        <p:txBody>
          <a:bodyPr/>
          <a:lstStyle/>
          <a:p>
            <a:fld id="{7DE73A10-3358-D84A-A822-9A8277977DDC}" type="slidenum">
              <a:rPr lang="en-US" smtClean="0"/>
              <a:t>12</a:t>
            </a:fld>
            <a:endParaRPr lang="en-US"/>
          </a:p>
        </p:txBody>
      </p:sp>
    </p:spTree>
    <p:extLst>
      <p:ext uri="{BB962C8B-B14F-4D97-AF65-F5344CB8AC3E}">
        <p14:creationId xmlns:p14="http://schemas.microsoft.com/office/powerpoint/2010/main" val="192940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Think–Pair–Share activity</a:t>
            </a:r>
          </a:p>
        </p:txBody>
      </p:sp>
      <p:sp>
        <p:nvSpPr>
          <p:cNvPr id="4" name="Slide Number Placeholder 3"/>
          <p:cNvSpPr>
            <a:spLocks noGrp="1"/>
          </p:cNvSpPr>
          <p:nvPr>
            <p:ph type="sldNum" sz="quarter" idx="5"/>
          </p:nvPr>
        </p:nvSpPr>
        <p:spPr/>
        <p:txBody>
          <a:bodyPr/>
          <a:lstStyle/>
          <a:p>
            <a:fld id="{7DE73A10-3358-D84A-A822-9A8277977DDC}" type="slidenum">
              <a:rPr lang="en-US" smtClean="0"/>
              <a:t>13</a:t>
            </a:fld>
            <a:endParaRPr lang="en-US"/>
          </a:p>
        </p:txBody>
      </p:sp>
    </p:spTree>
    <p:extLst>
      <p:ext uri="{BB962C8B-B14F-4D97-AF65-F5344CB8AC3E}">
        <p14:creationId xmlns:p14="http://schemas.microsoft.com/office/powerpoint/2010/main" val="39003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pic>
        <p:nvPicPr>
          <p:cNvPr id="4" name="Picture 3">
            <a:extLst>
              <a:ext uri="{FF2B5EF4-FFF2-40B4-BE49-F238E27FC236}">
                <a16:creationId xmlns:a16="http://schemas.microsoft.com/office/drawing/2014/main" id="{7B7D1DD7-0C10-7E48-852E-D8BA2B640D52}"/>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40066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3093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a:extLst>
              <a:ext uri="{FF2B5EF4-FFF2-40B4-BE49-F238E27FC236}">
                <a16:creationId xmlns:a16="http://schemas.microsoft.com/office/drawing/2014/main" id="{6D6156C4-14D9-7943-875C-B99259946AB9}"/>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282615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a:t>Click to edit Master text styles</a:t>
            </a:r>
          </a:p>
        </p:txBody>
      </p:sp>
      <p:pic>
        <p:nvPicPr>
          <p:cNvPr id="4" name="Picture 3">
            <a:extLst>
              <a:ext uri="{FF2B5EF4-FFF2-40B4-BE49-F238E27FC236}">
                <a16:creationId xmlns:a16="http://schemas.microsoft.com/office/drawing/2014/main" id="{84A305A2-48D6-4E4F-A38B-EC7FE46A1529}"/>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29250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1F4C8EFE-A675-B94A-9B96-15BFB0B7D515}"/>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34105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914091F1-C373-4D40-9EE0-466157BB4E96}"/>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171157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a:t>CLICK TO EDIT MASTER TITLE STYLE</a:t>
            </a:r>
          </a:p>
        </p:txBody>
      </p:sp>
      <p:pic>
        <p:nvPicPr>
          <p:cNvPr id="3" name="Picture 2">
            <a:extLst>
              <a:ext uri="{FF2B5EF4-FFF2-40B4-BE49-F238E27FC236}">
                <a16:creationId xmlns:a16="http://schemas.microsoft.com/office/drawing/2014/main" id="{2867047F-F866-7641-821D-A2BF9D226E97}"/>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781215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88B508-A2D7-CB49-A43D-0E32A43A24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936" y="1371600"/>
            <a:ext cx="2548128" cy="4163722"/>
          </a:xfrm>
          <a:prstGeom prst="rect">
            <a:avLst/>
          </a:prstGeom>
        </p:spPr>
      </p:pic>
    </p:spTree>
    <p:extLst>
      <p:ext uri="{BB962C8B-B14F-4D97-AF65-F5344CB8AC3E}">
        <p14:creationId xmlns:p14="http://schemas.microsoft.com/office/powerpoint/2010/main" val="16376777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a:extLst>
              <a:ext uri="{FF2B5EF4-FFF2-40B4-BE49-F238E27FC236}">
                <a16:creationId xmlns:a16="http://schemas.microsoft.com/office/drawing/2014/main" id="{F988745D-7B86-914D-B557-047996CADB48}"/>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888684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Click to 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Click to edit Master text styles</a:t>
            </a:r>
          </a:p>
        </p:txBody>
      </p:sp>
      <p:pic>
        <p:nvPicPr>
          <p:cNvPr id="5" name="Picture 4">
            <a:extLst>
              <a:ext uri="{FF2B5EF4-FFF2-40B4-BE49-F238E27FC236}">
                <a16:creationId xmlns:a16="http://schemas.microsoft.com/office/drawing/2014/main" id="{82684FEE-DC35-FF41-8284-B8A05C0531E0}"/>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3674886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805169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mP_A-tg67b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6" Type="http://schemas.openxmlformats.org/officeDocument/2006/relationships/image" Target="../media/image45.png"/><Relationship Id="rId21" Type="http://schemas.openxmlformats.org/officeDocument/2006/relationships/image" Target="../media/image40.png"/><Relationship Id="rId42" Type="http://schemas.openxmlformats.org/officeDocument/2006/relationships/image" Target="../media/image61.png"/><Relationship Id="rId47" Type="http://schemas.openxmlformats.org/officeDocument/2006/relationships/image" Target="../media/image66.png"/><Relationship Id="rId63" Type="http://schemas.openxmlformats.org/officeDocument/2006/relationships/image" Target="../media/image82.png"/><Relationship Id="rId68" Type="http://schemas.openxmlformats.org/officeDocument/2006/relationships/image" Target="../media/image87.png"/><Relationship Id="rId2" Type="http://schemas.openxmlformats.org/officeDocument/2006/relationships/notesSlide" Target="../notesSlides/notesSlide23.xml"/><Relationship Id="rId16" Type="http://schemas.openxmlformats.org/officeDocument/2006/relationships/image" Target="../media/image35.png"/><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8" Type="http://schemas.openxmlformats.org/officeDocument/2006/relationships/image" Target="../media/image77.png"/><Relationship Id="rId66" Type="http://schemas.openxmlformats.org/officeDocument/2006/relationships/image" Target="../media/image85.png"/><Relationship Id="rId5" Type="http://schemas.openxmlformats.org/officeDocument/2006/relationships/image" Target="../media/image24.png"/><Relationship Id="rId61" Type="http://schemas.openxmlformats.org/officeDocument/2006/relationships/image" Target="../media/image80.png"/><Relationship Id="rId19" Type="http://schemas.openxmlformats.org/officeDocument/2006/relationships/image" Target="../media/image3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64" Type="http://schemas.openxmlformats.org/officeDocument/2006/relationships/image" Target="../media/image83.png"/><Relationship Id="rId69" Type="http://schemas.openxmlformats.org/officeDocument/2006/relationships/image" Target="../media/image88.png"/><Relationship Id="rId8" Type="http://schemas.openxmlformats.org/officeDocument/2006/relationships/image" Target="../media/image27.png"/><Relationship Id="rId51" Type="http://schemas.openxmlformats.org/officeDocument/2006/relationships/image" Target="../media/image70.png"/><Relationship Id="rId72" Type="http://schemas.openxmlformats.org/officeDocument/2006/relationships/image" Target="../media/image91.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86.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 Id="rId70"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73" Type="http://schemas.openxmlformats.org/officeDocument/2006/relationships/image" Target="../media/image92.png"/><Relationship Id="rId4" Type="http://schemas.openxmlformats.org/officeDocument/2006/relationships/image" Target="../media/image23.png"/><Relationship Id="rId9"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9" Type="http://schemas.openxmlformats.org/officeDocument/2006/relationships/image" Target="../media/image58.png"/><Relationship Id="rId34" Type="http://schemas.openxmlformats.org/officeDocument/2006/relationships/image" Target="../media/image53.png"/><Relationship Id="rId50" Type="http://schemas.openxmlformats.org/officeDocument/2006/relationships/image" Target="../media/image69.png"/><Relationship Id="rId55" Type="http://schemas.openxmlformats.org/officeDocument/2006/relationships/image" Target="../media/image74.png"/><Relationship Id="rId7" Type="http://schemas.openxmlformats.org/officeDocument/2006/relationships/image" Target="../media/image26.png"/><Relationship Id="rId71" Type="http://schemas.openxmlformats.org/officeDocument/2006/relationships/image" Target="../media/image9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6536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50B6-7258-BA42-8361-14AE12503841}"/>
              </a:ext>
            </a:extLst>
          </p:cNvPr>
          <p:cNvSpPr>
            <a:spLocks noGrp="1"/>
          </p:cNvSpPr>
          <p:nvPr>
            <p:ph type="title"/>
          </p:nvPr>
        </p:nvSpPr>
        <p:spPr/>
        <p:txBody>
          <a:bodyPr/>
          <a:lstStyle/>
          <a:p>
            <a:r>
              <a:rPr lang="en-US" dirty="0"/>
              <a:t>ICAP (Individual Career Academic Plan)</a:t>
            </a:r>
          </a:p>
        </p:txBody>
      </p:sp>
      <p:sp>
        <p:nvSpPr>
          <p:cNvPr id="3" name="Content Placeholder 2">
            <a:extLst>
              <a:ext uri="{FF2B5EF4-FFF2-40B4-BE49-F238E27FC236}">
                <a16:creationId xmlns:a16="http://schemas.microsoft.com/office/drawing/2014/main" id="{02D24364-05F7-D94C-8914-9C1447456764}"/>
              </a:ext>
            </a:extLst>
          </p:cNvPr>
          <p:cNvSpPr>
            <a:spLocks noGrp="1"/>
          </p:cNvSpPr>
          <p:nvPr>
            <p:ph idx="1"/>
          </p:nvPr>
        </p:nvSpPr>
        <p:spPr>
          <a:xfrm>
            <a:off x="609600" y="1935480"/>
            <a:ext cx="10295467" cy="4389120"/>
          </a:xfrm>
        </p:spPr>
        <p:txBody>
          <a:bodyPr/>
          <a:lstStyle/>
          <a:p>
            <a:pPr marL="0" indent="0">
              <a:buNone/>
            </a:pPr>
            <a:r>
              <a:rPr lang="en-US" i="1" dirty="0"/>
              <a:t>ICAP is an Oklahoma State Department of Education initiative to provide all OK students with college and career information and readiness skills. Schools will be required to provide a strategic plan for their students by addressing the ICAP initiatives.  A college and career-going culture supports these initiatives</a:t>
            </a:r>
            <a:r>
              <a:rPr lang="en-US" dirty="0"/>
              <a:t>.</a:t>
            </a:r>
          </a:p>
          <a:p>
            <a:pPr marL="0" indent="0">
              <a:buNone/>
            </a:pPr>
            <a:endParaRPr lang="en-US" dirty="0"/>
          </a:p>
          <a:p>
            <a:pPr marL="0" indent="0">
              <a:buNone/>
            </a:pPr>
            <a:r>
              <a:rPr lang="en-US" b="1" dirty="0"/>
              <a:t>ICAP has a strong, intentional connection with career- and college-readiness. </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298719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3F5C-A1CE-F742-BBE8-CEEC095D2AE5}"/>
              </a:ext>
            </a:extLst>
          </p:cNvPr>
          <p:cNvSpPr>
            <a:spLocks noGrp="1"/>
          </p:cNvSpPr>
          <p:nvPr>
            <p:ph type="title"/>
          </p:nvPr>
        </p:nvSpPr>
        <p:spPr/>
        <p:txBody>
          <a:bodyPr/>
          <a:lstStyle/>
          <a:p>
            <a:r>
              <a:rPr lang="en-US" dirty="0"/>
              <a:t>College and Career Culture Rubric</a:t>
            </a:r>
          </a:p>
        </p:txBody>
      </p:sp>
      <p:sp>
        <p:nvSpPr>
          <p:cNvPr id="3" name="Content Placeholder 2">
            <a:extLst>
              <a:ext uri="{FF2B5EF4-FFF2-40B4-BE49-F238E27FC236}">
                <a16:creationId xmlns:a16="http://schemas.microsoft.com/office/drawing/2014/main" id="{CBE8C719-1914-CB4C-A23D-1918272BA139}"/>
              </a:ext>
            </a:extLst>
          </p:cNvPr>
          <p:cNvSpPr>
            <a:spLocks noGrp="1"/>
          </p:cNvSpPr>
          <p:nvPr>
            <p:ph idx="1"/>
          </p:nvPr>
        </p:nvSpPr>
        <p:spPr>
          <a:xfrm>
            <a:off x="609600" y="2397760"/>
            <a:ext cx="5959642" cy="4389120"/>
          </a:xfrm>
        </p:spPr>
        <p:txBody>
          <a:bodyPr>
            <a:normAutofit/>
          </a:bodyPr>
          <a:lstStyle/>
          <a:p>
            <a:pPr marL="0" indent="0">
              <a:buNone/>
            </a:pPr>
            <a:r>
              <a:rPr lang="en-US" sz="3200" dirty="0"/>
              <a:t>Complete the college and career culture rubric for your classroom or school site. 	</a:t>
            </a:r>
          </a:p>
          <a:p>
            <a:endParaRPr lang="en-US" sz="3200" dirty="0"/>
          </a:p>
          <a:p>
            <a:pPr marL="0" indent="0">
              <a:buNone/>
            </a:pPr>
            <a:endParaRPr lang="en-US" sz="3200" dirty="0"/>
          </a:p>
        </p:txBody>
      </p:sp>
      <p:pic>
        <p:nvPicPr>
          <p:cNvPr id="5" name="Picture 4">
            <a:extLst>
              <a:ext uri="{FF2B5EF4-FFF2-40B4-BE49-F238E27FC236}">
                <a16:creationId xmlns:a16="http://schemas.microsoft.com/office/drawing/2014/main" id="{0E027A42-A20E-5A4A-B40A-85235F32AEDE}"/>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569242" y="2397760"/>
            <a:ext cx="2725170" cy="2937309"/>
          </a:xfrm>
          <a:prstGeom prst="rect">
            <a:avLst/>
          </a:prstGeom>
        </p:spPr>
      </p:pic>
    </p:spTree>
    <p:extLst>
      <p:ext uri="{BB962C8B-B14F-4D97-AF65-F5344CB8AC3E}">
        <p14:creationId xmlns:p14="http://schemas.microsoft.com/office/powerpoint/2010/main" val="3581990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6F06-A4CF-BB4E-AEAD-E456E7DAAC90}"/>
              </a:ext>
            </a:extLst>
          </p:cNvPr>
          <p:cNvSpPr>
            <a:spLocks noGrp="1"/>
          </p:cNvSpPr>
          <p:nvPr>
            <p:ph type="title"/>
          </p:nvPr>
        </p:nvSpPr>
        <p:spPr>
          <a:xfrm>
            <a:off x="609600" y="704088"/>
            <a:ext cx="8991600" cy="1143000"/>
          </a:xfrm>
        </p:spPr>
        <p:txBody>
          <a:bodyPr>
            <a:normAutofit fontScale="90000"/>
          </a:bodyPr>
          <a:lstStyle/>
          <a:p>
            <a:r>
              <a:rPr lang="en-US" dirty="0"/>
              <a:t>Video: Leading Success</a:t>
            </a:r>
            <a:br>
              <a:rPr lang="en-US" dirty="0"/>
            </a:br>
            <a:r>
              <a:rPr lang="en-US" sz="3600" dirty="0">
                <a:solidFill>
                  <a:schemeClr val="accent2"/>
                </a:solidFill>
              </a:rPr>
              <a:t>Fostering a culture of expectations and opportunity </a:t>
            </a:r>
            <a:endParaRPr lang="en-US" sz="3900" dirty="0">
              <a:solidFill>
                <a:schemeClr val="accent2"/>
              </a:solidFill>
            </a:endParaRPr>
          </a:p>
        </p:txBody>
      </p:sp>
      <p:sp>
        <p:nvSpPr>
          <p:cNvPr id="3" name="TextBox 2">
            <a:extLst>
              <a:ext uri="{FF2B5EF4-FFF2-40B4-BE49-F238E27FC236}">
                <a16:creationId xmlns:a16="http://schemas.microsoft.com/office/drawing/2014/main" id="{B3E92D78-DF07-E444-A342-49690AD1EDA0}"/>
              </a:ext>
            </a:extLst>
          </p:cNvPr>
          <p:cNvSpPr txBox="1"/>
          <p:nvPr/>
        </p:nvSpPr>
        <p:spPr>
          <a:xfrm flipH="1">
            <a:off x="609600" y="3876417"/>
            <a:ext cx="5044550" cy="1323439"/>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Identify examples as you watch the </a:t>
            </a:r>
            <a:r>
              <a:rPr lang="en-US" sz="4000" dirty="0">
                <a:latin typeface="Calibri" panose="020F0502020204030204" pitchFamily="34" charset="0"/>
                <a:cs typeface="Calibri" panose="020F0502020204030204" pitchFamily="34" charset="0"/>
                <a:hlinkClick r:id="rId3"/>
              </a:rPr>
              <a:t>video</a:t>
            </a:r>
            <a:r>
              <a:rPr lang="en-US" sz="4000" dirty="0">
                <a:latin typeface="Calibri" panose="020F0502020204030204" pitchFamily="34" charset="0"/>
                <a:cs typeface="Calibri" panose="020F0502020204030204" pitchFamily="34" charset="0"/>
              </a:rPr>
              <a:t>. </a:t>
            </a:r>
          </a:p>
        </p:txBody>
      </p:sp>
      <p:sp>
        <p:nvSpPr>
          <p:cNvPr id="13" name="Rectangle 12">
            <a:extLst>
              <a:ext uri="{FF2B5EF4-FFF2-40B4-BE49-F238E27FC236}">
                <a16:creationId xmlns:a16="http://schemas.microsoft.com/office/drawing/2014/main" id="{E34F38AD-72CF-4CC1-81BA-18E56031CE2F}"/>
              </a:ext>
            </a:extLst>
          </p:cNvPr>
          <p:cNvSpPr/>
          <p:nvPr/>
        </p:nvSpPr>
        <p:spPr>
          <a:xfrm>
            <a:off x="8043345" y="4614337"/>
            <a:ext cx="2286000" cy="1752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EDEAAF-459A-4551-A265-C45975FB2DDE}"/>
              </a:ext>
            </a:extLst>
          </p:cNvPr>
          <p:cNvSpPr/>
          <p:nvPr/>
        </p:nvSpPr>
        <p:spPr>
          <a:xfrm>
            <a:off x="5681145" y="4614337"/>
            <a:ext cx="2286000" cy="1752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E4CE83-5834-4A22-B7E8-88F9CCCABDD9}"/>
              </a:ext>
            </a:extLst>
          </p:cNvPr>
          <p:cNvSpPr/>
          <p:nvPr/>
        </p:nvSpPr>
        <p:spPr>
          <a:xfrm>
            <a:off x="5681145" y="2785537"/>
            <a:ext cx="2286000" cy="1752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F148812-0D18-43CC-BA48-C55D2FD584DF}"/>
              </a:ext>
            </a:extLst>
          </p:cNvPr>
          <p:cNvSpPr/>
          <p:nvPr/>
        </p:nvSpPr>
        <p:spPr>
          <a:xfrm>
            <a:off x="8043345" y="2785537"/>
            <a:ext cx="2286000" cy="1752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06887E5-9A51-4D62-AC00-B7F9E272AC2F}"/>
              </a:ext>
            </a:extLst>
          </p:cNvPr>
          <p:cNvSpPr txBox="1"/>
          <p:nvPr/>
        </p:nvSpPr>
        <p:spPr>
          <a:xfrm rot="10800000" flipH="1" flipV="1">
            <a:off x="5681144" y="2861737"/>
            <a:ext cx="2286001"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Visual</a:t>
            </a:r>
          </a:p>
        </p:txBody>
      </p:sp>
      <p:sp>
        <p:nvSpPr>
          <p:cNvPr id="18" name="TextBox 17">
            <a:extLst>
              <a:ext uri="{FF2B5EF4-FFF2-40B4-BE49-F238E27FC236}">
                <a16:creationId xmlns:a16="http://schemas.microsoft.com/office/drawing/2014/main" id="{C9A5CD6B-A8D0-41AE-9F75-B8C54B7A7A0B}"/>
              </a:ext>
            </a:extLst>
          </p:cNvPr>
          <p:cNvSpPr txBox="1"/>
          <p:nvPr/>
        </p:nvSpPr>
        <p:spPr>
          <a:xfrm rot="10800000" flipH="1" flipV="1">
            <a:off x="8043345" y="2861738"/>
            <a:ext cx="22860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Auditory</a:t>
            </a:r>
          </a:p>
        </p:txBody>
      </p:sp>
      <p:sp>
        <p:nvSpPr>
          <p:cNvPr id="19" name="TextBox 18">
            <a:extLst>
              <a:ext uri="{FF2B5EF4-FFF2-40B4-BE49-F238E27FC236}">
                <a16:creationId xmlns:a16="http://schemas.microsoft.com/office/drawing/2014/main" id="{FC6B6AA6-5666-40FA-9971-9B36796F7B9C}"/>
              </a:ext>
            </a:extLst>
          </p:cNvPr>
          <p:cNvSpPr txBox="1"/>
          <p:nvPr/>
        </p:nvSpPr>
        <p:spPr>
          <a:xfrm rot="10800000" flipH="1" flipV="1">
            <a:off x="5681145" y="4687446"/>
            <a:ext cx="22860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Practices/Rituals</a:t>
            </a:r>
          </a:p>
        </p:txBody>
      </p:sp>
      <p:sp>
        <p:nvSpPr>
          <p:cNvPr id="20" name="TextBox 19">
            <a:extLst>
              <a:ext uri="{FF2B5EF4-FFF2-40B4-BE49-F238E27FC236}">
                <a16:creationId xmlns:a16="http://schemas.microsoft.com/office/drawing/2014/main" id="{8D375FF7-99BB-427D-8D3E-77BFF3B58130}"/>
              </a:ext>
            </a:extLst>
          </p:cNvPr>
          <p:cNvSpPr txBox="1"/>
          <p:nvPr/>
        </p:nvSpPr>
        <p:spPr>
          <a:xfrm rot="10800000" flipH="1" flipV="1">
            <a:off x="8043346" y="4679893"/>
            <a:ext cx="22860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Systems/Structures</a:t>
            </a:r>
          </a:p>
        </p:txBody>
      </p:sp>
    </p:spTree>
    <p:extLst>
      <p:ext uri="{BB962C8B-B14F-4D97-AF65-F5344CB8AC3E}">
        <p14:creationId xmlns:p14="http://schemas.microsoft.com/office/powerpoint/2010/main" val="657701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7B71-5351-8543-8D54-358138072FBA}"/>
              </a:ext>
            </a:extLst>
          </p:cNvPr>
          <p:cNvSpPr>
            <a:spLocks noGrp="1"/>
          </p:cNvSpPr>
          <p:nvPr>
            <p:ph type="title"/>
          </p:nvPr>
        </p:nvSpPr>
        <p:spPr/>
        <p:txBody>
          <a:bodyPr/>
          <a:lstStyle/>
          <a:p>
            <a:r>
              <a:rPr lang="en-US" dirty="0"/>
              <a:t>Think–Pair–Share Your Ideas</a:t>
            </a:r>
          </a:p>
        </p:txBody>
      </p:sp>
      <p:sp>
        <p:nvSpPr>
          <p:cNvPr id="3" name="Content Placeholder 2">
            <a:extLst>
              <a:ext uri="{FF2B5EF4-FFF2-40B4-BE49-F238E27FC236}">
                <a16:creationId xmlns:a16="http://schemas.microsoft.com/office/drawing/2014/main" id="{2032566F-CD8A-3646-87C1-2236A6904486}"/>
              </a:ext>
            </a:extLst>
          </p:cNvPr>
          <p:cNvSpPr>
            <a:spLocks noGrp="1"/>
          </p:cNvSpPr>
          <p:nvPr>
            <p:ph idx="1"/>
          </p:nvPr>
        </p:nvSpPr>
        <p:spPr>
          <a:xfrm>
            <a:off x="609600" y="2024888"/>
            <a:ext cx="4487333" cy="4389120"/>
          </a:xfrm>
        </p:spPr>
        <p:txBody>
          <a:bodyPr>
            <a:normAutofit/>
          </a:bodyPr>
          <a:lstStyle/>
          <a:p>
            <a:endParaRPr lang="en-US" sz="4400" dirty="0"/>
          </a:p>
          <a:p>
            <a:pPr marL="0" indent="0">
              <a:buNone/>
            </a:pPr>
            <a:r>
              <a:rPr lang="en-US" sz="4400" dirty="0"/>
              <a:t>Did you notice the same things or different things? </a:t>
            </a:r>
          </a:p>
        </p:txBody>
      </p:sp>
      <p:pic>
        <p:nvPicPr>
          <p:cNvPr id="5" name="Graphic 4">
            <a:extLst>
              <a:ext uri="{FF2B5EF4-FFF2-40B4-BE49-F238E27FC236}">
                <a16:creationId xmlns:a16="http://schemas.microsoft.com/office/drawing/2014/main" id="{2986B50E-A324-794D-B1F4-FE78A00CD1B9}"/>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2303" t="24872" r="32222" b="21111"/>
          <a:stretch/>
        </p:blipFill>
        <p:spPr>
          <a:xfrm>
            <a:off x="5423746" y="2727568"/>
            <a:ext cx="5205047" cy="2797271"/>
          </a:xfrm>
          <a:prstGeom prst="rect">
            <a:avLst/>
          </a:prstGeom>
        </p:spPr>
      </p:pic>
    </p:spTree>
    <p:extLst>
      <p:ext uri="{BB962C8B-B14F-4D97-AF65-F5344CB8AC3E}">
        <p14:creationId xmlns:p14="http://schemas.microsoft.com/office/powerpoint/2010/main" val="3002722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C79E-031C-D74D-98D1-2341B11A21BF}"/>
              </a:ext>
            </a:extLst>
          </p:cNvPr>
          <p:cNvSpPr>
            <a:spLocks noGrp="1"/>
          </p:cNvSpPr>
          <p:nvPr>
            <p:ph type="title"/>
          </p:nvPr>
        </p:nvSpPr>
        <p:spPr/>
        <p:txBody>
          <a:bodyPr/>
          <a:lstStyle/>
          <a:p>
            <a:r>
              <a:rPr lang="en-US" dirty="0"/>
              <a:t>College and Career Going Culture Carousel	</a:t>
            </a:r>
          </a:p>
        </p:txBody>
      </p:sp>
      <p:sp>
        <p:nvSpPr>
          <p:cNvPr id="3" name="Content Placeholder 2">
            <a:extLst>
              <a:ext uri="{FF2B5EF4-FFF2-40B4-BE49-F238E27FC236}">
                <a16:creationId xmlns:a16="http://schemas.microsoft.com/office/drawing/2014/main" id="{9EA49A73-7589-444B-A915-11BC2DD19DD9}"/>
              </a:ext>
            </a:extLst>
          </p:cNvPr>
          <p:cNvSpPr>
            <a:spLocks noGrp="1"/>
          </p:cNvSpPr>
          <p:nvPr>
            <p:ph idx="1"/>
          </p:nvPr>
        </p:nvSpPr>
        <p:spPr>
          <a:xfrm>
            <a:off x="609600" y="1935480"/>
            <a:ext cx="10692121" cy="4389120"/>
          </a:xfrm>
        </p:spPr>
        <p:txBody>
          <a:bodyPr>
            <a:normAutofit/>
          </a:bodyPr>
          <a:lstStyle/>
          <a:p>
            <a:pPr marL="0" indent="0">
              <a:buNone/>
            </a:pPr>
            <a:r>
              <a:rPr lang="en-US" sz="3600" i="1" dirty="0">
                <a:solidFill>
                  <a:schemeClr val="accent2"/>
                </a:solidFill>
              </a:rPr>
              <a:t>Find your group!</a:t>
            </a:r>
          </a:p>
          <a:p>
            <a:pPr marL="0" indent="0">
              <a:buNone/>
            </a:pPr>
            <a:endParaRPr lang="en-US" sz="2400" dirty="0"/>
          </a:p>
          <a:p>
            <a:pPr marL="365741" lvl="1" indent="0">
              <a:buNone/>
            </a:pPr>
            <a:r>
              <a:rPr lang="en-US" sz="3390" b="1" dirty="0">
                <a:solidFill>
                  <a:srgbClr val="FF0000"/>
                </a:solidFill>
              </a:rPr>
              <a:t>1. Visual</a:t>
            </a:r>
          </a:p>
          <a:p>
            <a:pPr marL="365741" lvl="1" indent="0">
              <a:buNone/>
            </a:pPr>
            <a:r>
              <a:rPr lang="en-US" sz="3390" b="1" dirty="0">
                <a:solidFill>
                  <a:srgbClr val="0070C0"/>
                </a:solidFill>
              </a:rPr>
              <a:t>2. Auditory </a:t>
            </a:r>
          </a:p>
          <a:p>
            <a:pPr marL="365741" lvl="1" indent="0">
              <a:buNone/>
            </a:pPr>
            <a:r>
              <a:rPr lang="en-US" sz="3390" b="1" dirty="0">
                <a:solidFill>
                  <a:srgbClr val="7030A0"/>
                </a:solidFill>
              </a:rPr>
              <a:t>3. Practices/Rituals</a:t>
            </a:r>
          </a:p>
          <a:p>
            <a:pPr marL="365741" lvl="1" indent="0">
              <a:buNone/>
            </a:pPr>
            <a:r>
              <a:rPr lang="en-US" sz="3390" b="1" dirty="0">
                <a:solidFill>
                  <a:srgbClr val="00B050"/>
                </a:solidFill>
              </a:rPr>
              <a:t>4. Systems/Structures</a:t>
            </a:r>
          </a:p>
          <a:p>
            <a:endParaRPr lang="en-US" sz="1600" b="1" dirty="0">
              <a:solidFill>
                <a:srgbClr val="FF3399"/>
              </a:solidFill>
            </a:endParaRPr>
          </a:p>
          <a:p>
            <a:endParaRPr lang="en-US" sz="2000" dirty="0"/>
          </a:p>
        </p:txBody>
      </p:sp>
    </p:spTree>
    <p:extLst>
      <p:ext uri="{BB962C8B-B14F-4D97-AF65-F5344CB8AC3E}">
        <p14:creationId xmlns:p14="http://schemas.microsoft.com/office/powerpoint/2010/main" val="26587707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6FA9-570B-8146-BA65-B395B4A74FB4}"/>
              </a:ext>
            </a:extLst>
          </p:cNvPr>
          <p:cNvSpPr>
            <a:spLocks noGrp="1"/>
          </p:cNvSpPr>
          <p:nvPr>
            <p:ph type="title"/>
          </p:nvPr>
        </p:nvSpPr>
        <p:spPr>
          <a:xfrm>
            <a:off x="609600" y="610955"/>
            <a:ext cx="10972800" cy="1143000"/>
          </a:xfrm>
        </p:spPr>
        <p:txBody>
          <a:bodyPr/>
          <a:lstStyle/>
          <a:p>
            <a:r>
              <a:rPr lang="en-US" dirty="0"/>
              <a:t>College and Career Culture Carousel	</a:t>
            </a:r>
          </a:p>
        </p:txBody>
      </p:sp>
      <p:sp>
        <p:nvSpPr>
          <p:cNvPr id="3" name="Content Placeholder 2">
            <a:extLst>
              <a:ext uri="{FF2B5EF4-FFF2-40B4-BE49-F238E27FC236}">
                <a16:creationId xmlns:a16="http://schemas.microsoft.com/office/drawing/2014/main" id="{0B41BB2C-E9D6-054C-A281-233DDA9325B3}"/>
              </a:ext>
            </a:extLst>
          </p:cNvPr>
          <p:cNvSpPr>
            <a:spLocks noGrp="1"/>
          </p:cNvSpPr>
          <p:nvPr>
            <p:ph idx="1"/>
          </p:nvPr>
        </p:nvSpPr>
        <p:spPr>
          <a:xfrm>
            <a:off x="609600" y="1935480"/>
            <a:ext cx="10024533" cy="4922520"/>
          </a:xfrm>
        </p:spPr>
        <p:txBody>
          <a:bodyPr>
            <a:normAutofit fontScale="92500" lnSpcReduction="20000"/>
          </a:bodyPr>
          <a:lstStyle/>
          <a:p>
            <a:pPr marL="0" indent="0">
              <a:buNone/>
            </a:pPr>
            <a:r>
              <a:rPr lang="en-US" sz="2800" dirty="0">
                <a:solidFill>
                  <a:schemeClr val="accent2"/>
                </a:solidFill>
              </a:rPr>
              <a:t>Spend three minutes at your first “station” brainstorming ideas that could be used to signal a CCGC. </a:t>
            </a:r>
          </a:p>
          <a:p>
            <a:pPr marL="0" indent="0">
              <a:buNone/>
            </a:pPr>
            <a:endParaRPr lang="en-US" sz="2800" dirty="0">
              <a:solidFill>
                <a:schemeClr val="accent2"/>
              </a:solidFill>
            </a:endParaRPr>
          </a:p>
          <a:p>
            <a:pPr marL="0" indent="0">
              <a:buNone/>
            </a:pPr>
            <a:r>
              <a:rPr lang="en-US" sz="2800" dirty="0">
                <a:solidFill>
                  <a:schemeClr val="accent2"/>
                </a:solidFill>
              </a:rPr>
              <a:t>When the timer goes off rotate to the next station and try to add more ideas! </a:t>
            </a:r>
          </a:p>
          <a:p>
            <a:pPr marL="0" indent="0">
              <a:buNone/>
            </a:pPr>
            <a:r>
              <a:rPr lang="en-US" sz="2800" dirty="0"/>
              <a:t> </a:t>
            </a:r>
          </a:p>
          <a:p>
            <a:pPr marL="0" indent="0">
              <a:buNone/>
            </a:pPr>
            <a:r>
              <a:rPr lang="en-US" sz="2800" dirty="0"/>
              <a:t>	Add a check mark next to a practice that you currently do in your 	school. </a:t>
            </a:r>
          </a:p>
          <a:p>
            <a:pPr marL="0" indent="0">
              <a:buNone/>
            </a:pPr>
            <a:r>
              <a:rPr lang="en-US" sz="2800" dirty="0"/>
              <a:t>			</a:t>
            </a:r>
          </a:p>
          <a:p>
            <a:pPr marL="0" indent="0">
              <a:buNone/>
            </a:pPr>
            <a:r>
              <a:rPr lang="en-US" sz="2800" dirty="0"/>
              <a:t>	Draw a star if you want to add a practice at your school.</a:t>
            </a:r>
          </a:p>
          <a:p>
            <a:pPr marL="0" indent="0">
              <a:buNone/>
            </a:pPr>
            <a:endParaRPr lang="en-US" sz="2800" dirty="0"/>
          </a:p>
          <a:p>
            <a:pPr marL="0" indent="0">
              <a:buNone/>
            </a:pPr>
            <a:r>
              <a:rPr lang="en-US" sz="2800" dirty="0"/>
              <a:t>	When you group arrives back where you started, circle one idea 	to share. </a:t>
            </a:r>
          </a:p>
          <a:p>
            <a:pPr algn="ctr"/>
            <a:endParaRPr lang="en-US" sz="2800" dirty="0"/>
          </a:p>
        </p:txBody>
      </p:sp>
      <p:pic>
        <p:nvPicPr>
          <p:cNvPr id="5" name="Picture 4">
            <a:extLst>
              <a:ext uri="{FF2B5EF4-FFF2-40B4-BE49-F238E27FC236}">
                <a16:creationId xmlns:a16="http://schemas.microsoft.com/office/drawing/2014/main" id="{60FB0C2F-3C88-5840-A492-0B8C25FEA5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397" y="4120338"/>
            <a:ext cx="722142" cy="671341"/>
          </a:xfrm>
          <a:prstGeom prst="rect">
            <a:avLst/>
          </a:prstGeom>
        </p:spPr>
      </p:pic>
      <p:pic>
        <p:nvPicPr>
          <p:cNvPr id="6" name="Picture 5">
            <a:extLst>
              <a:ext uri="{FF2B5EF4-FFF2-40B4-BE49-F238E27FC236}">
                <a16:creationId xmlns:a16="http://schemas.microsoft.com/office/drawing/2014/main" id="{79B396E0-EEF7-8D40-874B-8E128AE8D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47" y="4950933"/>
            <a:ext cx="851729" cy="851729"/>
          </a:xfrm>
          <a:prstGeom prst="rect">
            <a:avLst/>
          </a:prstGeom>
        </p:spPr>
      </p:pic>
      <p:pic>
        <p:nvPicPr>
          <p:cNvPr id="9" name="Picture 8">
            <a:extLst>
              <a:ext uri="{FF2B5EF4-FFF2-40B4-BE49-F238E27FC236}">
                <a16:creationId xmlns:a16="http://schemas.microsoft.com/office/drawing/2014/main" id="{BEBED80A-6FBD-6C46-9594-FABDD1718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067" y="6063760"/>
            <a:ext cx="715616" cy="671341"/>
          </a:xfrm>
          <a:prstGeom prst="rect">
            <a:avLst/>
          </a:prstGeom>
        </p:spPr>
      </p:pic>
    </p:spTree>
    <p:extLst>
      <p:ext uri="{BB962C8B-B14F-4D97-AF65-F5344CB8AC3E}">
        <p14:creationId xmlns:p14="http://schemas.microsoft.com/office/powerpoint/2010/main" val="35159325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36E802-D5C8-4EEC-A7EC-CE74261B699E}"/>
              </a:ext>
            </a:extLst>
          </p:cNvPr>
          <p:cNvSpPr/>
          <p:nvPr/>
        </p:nvSpPr>
        <p:spPr>
          <a:xfrm>
            <a:off x="2463814" y="3897216"/>
            <a:ext cx="3657600" cy="246888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Wingdings" panose="05000000000000000000" pitchFamily="2" charset="2"/>
              <a:buChar char="ü"/>
            </a:pPr>
            <a:r>
              <a:rPr lang="en-US" dirty="0">
                <a:solidFill>
                  <a:srgbClr val="2E2E2E"/>
                </a:solidFill>
                <a:latin typeface="Calibri" panose="020F0502020204030204" pitchFamily="34" charset="0"/>
              </a:rPr>
              <a:t>Celebrations for academic achievement</a:t>
            </a:r>
          </a:p>
          <a:p>
            <a:pPr marL="285750" indent="-285750">
              <a:spcAft>
                <a:spcPts val="1200"/>
              </a:spcAft>
              <a:buFont typeface="Wingdings" panose="05000000000000000000" pitchFamily="2" charset="2"/>
              <a:buChar char="ü"/>
            </a:pPr>
            <a:r>
              <a:rPr lang="en-US" dirty="0">
                <a:solidFill>
                  <a:srgbClr val="2E2E2E"/>
                </a:solidFill>
                <a:latin typeface="Calibri" panose="020F0502020204030204" pitchFamily="34" charset="0"/>
              </a:rPr>
              <a:t>Honors luncheon</a:t>
            </a:r>
          </a:p>
          <a:p>
            <a:pPr marL="285750" indent="-285750">
              <a:spcAft>
                <a:spcPts val="1200"/>
              </a:spcAft>
              <a:buFont typeface="Wingdings" panose="05000000000000000000" pitchFamily="2" charset="2"/>
              <a:buChar char="ü"/>
            </a:pPr>
            <a:r>
              <a:rPr lang="en-US" dirty="0">
                <a:solidFill>
                  <a:srgbClr val="2E2E2E"/>
                </a:solidFill>
                <a:latin typeface="Calibri" panose="020F0502020204030204" pitchFamily="34" charset="0"/>
              </a:rPr>
              <a:t>National Honor Society inductions</a:t>
            </a:r>
            <a:endParaRPr lang="en-US" dirty="0"/>
          </a:p>
        </p:txBody>
      </p:sp>
      <p:sp>
        <p:nvSpPr>
          <p:cNvPr id="2" name="Title 1">
            <a:extLst>
              <a:ext uri="{FF2B5EF4-FFF2-40B4-BE49-F238E27FC236}">
                <a16:creationId xmlns:a16="http://schemas.microsoft.com/office/drawing/2014/main" id="{45AD56D2-89F9-054C-B49B-A2E78E955333}"/>
              </a:ext>
            </a:extLst>
          </p:cNvPr>
          <p:cNvSpPr>
            <a:spLocks noGrp="1"/>
          </p:cNvSpPr>
          <p:nvPr>
            <p:ph type="title"/>
          </p:nvPr>
        </p:nvSpPr>
        <p:spPr>
          <a:xfrm>
            <a:off x="609600" y="110380"/>
            <a:ext cx="10972800" cy="1143000"/>
          </a:xfrm>
        </p:spPr>
        <p:txBody>
          <a:bodyPr/>
          <a:lstStyle/>
          <a:p>
            <a:r>
              <a:rPr lang="en-US" dirty="0"/>
              <a:t>Examples</a:t>
            </a:r>
          </a:p>
        </p:txBody>
      </p:sp>
      <p:sp>
        <p:nvSpPr>
          <p:cNvPr id="9" name="Rectangle 8">
            <a:extLst>
              <a:ext uri="{FF2B5EF4-FFF2-40B4-BE49-F238E27FC236}">
                <a16:creationId xmlns:a16="http://schemas.microsoft.com/office/drawing/2014/main" id="{D1B7C6BE-914A-482E-BC44-CC7CAF2E618B}"/>
              </a:ext>
            </a:extLst>
          </p:cNvPr>
          <p:cNvSpPr/>
          <p:nvPr/>
        </p:nvSpPr>
        <p:spPr>
          <a:xfrm>
            <a:off x="2463814" y="1295997"/>
            <a:ext cx="3657600" cy="246888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Wingdings" panose="05000000000000000000" pitchFamily="2" charset="2"/>
              <a:buChar char="ü"/>
            </a:pPr>
            <a:r>
              <a:rPr lang="en-US" dirty="0">
                <a:solidFill>
                  <a:srgbClr val="000000"/>
                </a:solidFill>
                <a:latin typeface="Calibri" panose="020F0502020204030204" pitchFamily="34" charset="0"/>
              </a:rPr>
              <a:t>College posters visible by all grades</a:t>
            </a:r>
          </a:p>
          <a:p>
            <a:pPr marL="285750" indent="-285750">
              <a:spcAft>
                <a:spcPts val="1200"/>
              </a:spcAft>
              <a:buFont typeface="Wingdings" panose="05000000000000000000" pitchFamily="2" charset="2"/>
              <a:buChar char="ü"/>
            </a:pPr>
            <a:r>
              <a:rPr lang="en-US" dirty="0">
                <a:solidFill>
                  <a:srgbClr val="000000"/>
                </a:solidFill>
                <a:latin typeface="Calibri" panose="020F0502020204030204" pitchFamily="34" charset="0"/>
              </a:rPr>
              <a:t>Posting information about teachers’ college experience</a:t>
            </a:r>
            <a:endParaRPr lang="en-US" dirty="0"/>
          </a:p>
        </p:txBody>
      </p:sp>
      <p:sp>
        <p:nvSpPr>
          <p:cNvPr id="10" name="Rectangle 9">
            <a:extLst>
              <a:ext uri="{FF2B5EF4-FFF2-40B4-BE49-F238E27FC236}">
                <a16:creationId xmlns:a16="http://schemas.microsoft.com/office/drawing/2014/main" id="{8F14FD51-A04F-4517-90E6-CF8D1FAA09D0}"/>
              </a:ext>
            </a:extLst>
          </p:cNvPr>
          <p:cNvSpPr/>
          <p:nvPr/>
        </p:nvSpPr>
        <p:spPr>
          <a:xfrm>
            <a:off x="6232566" y="1301972"/>
            <a:ext cx="3657600" cy="246888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Wingdings" panose="05000000000000000000" pitchFamily="2" charset="2"/>
              <a:buChar char="ü"/>
            </a:pPr>
            <a:r>
              <a:rPr lang="en-US" dirty="0">
                <a:solidFill>
                  <a:srgbClr val="2E2E2E"/>
                </a:solidFill>
                <a:latin typeface="Calibri" panose="020F0502020204030204" pitchFamily="34" charset="0"/>
              </a:rPr>
              <a:t>Conversations with students about college readiness and preparation, including mentoring</a:t>
            </a:r>
          </a:p>
          <a:p>
            <a:pPr marL="285750" indent="-285750">
              <a:spcAft>
                <a:spcPts val="1200"/>
              </a:spcAft>
              <a:buFont typeface="Wingdings" panose="05000000000000000000" pitchFamily="2" charset="2"/>
              <a:buChar char="ü"/>
            </a:pPr>
            <a:r>
              <a:rPr lang="en-US" dirty="0">
                <a:solidFill>
                  <a:srgbClr val="2E2E2E"/>
                </a:solidFill>
                <a:latin typeface="Calibri" panose="020F0502020204030204" pitchFamily="34" charset="0"/>
              </a:rPr>
              <a:t>College talk among teachers and students</a:t>
            </a:r>
            <a:endParaRPr lang="en-US" dirty="0"/>
          </a:p>
        </p:txBody>
      </p:sp>
      <p:sp>
        <p:nvSpPr>
          <p:cNvPr id="11" name="TextBox 10">
            <a:extLst>
              <a:ext uri="{FF2B5EF4-FFF2-40B4-BE49-F238E27FC236}">
                <a16:creationId xmlns:a16="http://schemas.microsoft.com/office/drawing/2014/main" id="{A04124DD-4970-42C7-9F2A-2D31554D53E4}"/>
              </a:ext>
            </a:extLst>
          </p:cNvPr>
          <p:cNvSpPr txBox="1"/>
          <p:nvPr/>
        </p:nvSpPr>
        <p:spPr>
          <a:xfrm rot="10800000" flipH="1" flipV="1">
            <a:off x="2463814" y="1379673"/>
            <a:ext cx="36576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Visual</a:t>
            </a:r>
          </a:p>
        </p:txBody>
      </p:sp>
      <p:sp>
        <p:nvSpPr>
          <p:cNvPr id="12" name="TextBox 11">
            <a:extLst>
              <a:ext uri="{FF2B5EF4-FFF2-40B4-BE49-F238E27FC236}">
                <a16:creationId xmlns:a16="http://schemas.microsoft.com/office/drawing/2014/main" id="{96D03266-6D54-4584-A63C-93909AD99504}"/>
              </a:ext>
            </a:extLst>
          </p:cNvPr>
          <p:cNvSpPr txBox="1"/>
          <p:nvPr/>
        </p:nvSpPr>
        <p:spPr>
          <a:xfrm rot="10800000" flipH="1" flipV="1">
            <a:off x="6232566" y="1379674"/>
            <a:ext cx="36576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Auditory</a:t>
            </a:r>
          </a:p>
        </p:txBody>
      </p:sp>
      <p:sp>
        <p:nvSpPr>
          <p:cNvPr id="13" name="TextBox 12">
            <a:extLst>
              <a:ext uri="{FF2B5EF4-FFF2-40B4-BE49-F238E27FC236}">
                <a16:creationId xmlns:a16="http://schemas.microsoft.com/office/drawing/2014/main" id="{2CA76D40-DEBE-473F-97F5-6123F92D497D}"/>
              </a:ext>
            </a:extLst>
          </p:cNvPr>
          <p:cNvSpPr txBox="1"/>
          <p:nvPr/>
        </p:nvSpPr>
        <p:spPr>
          <a:xfrm rot="10800000" flipH="1" flipV="1">
            <a:off x="2463814" y="4002868"/>
            <a:ext cx="36576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Practices/Rituals</a:t>
            </a:r>
          </a:p>
        </p:txBody>
      </p:sp>
      <p:sp>
        <p:nvSpPr>
          <p:cNvPr id="16" name="Rectangle 15">
            <a:extLst>
              <a:ext uri="{FF2B5EF4-FFF2-40B4-BE49-F238E27FC236}">
                <a16:creationId xmlns:a16="http://schemas.microsoft.com/office/drawing/2014/main" id="{A1B0EB21-ED7A-4AE5-B4B0-FFCFE62A8C23}"/>
              </a:ext>
            </a:extLst>
          </p:cNvPr>
          <p:cNvSpPr/>
          <p:nvPr/>
        </p:nvSpPr>
        <p:spPr>
          <a:xfrm>
            <a:off x="6233343" y="3905683"/>
            <a:ext cx="3657600" cy="246888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ü"/>
            </a:pPr>
            <a:r>
              <a:rPr lang="en-US" dirty="0">
                <a:solidFill>
                  <a:srgbClr val="2E2E2E"/>
                </a:solidFill>
                <a:latin typeface="Calibri" panose="020F0502020204030204" pitchFamily="34" charset="0"/>
              </a:rPr>
              <a:t>Guidance counselors being required to conduct lessons on college and career in grades 7–12</a:t>
            </a:r>
            <a:endParaRPr lang="en-US" dirty="0"/>
          </a:p>
        </p:txBody>
      </p:sp>
      <p:sp>
        <p:nvSpPr>
          <p:cNvPr id="14" name="TextBox 13">
            <a:extLst>
              <a:ext uri="{FF2B5EF4-FFF2-40B4-BE49-F238E27FC236}">
                <a16:creationId xmlns:a16="http://schemas.microsoft.com/office/drawing/2014/main" id="{EECFAF49-726F-481D-8AC3-B56C1B87E1D5}"/>
              </a:ext>
            </a:extLst>
          </p:cNvPr>
          <p:cNvSpPr txBox="1"/>
          <p:nvPr/>
        </p:nvSpPr>
        <p:spPr>
          <a:xfrm rot="10800000" flipH="1" flipV="1">
            <a:off x="6232566" y="4002868"/>
            <a:ext cx="3657600"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Systems/Structures</a:t>
            </a:r>
          </a:p>
        </p:txBody>
      </p:sp>
    </p:spTree>
    <p:extLst>
      <p:ext uri="{BB962C8B-B14F-4D97-AF65-F5344CB8AC3E}">
        <p14:creationId xmlns:p14="http://schemas.microsoft.com/office/powerpoint/2010/main" val="5021337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33" y="281230"/>
            <a:ext cx="8305800" cy="1143000"/>
          </a:xfrm>
        </p:spPr>
        <p:txBody>
          <a:bodyPr anchor="t">
            <a:normAutofit/>
          </a:bodyPr>
          <a:lstStyle/>
          <a:p>
            <a:r>
              <a:rPr lang="en-US" dirty="0"/>
              <a:t>Visual</a:t>
            </a:r>
          </a:p>
        </p:txBody>
      </p:sp>
      <p:pic>
        <p:nvPicPr>
          <p:cNvPr id="1026" name="Picture 2" descr="C:\Users\will1703\AppData\Local\Microsoft\Windows\Temporary Internet Files\Content.Outlook\3SYKKN3I\20140717_151406 (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6600" y="1744133"/>
            <a:ext cx="4163651" cy="35644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1681" t="-1506"/>
          <a:stretch/>
        </p:blipFill>
        <p:spPr bwMode="auto">
          <a:xfrm rot="5400000">
            <a:off x="5932849" y="2091268"/>
            <a:ext cx="4163653" cy="41636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6847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304800"/>
            <a:ext cx="8839199" cy="914400"/>
          </a:xfrm>
        </p:spPr>
        <p:txBody>
          <a:bodyPr anchor="t"/>
          <a:lstStyle/>
          <a:p>
            <a:r>
              <a:rPr lang="en-US" dirty="0"/>
              <a:t>College Swag Board Challenge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600" y="1837267"/>
            <a:ext cx="6781800" cy="452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51014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509355"/>
            <a:ext cx="8229600" cy="743712"/>
          </a:xfrm>
        </p:spPr>
        <p:txBody>
          <a:bodyPr>
            <a:normAutofit fontScale="90000"/>
          </a:bodyPr>
          <a:lstStyle/>
          <a:p>
            <a:r>
              <a:rPr lang="en-US" dirty="0"/>
              <a:t>Auditory</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7687" y="2037747"/>
            <a:ext cx="7557025" cy="425082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4198" y="1202508"/>
            <a:ext cx="8763001" cy="584775"/>
          </a:xfrm>
          <a:prstGeom prst="rect">
            <a:avLst/>
          </a:prstGeom>
          <a:noFill/>
        </p:spPr>
        <p:txBody>
          <a:bodyPr wrap="square" rtlCol="0">
            <a:spAutoFit/>
          </a:bodyPr>
          <a:lstStyle/>
          <a:p>
            <a:r>
              <a:rPr lang="en-US" sz="3200" dirty="0">
                <a:solidFill>
                  <a:schemeClr val="accent2"/>
                </a:solidFill>
                <a:latin typeface="+mj-lt"/>
                <a:ea typeface="+mj-ea"/>
                <a:cs typeface="+mj-cs"/>
              </a:rPr>
              <a:t>College readiness and preparation conversations</a:t>
            </a:r>
          </a:p>
        </p:txBody>
      </p:sp>
    </p:spTree>
    <p:extLst>
      <p:ext uri="{BB962C8B-B14F-4D97-AF65-F5344CB8AC3E}">
        <p14:creationId xmlns:p14="http://schemas.microsoft.com/office/powerpoint/2010/main" val="20137057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2E47-2D8C-5747-AE86-0871A22888B5}"/>
              </a:ext>
            </a:extLst>
          </p:cNvPr>
          <p:cNvSpPr>
            <a:spLocks noGrp="1"/>
          </p:cNvSpPr>
          <p:nvPr>
            <p:ph type="ctrTitle"/>
          </p:nvPr>
        </p:nvSpPr>
        <p:spPr>
          <a:xfrm>
            <a:off x="711200" y="1371600"/>
            <a:ext cx="10057205" cy="1828800"/>
          </a:xfrm>
        </p:spPr>
        <p:txBody>
          <a:bodyPr/>
          <a:lstStyle/>
          <a:p>
            <a:r>
              <a:rPr lang="en-US" dirty="0"/>
              <a:t>Creating a College- and Career-Going Culture</a:t>
            </a:r>
          </a:p>
        </p:txBody>
      </p:sp>
      <p:sp>
        <p:nvSpPr>
          <p:cNvPr id="3" name="Subtitle 2">
            <a:extLst>
              <a:ext uri="{FF2B5EF4-FFF2-40B4-BE49-F238E27FC236}">
                <a16:creationId xmlns:a16="http://schemas.microsoft.com/office/drawing/2014/main" id="{6355025C-E195-F14D-A8C4-30090DF0DF82}"/>
              </a:ext>
            </a:extLst>
          </p:cNvPr>
          <p:cNvSpPr>
            <a:spLocks noGrp="1"/>
          </p:cNvSpPr>
          <p:nvPr>
            <p:ph type="subTitle" idx="1"/>
          </p:nvPr>
        </p:nvSpPr>
        <p:spPr/>
        <p:txBody>
          <a:bodyPr/>
          <a:lstStyle/>
          <a:p>
            <a:r>
              <a:rPr lang="en-US" dirty="0"/>
              <a:t>K20 Center, The University of Oklahoma	</a:t>
            </a:r>
          </a:p>
        </p:txBody>
      </p:sp>
    </p:spTree>
    <p:extLst>
      <p:ext uri="{BB962C8B-B14F-4D97-AF65-F5344CB8AC3E}">
        <p14:creationId xmlns:p14="http://schemas.microsoft.com/office/powerpoint/2010/main" val="30286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294302"/>
            <a:ext cx="8229600" cy="900667"/>
          </a:xfrm>
        </p:spPr>
        <p:txBody>
          <a:bodyPr/>
          <a:lstStyle/>
          <a:p>
            <a:r>
              <a:rPr lang="en-US" dirty="0"/>
              <a:t>Practice and Rituals</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3532" y="3127958"/>
            <a:ext cx="4265744" cy="3199306"/>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647813" y="1645538"/>
            <a:ext cx="5295787" cy="3197592"/>
            <a:chOff x="152400" y="1676400"/>
            <a:chExt cx="5677705" cy="3771013"/>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1676400"/>
              <a:ext cx="5677705" cy="377101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4828" y="3152873"/>
              <a:ext cx="1592849" cy="2097465"/>
            </a:xfrm>
            <a:prstGeom prst="rect">
              <a:avLst/>
            </a:prstGeom>
            <a:ln>
              <a:noFill/>
            </a:ln>
            <a:effectLst>
              <a:outerShdw blurRad="292100" dist="139700" dir="2700000" algn="tl" rotWithShape="0">
                <a:srgbClr val="333333">
                  <a:alpha val="65000"/>
                </a:srgbClr>
              </a:outerShdw>
            </a:effectLst>
          </p:spPr>
        </p:pic>
      </p:grpSp>
      <p:sp>
        <p:nvSpPr>
          <p:cNvPr id="3" name="Rectangle 2">
            <a:extLst>
              <a:ext uri="{FF2B5EF4-FFF2-40B4-BE49-F238E27FC236}">
                <a16:creationId xmlns:a16="http://schemas.microsoft.com/office/drawing/2014/main" id="{C961847F-FB68-0840-9130-90BA0050CFFD}"/>
              </a:ext>
            </a:extLst>
          </p:cNvPr>
          <p:cNvSpPr/>
          <p:nvPr/>
        </p:nvSpPr>
        <p:spPr>
          <a:xfrm>
            <a:off x="5974813" y="3244334"/>
            <a:ext cx="242374"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30247520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73C8-5AA4-F44A-8407-32175B3554A4}"/>
              </a:ext>
            </a:extLst>
          </p:cNvPr>
          <p:cNvSpPr>
            <a:spLocks noGrp="1"/>
          </p:cNvSpPr>
          <p:nvPr>
            <p:ph type="title"/>
          </p:nvPr>
        </p:nvSpPr>
        <p:spPr>
          <a:xfrm>
            <a:off x="1116138" y="0"/>
            <a:ext cx="9823769" cy="2493221"/>
          </a:xfrm>
        </p:spPr>
        <p:txBody>
          <a:bodyPr>
            <a:normAutofit/>
          </a:bodyPr>
          <a:lstStyle/>
          <a:p>
            <a:r>
              <a:rPr lang="en-US" dirty="0"/>
              <a:t>College and Career Culture Strategies and Ideas </a:t>
            </a:r>
          </a:p>
        </p:txBody>
      </p:sp>
      <p:sp>
        <p:nvSpPr>
          <p:cNvPr id="3" name="Content Placeholder 2">
            <a:extLst>
              <a:ext uri="{FF2B5EF4-FFF2-40B4-BE49-F238E27FC236}">
                <a16:creationId xmlns:a16="http://schemas.microsoft.com/office/drawing/2014/main" id="{55C2EC7D-3699-E043-B57A-94572DE668C5}"/>
              </a:ext>
            </a:extLst>
          </p:cNvPr>
          <p:cNvSpPr>
            <a:spLocks noGrp="1"/>
          </p:cNvSpPr>
          <p:nvPr>
            <p:ph idx="1"/>
          </p:nvPr>
        </p:nvSpPr>
        <p:spPr>
          <a:xfrm>
            <a:off x="1116137" y="2934599"/>
            <a:ext cx="9823769" cy="1757885"/>
          </a:xfrm>
        </p:spPr>
        <p:txBody>
          <a:bodyPr>
            <a:normAutofit lnSpcReduction="10000"/>
          </a:bodyPr>
          <a:lstStyle/>
          <a:p>
            <a:pPr marL="0" indent="0">
              <a:buNone/>
            </a:pPr>
            <a:r>
              <a:rPr lang="en-US" sz="3200" dirty="0"/>
              <a:t>Count off 1 through 3.</a:t>
            </a:r>
          </a:p>
          <a:p>
            <a:pPr marL="0" indent="0">
              <a:buNone/>
            </a:pPr>
            <a:endParaRPr lang="en-US" sz="3200" dirty="0"/>
          </a:p>
          <a:p>
            <a:pPr marL="0" indent="0">
              <a:buNone/>
            </a:pPr>
            <a:r>
              <a:rPr lang="en-US" sz="3200" dirty="0"/>
              <a:t>Find a partner who has the same number.</a:t>
            </a:r>
          </a:p>
          <a:p>
            <a:pPr marL="393172" lvl="1" indent="0">
              <a:buNone/>
            </a:pPr>
            <a:endParaRPr lang="en-US" dirty="0"/>
          </a:p>
        </p:txBody>
      </p:sp>
    </p:spTree>
    <p:extLst>
      <p:ext uri="{BB962C8B-B14F-4D97-AF65-F5344CB8AC3E}">
        <p14:creationId xmlns:p14="http://schemas.microsoft.com/office/powerpoint/2010/main" val="2258751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2A16ED-F39E-48A6-AE10-F373EE7580F7}"/>
              </a:ext>
            </a:extLst>
          </p:cNvPr>
          <p:cNvSpPr/>
          <p:nvPr/>
        </p:nvSpPr>
        <p:spPr>
          <a:xfrm>
            <a:off x="6583680" y="1464733"/>
            <a:ext cx="4228253" cy="1143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FEDAE-2001-8348-924D-1272B4FF39C0}"/>
              </a:ext>
            </a:extLst>
          </p:cNvPr>
          <p:cNvSpPr>
            <a:spLocks noGrp="1"/>
          </p:cNvSpPr>
          <p:nvPr>
            <p:ph type="title"/>
          </p:nvPr>
        </p:nvSpPr>
        <p:spPr/>
        <p:txBody>
          <a:bodyPr/>
          <a:lstStyle/>
          <a:p>
            <a:r>
              <a:rPr lang="en-US" dirty="0"/>
              <a:t>4-2-1</a:t>
            </a:r>
          </a:p>
        </p:txBody>
      </p:sp>
      <p:sp>
        <p:nvSpPr>
          <p:cNvPr id="7" name="Content Placeholder 2">
            <a:extLst>
              <a:ext uri="{FF2B5EF4-FFF2-40B4-BE49-F238E27FC236}">
                <a16:creationId xmlns:a16="http://schemas.microsoft.com/office/drawing/2014/main" id="{909F5345-A74A-3944-BB3C-72CF40462C83}"/>
              </a:ext>
            </a:extLst>
          </p:cNvPr>
          <p:cNvSpPr txBox="1">
            <a:spLocks/>
          </p:cNvSpPr>
          <p:nvPr/>
        </p:nvSpPr>
        <p:spPr>
          <a:xfrm>
            <a:off x="609600" y="2421487"/>
            <a:ext cx="5974080" cy="3062254"/>
          </a:xfrm>
          <a:prstGeom prst="rect">
            <a:avLst/>
          </a:prstGeom>
        </p:spPr>
        <p:txBody>
          <a:bodyPr vert="horz" lIns="130046" tIns="65023" rIns="130046" bIns="65023">
            <a:norm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0" indent="0">
              <a:buNone/>
            </a:pPr>
            <a:r>
              <a:rPr lang="en-US" dirty="0"/>
              <a:t>Individually read your assigned page.</a:t>
            </a:r>
          </a:p>
          <a:p>
            <a:endParaRPr lang="en-US" dirty="0"/>
          </a:p>
          <a:p>
            <a:pPr marL="0" indent="0">
              <a:buNone/>
            </a:pPr>
            <a:r>
              <a:rPr lang="en-US" dirty="0"/>
              <a:t>Narrow down your individual top four favorites and write those in the top boxes of your graphic organizer. </a:t>
            </a:r>
          </a:p>
          <a:p>
            <a:endParaRPr lang="en-US" dirty="0"/>
          </a:p>
          <a:p>
            <a:pPr marL="393172" lvl="1" indent="0">
              <a:buFont typeface="Lucida Grande"/>
              <a:buNone/>
            </a:pPr>
            <a:endParaRPr lang="en-US" dirty="0"/>
          </a:p>
        </p:txBody>
      </p:sp>
      <p:pic>
        <p:nvPicPr>
          <p:cNvPr id="10" name="Content Placeholder 4">
            <a:extLst>
              <a:ext uri="{FF2B5EF4-FFF2-40B4-BE49-F238E27FC236}">
                <a16:creationId xmlns:a16="http://schemas.microsoft.com/office/drawing/2014/main" id="{ABA3C746-A29B-AB4F-AC17-310C73271141}"/>
              </a:ext>
            </a:extLst>
          </p:cNvPr>
          <p:cNvPicPr>
            <a:picLocks noChangeAspect="1"/>
          </p:cNvPicPr>
          <p:nvPr/>
        </p:nvPicPr>
        <p:blipFill>
          <a:blip r:embed="rId3"/>
          <a:stretch>
            <a:fillRect/>
          </a:stretch>
        </p:blipFill>
        <p:spPr>
          <a:xfrm>
            <a:off x="6887603" y="1613637"/>
            <a:ext cx="3630726" cy="3630726"/>
          </a:xfrm>
          <a:prstGeom prst="rect">
            <a:avLst/>
          </a:prstGeom>
        </p:spPr>
      </p:pic>
    </p:spTree>
    <p:extLst>
      <p:ext uri="{BB962C8B-B14F-4D97-AF65-F5344CB8AC3E}">
        <p14:creationId xmlns:p14="http://schemas.microsoft.com/office/powerpoint/2010/main" val="721752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C5B710-2C62-492E-BED1-7B103D2D035B}"/>
              </a:ext>
            </a:extLst>
          </p:cNvPr>
          <p:cNvSpPr/>
          <p:nvPr/>
        </p:nvSpPr>
        <p:spPr>
          <a:xfrm>
            <a:off x="7181207" y="2624673"/>
            <a:ext cx="3131193" cy="1143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FEDAE-2001-8348-924D-1272B4FF39C0}"/>
              </a:ext>
            </a:extLst>
          </p:cNvPr>
          <p:cNvSpPr>
            <a:spLocks noGrp="1"/>
          </p:cNvSpPr>
          <p:nvPr>
            <p:ph type="title"/>
          </p:nvPr>
        </p:nvSpPr>
        <p:spPr/>
        <p:txBody>
          <a:bodyPr/>
          <a:lstStyle/>
          <a:p>
            <a:r>
              <a:rPr lang="en-US" dirty="0"/>
              <a:t>4-2-1</a:t>
            </a:r>
          </a:p>
        </p:txBody>
      </p:sp>
      <p:pic>
        <p:nvPicPr>
          <p:cNvPr id="5" name="Content Placeholder 4">
            <a:extLst>
              <a:ext uri="{FF2B5EF4-FFF2-40B4-BE49-F238E27FC236}">
                <a16:creationId xmlns:a16="http://schemas.microsoft.com/office/drawing/2014/main" id="{CCA97F1B-9F29-B841-A077-5A4FCE4970AC}"/>
              </a:ext>
            </a:extLst>
          </p:cNvPr>
          <p:cNvPicPr>
            <a:picLocks noGrp="1" noChangeAspect="1"/>
          </p:cNvPicPr>
          <p:nvPr>
            <p:ph idx="1"/>
          </p:nvPr>
        </p:nvPicPr>
        <p:blipFill>
          <a:blip r:embed="rId3"/>
          <a:stretch>
            <a:fillRect/>
          </a:stretch>
        </p:blipFill>
        <p:spPr>
          <a:xfrm>
            <a:off x="6887603" y="1613637"/>
            <a:ext cx="3630726" cy="3630726"/>
          </a:xfrm>
        </p:spPr>
      </p:pic>
      <p:sp>
        <p:nvSpPr>
          <p:cNvPr id="7" name="Content Placeholder 2">
            <a:extLst>
              <a:ext uri="{FF2B5EF4-FFF2-40B4-BE49-F238E27FC236}">
                <a16:creationId xmlns:a16="http://schemas.microsoft.com/office/drawing/2014/main" id="{909F5345-A74A-3944-BB3C-72CF40462C83}"/>
              </a:ext>
            </a:extLst>
          </p:cNvPr>
          <p:cNvSpPr txBox="1">
            <a:spLocks/>
          </p:cNvSpPr>
          <p:nvPr/>
        </p:nvSpPr>
        <p:spPr>
          <a:xfrm>
            <a:off x="609599" y="2388596"/>
            <a:ext cx="5264927" cy="3062254"/>
          </a:xfrm>
          <a:prstGeom prst="rect">
            <a:avLst/>
          </a:prstGeom>
        </p:spPr>
        <p:txBody>
          <a:bodyPr vert="horz" lIns="130046" tIns="65023" rIns="130046" bIns="65023">
            <a:normAutofit lnSpcReduction="10000"/>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0" indent="0">
              <a:buNone/>
            </a:pPr>
            <a:r>
              <a:rPr lang="en-US" dirty="0"/>
              <a:t>Share your top four picks with your partner. </a:t>
            </a:r>
          </a:p>
          <a:p>
            <a:endParaRPr lang="en-US" dirty="0"/>
          </a:p>
          <a:p>
            <a:pPr marL="0" indent="0">
              <a:buNone/>
            </a:pPr>
            <a:r>
              <a:rPr lang="en-US" dirty="0"/>
              <a:t>Together, narrow down your four to two and write those in the two middle boxes of your graphic organizer. </a:t>
            </a:r>
          </a:p>
          <a:p>
            <a:endParaRPr lang="en-US" dirty="0"/>
          </a:p>
          <a:p>
            <a:pPr marL="393172" lvl="1" indent="0">
              <a:buFont typeface="Lucida Grande"/>
              <a:buNone/>
            </a:pPr>
            <a:endParaRPr lang="en-US" dirty="0"/>
          </a:p>
        </p:txBody>
      </p:sp>
    </p:spTree>
    <p:extLst>
      <p:ext uri="{BB962C8B-B14F-4D97-AF65-F5344CB8AC3E}">
        <p14:creationId xmlns:p14="http://schemas.microsoft.com/office/powerpoint/2010/main" val="8622450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BFDB-0B48-4907-A498-53E9BDA551A6}"/>
              </a:ext>
            </a:extLst>
          </p:cNvPr>
          <p:cNvSpPr/>
          <p:nvPr/>
        </p:nvSpPr>
        <p:spPr>
          <a:xfrm>
            <a:off x="7915276" y="3733800"/>
            <a:ext cx="1647824" cy="162495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FEDAE-2001-8348-924D-1272B4FF39C0}"/>
              </a:ext>
            </a:extLst>
          </p:cNvPr>
          <p:cNvSpPr>
            <a:spLocks noGrp="1"/>
          </p:cNvSpPr>
          <p:nvPr>
            <p:ph type="title"/>
          </p:nvPr>
        </p:nvSpPr>
        <p:spPr/>
        <p:txBody>
          <a:bodyPr/>
          <a:lstStyle/>
          <a:p>
            <a:r>
              <a:rPr lang="en-US" dirty="0"/>
              <a:t>4-2-1</a:t>
            </a:r>
          </a:p>
        </p:txBody>
      </p:sp>
      <p:sp>
        <p:nvSpPr>
          <p:cNvPr id="7" name="Content Placeholder 2">
            <a:extLst>
              <a:ext uri="{FF2B5EF4-FFF2-40B4-BE49-F238E27FC236}">
                <a16:creationId xmlns:a16="http://schemas.microsoft.com/office/drawing/2014/main" id="{909F5345-A74A-3944-BB3C-72CF40462C83}"/>
              </a:ext>
            </a:extLst>
          </p:cNvPr>
          <p:cNvSpPr txBox="1">
            <a:spLocks/>
          </p:cNvSpPr>
          <p:nvPr/>
        </p:nvSpPr>
        <p:spPr>
          <a:xfrm>
            <a:off x="609600" y="2296497"/>
            <a:ext cx="5777132" cy="3062254"/>
          </a:xfrm>
          <a:prstGeom prst="rect">
            <a:avLst/>
          </a:prstGeom>
        </p:spPr>
        <p:txBody>
          <a:bodyPr vert="horz" lIns="130046" tIns="65023" rIns="130046" bIns="65023">
            <a:norm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0" indent="0">
              <a:buNone/>
            </a:pPr>
            <a:r>
              <a:rPr lang="en-US" dirty="0"/>
              <a:t>Find another group of two and share your two choices. </a:t>
            </a:r>
          </a:p>
          <a:p>
            <a:endParaRPr lang="en-US" dirty="0"/>
          </a:p>
          <a:p>
            <a:pPr marL="0" indent="0">
              <a:buNone/>
            </a:pPr>
            <a:r>
              <a:rPr lang="en-US" dirty="0"/>
              <a:t>As a group narrow down to one college and career culture idea or activity that you can accomplish this academic year. </a:t>
            </a:r>
          </a:p>
        </p:txBody>
      </p:sp>
      <p:pic>
        <p:nvPicPr>
          <p:cNvPr id="8" name="Content Placeholder 4">
            <a:extLst>
              <a:ext uri="{FF2B5EF4-FFF2-40B4-BE49-F238E27FC236}">
                <a16:creationId xmlns:a16="http://schemas.microsoft.com/office/drawing/2014/main" id="{09EA4077-D151-644A-805D-39EB262AF770}"/>
              </a:ext>
            </a:extLst>
          </p:cNvPr>
          <p:cNvPicPr>
            <a:picLocks noChangeAspect="1"/>
          </p:cNvPicPr>
          <p:nvPr/>
        </p:nvPicPr>
        <p:blipFill>
          <a:blip r:embed="rId3"/>
          <a:stretch>
            <a:fillRect/>
          </a:stretch>
        </p:blipFill>
        <p:spPr>
          <a:xfrm>
            <a:off x="6887603" y="1615754"/>
            <a:ext cx="3630726" cy="3630726"/>
          </a:xfrm>
          <a:prstGeom prst="rect">
            <a:avLst/>
          </a:prstGeom>
        </p:spPr>
      </p:pic>
    </p:spTree>
    <p:extLst>
      <p:ext uri="{BB962C8B-B14F-4D97-AF65-F5344CB8AC3E}">
        <p14:creationId xmlns:p14="http://schemas.microsoft.com/office/powerpoint/2010/main" val="28981695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9F9D-58E1-504B-A0AE-A1D829958947}"/>
              </a:ext>
            </a:extLst>
          </p:cNvPr>
          <p:cNvSpPr>
            <a:spLocks noGrp="1"/>
          </p:cNvSpPr>
          <p:nvPr>
            <p:ph type="title"/>
          </p:nvPr>
        </p:nvSpPr>
        <p:spPr/>
        <p:txBody>
          <a:bodyPr/>
          <a:lstStyle/>
          <a:p>
            <a:r>
              <a:rPr lang="en-US" dirty="0"/>
              <a:t>Share your Group’s Goal</a:t>
            </a:r>
          </a:p>
        </p:txBody>
      </p:sp>
      <p:sp>
        <p:nvSpPr>
          <p:cNvPr id="3" name="Content Placeholder 2">
            <a:extLst>
              <a:ext uri="{FF2B5EF4-FFF2-40B4-BE49-F238E27FC236}">
                <a16:creationId xmlns:a16="http://schemas.microsoft.com/office/drawing/2014/main" id="{CA164D04-D799-AA4F-8C4F-108492B87042}"/>
              </a:ext>
            </a:extLst>
          </p:cNvPr>
          <p:cNvSpPr>
            <a:spLocks noGrp="1"/>
          </p:cNvSpPr>
          <p:nvPr>
            <p:ph idx="1"/>
          </p:nvPr>
        </p:nvSpPr>
        <p:spPr/>
        <p:txBody>
          <a:bodyPr/>
          <a:lstStyle/>
          <a:p>
            <a:r>
              <a:rPr lang="en-US" dirty="0"/>
              <a:t>List groups’ ideas here….</a:t>
            </a:r>
          </a:p>
        </p:txBody>
      </p:sp>
    </p:spTree>
    <p:extLst>
      <p:ext uri="{BB962C8B-B14F-4D97-AF65-F5344CB8AC3E}">
        <p14:creationId xmlns:p14="http://schemas.microsoft.com/office/powerpoint/2010/main" val="626960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B4A5-8883-5342-9013-393BA4E28E53}"/>
              </a:ext>
            </a:extLst>
          </p:cNvPr>
          <p:cNvSpPr>
            <a:spLocks noGrp="1"/>
          </p:cNvSpPr>
          <p:nvPr>
            <p:ph type="title"/>
          </p:nvPr>
        </p:nvSpPr>
        <p:spPr>
          <a:xfrm>
            <a:off x="486138" y="775504"/>
            <a:ext cx="11026814" cy="4451912"/>
          </a:xfrm>
        </p:spPr>
        <p:txBody>
          <a:bodyPr>
            <a:noAutofit/>
          </a:bodyPr>
          <a:lstStyle/>
          <a:p>
            <a:pPr algn="ctr"/>
            <a:r>
              <a:rPr lang="en-US" sz="7200" dirty="0"/>
              <a:t> </a:t>
            </a:r>
            <a:br>
              <a:rPr lang="en-US" sz="7200" dirty="0"/>
            </a:br>
            <a:br>
              <a:rPr lang="en-US" sz="7200" dirty="0"/>
            </a:br>
            <a:br>
              <a:rPr lang="en-US" sz="7200" dirty="0"/>
            </a:br>
            <a:br>
              <a:rPr lang="en-US" sz="7200" dirty="0"/>
            </a:br>
            <a:r>
              <a:rPr lang="en-US" sz="7200" dirty="0"/>
              <a:t>Which Individual Career Academic Plan (ICAP) Indicators Will Your Goal Meet? </a:t>
            </a:r>
          </a:p>
        </p:txBody>
      </p:sp>
    </p:spTree>
    <p:extLst>
      <p:ext uri="{BB962C8B-B14F-4D97-AF65-F5344CB8AC3E}">
        <p14:creationId xmlns:p14="http://schemas.microsoft.com/office/powerpoint/2010/main" val="983642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3F5C-A1CE-F742-BBE8-CEEC095D2AE5}"/>
              </a:ext>
            </a:extLst>
          </p:cNvPr>
          <p:cNvSpPr>
            <a:spLocks noGrp="1"/>
          </p:cNvSpPr>
          <p:nvPr>
            <p:ph type="title"/>
          </p:nvPr>
        </p:nvSpPr>
        <p:spPr/>
        <p:txBody>
          <a:bodyPr/>
          <a:lstStyle/>
          <a:p>
            <a:r>
              <a:rPr lang="en-US" dirty="0"/>
              <a:t>Evaluate: College and Career Rubric</a:t>
            </a:r>
          </a:p>
        </p:txBody>
      </p:sp>
      <p:sp>
        <p:nvSpPr>
          <p:cNvPr id="3" name="Content Placeholder 2">
            <a:extLst>
              <a:ext uri="{FF2B5EF4-FFF2-40B4-BE49-F238E27FC236}">
                <a16:creationId xmlns:a16="http://schemas.microsoft.com/office/drawing/2014/main" id="{CBE8C719-1914-CB4C-A23D-1918272BA139}"/>
              </a:ext>
            </a:extLst>
          </p:cNvPr>
          <p:cNvSpPr>
            <a:spLocks noGrp="1"/>
          </p:cNvSpPr>
          <p:nvPr>
            <p:ph idx="1"/>
          </p:nvPr>
        </p:nvSpPr>
        <p:spPr>
          <a:xfrm>
            <a:off x="609600" y="2468880"/>
            <a:ext cx="5959642" cy="4389120"/>
          </a:xfrm>
        </p:spPr>
        <p:txBody>
          <a:bodyPr>
            <a:normAutofit/>
          </a:bodyPr>
          <a:lstStyle/>
          <a:p>
            <a:pPr marL="0" indent="0">
              <a:buNone/>
            </a:pPr>
            <a:r>
              <a:rPr lang="en-US" sz="3200" dirty="0"/>
              <a:t>Take another look at the College and Career Rubric</a:t>
            </a:r>
          </a:p>
          <a:p>
            <a:pPr marL="0" indent="0">
              <a:buNone/>
            </a:pPr>
            <a:endParaRPr lang="en-US" sz="3200" dirty="0"/>
          </a:p>
          <a:p>
            <a:pPr marL="0" indent="0">
              <a:buNone/>
            </a:pPr>
            <a:r>
              <a:rPr lang="en-US" sz="3200" dirty="0"/>
              <a:t>Did your score change?</a:t>
            </a:r>
          </a:p>
          <a:p>
            <a:endParaRPr lang="en-US" sz="3200" dirty="0"/>
          </a:p>
          <a:p>
            <a:endParaRPr lang="en-US" sz="3200" dirty="0"/>
          </a:p>
          <a:p>
            <a:pPr marL="0" indent="0">
              <a:buNone/>
            </a:pPr>
            <a:endParaRPr lang="en-US" sz="3200" dirty="0"/>
          </a:p>
        </p:txBody>
      </p:sp>
      <p:pic>
        <p:nvPicPr>
          <p:cNvPr id="6" name="Picture 5">
            <a:extLst>
              <a:ext uri="{FF2B5EF4-FFF2-40B4-BE49-F238E27FC236}">
                <a16:creationId xmlns:a16="http://schemas.microsoft.com/office/drawing/2014/main" id="{8FE2F5FD-3A94-4D72-AA46-8DD8378117B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569242" y="2397760"/>
            <a:ext cx="2725170" cy="2937309"/>
          </a:xfrm>
          <a:prstGeom prst="rect">
            <a:avLst/>
          </a:prstGeom>
        </p:spPr>
      </p:pic>
    </p:spTree>
    <p:extLst>
      <p:ext uri="{BB962C8B-B14F-4D97-AF65-F5344CB8AC3E}">
        <p14:creationId xmlns:p14="http://schemas.microsoft.com/office/powerpoint/2010/main" val="2432209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83852F-8A92-4748-9371-279E7ADD65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8802" y="2030868"/>
            <a:ext cx="1533871" cy="2016756"/>
          </a:xfrm>
          <a:prstGeom prst="rect">
            <a:avLst/>
          </a:prstGeom>
        </p:spPr>
      </p:pic>
      <p:sp>
        <p:nvSpPr>
          <p:cNvPr id="2" name="Title 1">
            <a:extLst>
              <a:ext uri="{FF2B5EF4-FFF2-40B4-BE49-F238E27FC236}">
                <a16:creationId xmlns:a16="http://schemas.microsoft.com/office/drawing/2014/main" id="{2543C101-255C-B949-91CA-409BC3CB1F34}"/>
              </a:ext>
            </a:extLst>
          </p:cNvPr>
          <p:cNvSpPr>
            <a:spLocks noGrp="1"/>
          </p:cNvSpPr>
          <p:nvPr>
            <p:ph type="title"/>
          </p:nvPr>
        </p:nvSpPr>
        <p:spPr/>
        <p:txBody>
          <a:bodyPr/>
          <a:lstStyle/>
          <a:p>
            <a:r>
              <a:rPr lang="en-US" dirty="0"/>
              <a:t>Strategies Used Today</a:t>
            </a:r>
          </a:p>
        </p:txBody>
      </p:sp>
      <p:sp>
        <p:nvSpPr>
          <p:cNvPr id="3" name="Content Placeholder 2">
            <a:extLst>
              <a:ext uri="{FF2B5EF4-FFF2-40B4-BE49-F238E27FC236}">
                <a16:creationId xmlns:a16="http://schemas.microsoft.com/office/drawing/2014/main" id="{5E07CEC6-09EA-5542-A81D-F1892F9A1E36}"/>
              </a:ext>
            </a:extLst>
          </p:cNvPr>
          <p:cNvSpPr>
            <a:spLocks noGrp="1"/>
          </p:cNvSpPr>
          <p:nvPr>
            <p:ph idx="1"/>
          </p:nvPr>
        </p:nvSpPr>
        <p:spPr>
          <a:xfrm>
            <a:off x="769088" y="1999276"/>
            <a:ext cx="10972800" cy="4389120"/>
          </a:xfrm>
        </p:spPr>
        <p:txBody>
          <a:bodyPr/>
          <a:lstStyle/>
          <a:p>
            <a:r>
              <a:rPr lang="en-US" dirty="0"/>
              <a:t>Kick Me/</a:t>
            </a:r>
            <a:r>
              <a:rPr lang="en-US"/>
              <a:t>Family Feud</a:t>
            </a:r>
            <a:endParaRPr lang="en-US" dirty="0"/>
          </a:p>
          <a:p>
            <a:r>
              <a:rPr lang="en-US" dirty="0"/>
              <a:t>Commit &amp; Toss</a:t>
            </a:r>
          </a:p>
          <a:p>
            <a:r>
              <a:rPr lang="en-US" dirty="0"/>
              <a:t>Thinking Notes</a:t>
            </a:r>
          </a:p>
          <a:p>
            <a:r>
              <a:rPr lang="en-US" dirty="0"/>
              <a:t>Think-Pair-Share</a:t>
            </a:r>
          </a:p>
          <a:p>
            <a:r>
              <a:rPr lang="en-US" dirty="0"/>
              <a:t>4-2-1</a:t>
            </a:r>
          </a:p>
          <a:p>
            <a:endParaRPr lang="en-US" dirty="0"/>
          </a:p>
        </p:txBody>
      </p:sp>
      <p:pic>
        <p:nvPicPr>
          <p:cNvPr id="8" name="Picture 7">
            <a:extLst>
              <a:ext uri="{FF2B5EF4-FFF2-40B4-BE49-F238E27FC236}">
                <a16:creationId xmlns:a16="http://schemas.microsoft.com/office/drawing/2014/main" id="{D79430E2-B1E6-8249-B9EB-BFCCE48590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8437" y="2030869"/>
            <a:ext cx="1552162" cy="2016755"/>
          </a:xfrm>
          <a:prstGeom prst="rect">
            <a:avLst/>
          </a:prstGeom>
        </p:spPr>
      </p:pic>
      <p:pic>
        <p:nvPicPr>
          <p:cNvPr id="12" name="Picture 11">
            <a:extLst>
              <a:ext uri="{FF2B5EF4-FFF2-40B4-BE49-F238E27FC236}">
                <a16:creationId xmlns:a16="http://schemas.microsoft.com/office/drawing/2014/main" id="{D079D462-E425-B04E-9CDA-87536BBE9F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0297" y="2789217"/>
            <a:ext cx="1543163" cy="2016755"/>
          </a:xfrm>
          <a:prstGeom prst="rect">
            <a:avLst/>
          </a:prstGeom>
        </p:spPr>
      </p:pic>
      <p:pic>
        <p:nvPicPr>
          <p:cNvPr id="9" name="Picture 8">
            <a:extLst>
              <a:ext uri="{FF2B5EF4-FFF2-40B4-BE49-F238E27FC236}">
                <a16:creationId xmlns:a16="http://schemas.microsoft.com/office/drawing/2014/main" id="{E6927EF8-F9B7-9B4A-9AEC-EBCFF2CE6F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61885" y="2853516"/>
            <a:ext cx="1473732" cy="1923208"/>
          </a:xfrm>
          <a:prstGeom prst="rect">
            <a:avLst/>
          </a:prstGeom>
        </p:spPr>
      </p:pic>
      <p:pic>
        <p:nvPicPr>
          <p:cNvPr id="1028" name="Picture 4" descr="page1image40219584">
            <a:extLst>
              <a:ext uri="{FF2B5EF4-FFF2-40B4-BE49-F238E27FC236}">
                <a16:creationId xmlns:a16="http://schemas.microsoft.com/office/drawing/2014/main" id="{A4F4BE78-903B-4F60-9700-DD4D35FD39B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40207680">
            <a:extLst>
              <a:ext uri="{FF2B5EF4-FFF2-40B4-BE49-F238E27FC236}">
                <a16:creationId xmlns:a16="http://schemas.microsoft.com/office/drawing/2014/main" id="{C04A188C-75F9-4585-BDD0-01DA00AABF5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40207104">
            <a:extLst>
              <a:ext uri="{FF2B5EF4-FFF2-40B4-BE49-F238E27FC236}">
                <a16:creationId xmlns:a16="http://schemas.microsoft.com/office/drawing/2014/main" id="{5E897D81-A9F7-4EF8-9B99-EEB7961CAE6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40207296">
            <a:extLst>
              <a:ext uri="{FF2B5EF4-FFF2-40B4-BE49-F238E27FC236}">
                <a16:creationId xmlns:a16="http://schemas.microsoft.com/office/drawing/2014/main" id="{836D7775-4912-4EEC-B7D3-8E40F40647B3}"/>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0" y="0"/>
            <a:ext cx="889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40207488">
            <a:extLst>
              <a:ext uri="{FF2B5EF4-FFF2-40B4-BE49-F238E27FC236}">
                <a16:creationId xmlns:a16="http://schemas.microsoft.com/office/drawing/2014/main" id="{2728CED1-C646-473E-8282-52C7D87682C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0" y="0"/>
            <a:ext cx="762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40206720">
            <a:extLst>
              <a:ext uri="{FF2B5EF4-FFF2-40B4-BE49-F238E27FC236}">
                <a16:creationId xmlns:a16="http://schemas.microsoft.com/office/drawing/2014/main" id="{50158060-4ABD-4525-BCA0-9E9802399F8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0"/>
            <a:ext cx="762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40218240">
            <a:extLst>
              <a:ext uri="{FF2B5EF4-FFF2-40B4-BE49-F238E27FC236}">
                <a16:creationId xmlns:a16="http://schemas.microsoft.com/office/drawing/2014/main" id="{CA36EF59-61D9-4A33-AD8B-BB24B58680AE}"/>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40222464">
            <a:extLst>
              <a:ext uri="{FF2B5EF4-FFF2-40B4-BE49-F238E27FC236}">
                <a16:creationId xmlns:a16="http://schemas.microsoft.com/office/drawing/2014/main" id="{AB5A6120-EC3B-4D4F-A433-E53B287C9BD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40210560">
            <a:extLst>
              <a:ext uri="{FF2B5EF4-FFF2-40B4-BE49-F238E27FC236}">
                <a16:creationId xmlns:a16="http://schemas.microsoft.com/office/drawing/2014/main" id="{B1D6C36B-773F-42BA-9EE7-2271FEA9340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0"/>
            <a:ext cx="762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40206912">
            <a:extLst>
              <a:ext uri="{FF2B5EF4-FFF2-40B4-BE49-F238E27FC236}">
                <a16:creationId xmlns:a16="http://schemas.microsoft.com/office/drawing/2014/main" id="{50C33C20-ACAA-4C79-9A7D-E37AD846E257}"/>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0"/>
            <a:ext cx="254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40219968">
            <a:extLst>
              <a:ext uri="{FF2B5EF4-FFF2-40B4-BE49-F238E27FC236}">
                <a16:creationId xmlns:a16="http://schemas.microsoft.com/office/drawing/2014/main" id="{4AA2BB55-4EFF-4CAE-95C6-F870927190F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0" y="0"/>
            <a:ext cx="762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image40214976">
            <a:extLst>
              <a:ext uri="{FF2B5EF4-FFF2-40B4-BE49-F238E27FC236}">
                <a16:creationId xmlns:a16="http://schemas.microsoft.com/office/drawing/2014/main" id="{8A092B60-0523-4E05-B61B-DFB00A76E654}"/>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1image40217856">
            <a:extLst>
              <a:ext uri="{FF2B5EF4-FFF2-40B4-BE49-F238E27FC236}">
                <a16:creationId xmlns:a16="http://schemas.microsoft.com/office/drawing/2014/main" id="{1ACE32FC-CE58-4BE0-BA95-32B6BB18D3B6}"/>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0" y="0"/>
            <a:ext cx="889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1image40211328">
            <a:extLst>
              <a:ext uri="{FF2B5EF4-FFF2-40B4-BE49-F238E27FC236}">
                <a16:creationId xmlns:a16="http://schemas.microsoft.com/office/drawing/2014/main" id="{E21F95B0-769F-4FED-8FA6-A6ED5F9B42D6}"/>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0" y="0"/>
            <a:ext cx="1016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1image40210368">
            <a:extLst>
              <a:ext uri="{FF2B5EF4-FFF2-40B4-BE49-F238E27FC236}">
                <a16:creationId xmlns:a16="http://schemas.microsoft.com/office/drawing/2014/main" id="{71F9FCB0-9F9C-436A-B9DA-0B89CE649789}"/>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0" y="0"/>
            <a:ext cx="889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image40206336">
            <a:extLst>
              <a:ext uri="{FF2B5EF4-FFF2-40B4-BE49-F238E27FC236}">
                <a16:creationId xmlns:a16="http://schemas.microsoft.com/office/drawing/2014/main" id="{3E0C442D-1EA1-4AD5-A0CA-C54EDD00FBA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889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image40237888">
            <a:extLst>
              <a:ext uri="{FF2B5EF4-FFF2-40B4-BE49-F238E27FC236}">
                <a16:creationId xmlns:a16="http://schemas.microsoft.com/office/drawing/2014/main" id="{B99A8DFC-3912-4B51-AFDA-F56B76B4E333}"/>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0" y="0"/>
            <a:ext cx="1143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1image40227520">
            <a:extLst>
              <a:ext uri="{FF2B5EF4-FFF2-40B4-BE49-F238E27FC236}">
                <a16:creationId xmlns:a16="http://schemas.microsoft.com/office/drawing/2014/main" id="{6391E58B-6CDC-4F05-B216-F61CC8BD5E2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889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age1image40223872">
            <a:extLst>
              <a:ext uri="{FF2B5EF4-FFF2-40B4-BE49-F238E27FC236}">
                <a16:creationId xmlns:a16="http://schemas.microsoft.com/office/drawing/2014/main" id="{8B8071BD-FBA6-4424-BD21-79790F855189}"/>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0" y="0"/>
            <a:ext cx="889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1image40227712">
            <a:extLst>
              <a:ext uri="{FF2B5EF4-FFF2-40B4-BE49-F238E27FC236}">
                <a16:creationId xmlns:a16="http://schemas.microsoft.com/office/drawing/2014/main" id="{1ABEAA41-460C-461B-913E-9F956EDE10F1}"/>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0" y="0"/>
            <a:ext cx="762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page1image40228288">
            <a:extLst>
              <a:ext uri="{FF2B5EF4-FFF2-40B4-BE49-F238E27FC236}">
                <a16:creationId xmlns:a16="http://schemas.microsoft.com/office/drawing/2014/main" id="{4E646E74-987E-45CA-AFB3-52000E576265}"/>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0" y="0"/>
            <a:ext cx="127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image40228096">
            <a:extLst>
              <a:ext uri="{FF2B5EF4-FFF2-40B4-BE49-F238E27FC236}">
                <a16:creationId xmlns:a16="http://schemas.microsoft.com/office/drawing/2014/main" id="{1E087472-F4F7-401F-AE30-06AB0F123733}"/>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0" y="0"/>
            <a:ext cx="762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image42111040">
            <a:extLst>
              <a:ext uri="{FF2B5EF4-FFF2-40B4-BE49-F238E27FC236}">
                <a16:creationId xmlns:a16="http://schemas.microsoft.com/office/drawing/2014/main" id="{E51C5F7C-F9C1-43C0-80EF-E41A27EACB68}"/>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image40225792">
            <a:extLst>
              <a:ext uri="{FF2B5EF4-FFF2-40B4-BE49-F238E27FC236}">
                <a16:creationId xmlns:a16="http://schemas.microsoft.com/office/drawing/2014/main" id="{2ADCDE92-F04F-4B10-8ACD-82EAFF5F41A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1image40068864">
            <a:extLst>
              <a:ext uri="{FF2B5EF4-FFF2-40B4-BE49-F238E27FC236}">
                <a16:creationId xmlns:a16="http://schemas.microsoft.com/office/drawing/2014/main" id="{68F0C37D-67F6-4BED-8155-5C9EAD2092E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1image40062144">
            <a:extLst>
              <a:ext uri="{FF2B5EF4-FFF2-40B4-BE49-F238E27FC236}">
                <a16:creationId xmlns:a16="http://schemas.microsoft.com/office/drawing/2014/main" id="{BBBCA7BE-AA86-4BF7-88FA-A9E63D7E8A3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page1image40073280">
            <a:extLst>
              <a:ext uri="{FF2B5EF4-FFF2-40B4-BE49-F238E27FC236}">
                <a16:creationId xmlns:a16="http://schemas.microsoft.com/office/drawing/2014/main" id="{45B34DF6-1FE3-4DED-82BC-62F649D6045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77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1image40070016">
            <a:extLst>
              <a:ext uri="{FF2B5EF4-FFF2-40B4-BE49-F238E27FC236}">
                <a16:creationId xmlns:a16="http://schemas.microsoft.com/office/drawing/2014/main" id="{6DCC57C2-D3A5-4463-A4CE-91D595A7BD4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177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1image40062528">
            <a:extLst>
              <a:ext uri="{FF2B5EF4-FFF2-40B4-BE49-F238E27FC236}">
                <a16:creationId xmlns:a16="http://schemas.microsoft.com/office/drawing/2014/main" id="{18493515-C081-4565-AC43-DD828DF5E25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651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page1image40065792">
            <a:extLst>
              <a:ext uri="{FF2B5EF4-FFF2-40B4-BE49-F238E27FC236}">
                <a16:creationId xmlns:a16="http://schemas.microsoft.com/office/drawing/2014/main" id="{F97D1E58-867A-4489-8B16-773B5204EBE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52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page1image40071936">
            <a:extLst>
              <a:ext uri="{FF2B5EF4-FFF2-40B4-BE49-F238E27FC236}">
                <a16:creationId xmlns:a16="http://schemas.microsoft.com/office/drawing/2014/main" id="{28FC5A2B-B9FB-4BE1-9E6A-7D9D588EA65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177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image40079872">
            <a:extLst>
              <a:ext uri="{FF2B5EF4-FFF2-40B4-BE49-F238E27FC236}">
                <a16:creationId xmlns:a16="http://schemas.microsoft.com/office/drawing/2014/main" id="{2B82A502-B351-4265-BAFD-5266A5A72D2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177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image40084096">
            <a:extLst>
              <a:ext uri="{FF2B5EF4-FFF2-40B4-BE49-F238E27FC236}">
                <a16:creationId xmlns:a16="http://schemas.microsoft.com/office/drawing/2014/main" id="{F826C91B-31D6-43F8-B26B-C2849279E6A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page1image40096832">
            <a:extLst>
              <a:ext uri="{FF2B5EF4-FFF2-40B4-BE49-F238E27FC236}">
                <a16:creationId xmlns:a16="http://schemas.microsoft.com/office/drawing/2014/main" id="{1E4A0B5A-9143-40F2-B4D8-A16BC98037B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image40103936">
            <a:extLst>
              <a:ext uri="{FF2B5EF4-FFF2-40B4-BE49-F238E27FC236}">
                <a16:creationId xmlns:a16="http://schemas.microsoft.com/office/drawing/2014/main" id="{62E42DB4-32DB-4863-B32F-10F99EF31AE6}"/>
              </a:ext>
            </a:extLst>
          </p:cNvPr>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image40104512">
            <a:extLst>
              <a:ext uri="{FF2B5EF4-FFF2-40B4-BE49-F238E27FC236}">
                <a16:creationId xmlns:a16="http://schemas.microsoft.com/office/drawing/2014/main" id="{98FDBD26-36B3-49D5-BDB6-887E226C36A4}"/>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page1image40094144">
            <a:extLst>
              <a:ext uri="{FF2B5EF4-FFF2-40B4-BE49-F238E27FC236}">
                <a16:creationId xmlns:a16="http://schemas.microsoft.com/office/drawing/2014/main" id="{871CC7AC-0C32-47A5-98F9-1AAACEB6E6B8}"/>
              </a:ext>
            </a:extLst>
          </p:cNvPr>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page1image40094336">
            <a:extLst>
              <a:ext uri="{FF2B5EF4-FFF2-40B4-BE49-F238E27FC236}">
                <a16:creationId xmlns:a16="http://schemas.microsoft.com/office/drawing/2014/main" id="{D08CE192-2E82-4B50-B479-F20D8B9DB738}"/>
              </a:ext>
            </a:extLst>
          </p:cNvPr>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0" y="0"/>
            <a:ext cx="508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1image39857024">
            <a:extLst>
              <a:ext uri="{FF2B5EF4-FFF2-40B4-BE49-F238E27FC236}">
                <a16:creationId xmlns:a16="http://schemas.microsoft.com/office/drawing/2014/main" id="{5F69F59C-FA8C-41D6-953C-84B238CECE5A}"/>
              </a:ext>
            </a:extLst>
          </p:cNvPr>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page1image39855488">
            <a:extLst>
              <a:ext uri="{FF2B5EF4-FFF2-40B4-BE49-F238E27FC236}">
                <a16:creationId xmlns:a16="http://schemas.microsoft.com/office/drawing/2014/main" id="{910B9C23-459C-4022-9D20-98E789333091}"/>
              </a:ext>
            </a:extLst>
          </p:cNvPr>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image39860864">
            <a:extLst>
              <a:ext uri="{FF2B5EF4-FFF2-40B4-BE49-F238E27FC236}">
                <a16:creationId xmlns:a16="http://schemas.microsoft.com/office/drawing/2014/main" id="{487C7848-BFA3-4909-B13F-BE7A4CE3380A}"/>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image39861248">
            <a:extLst>
              <a:ext uri="{FF2B5EF4-FFF2-40B4-BE49-F238E27FC236}">
                <a16:creationId xmlns:a16="http://schemas.microsoft.com/office/drawing/2014/main" id="{11163AD9-7718-4E6A-B1EF-8BDA117811EC}"/>
              </a:ext>
            </a:extLst>
          </p:cNvPr>
          <p:cNvPicPr>
            <a:picLocks noChangeAspect="1" noChangeArrowheads="1"/>
          </p:cNvPicPr>
          <p:nvPr/>
        </p:nvPicPr>
        <p:blipFill>
          <a:blip r:embed="rId43">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age1image39860288">
            <a:extLst>
              <a:ext uri="{FF2B5EF4-FFF2-40B4-BE49-F238E27FC236}">
                <a16:creationId xmlns:a16="http://schemas.microsoft.com/office/drawing/2014/main" id="{534D1C59-7DAA-4936-B903-E047B3CE9406}"/>
              </a:ext>
            </a:extLst>
          </p:cNvPr>
          <p:cNvPicPr>
            <a:picLocks noChangeAspect="1" noChangeArrowheads="1"/>
          </p:cNvPicPr>
          <p:nvPr/>
        </p:nvPicPr>
        <p:blipFill>
          <a:blip r:embed="rId44">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page1image39861056">
            <a:extLst>
              <a:ext uri="{FF2B5EF4-FFF2-40B4-BE49-F238E27FC236}">
                <a16:creationId xmlns:a16="http://schemas.microsoft.com/office/drawing/2014/main" id="{4DA1793E-3F72-4A92-876A-0A5A63F21ADC}"/>
              </a:ext>
            </a:extLst>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1image39854336">
            <a:extLst>
              <a:ext uri="{FF2B5EF4-FFF2-40B4-BE49-F238E27FC236}">
                <a16:creationId xmlns:a16="http://schemas.microsoft.com/office/drawing/2014/main" id="{01E0B924-3850-45F5-A1DB-A889811F68A1}"/>
              </a:ext>
            </a:extLst>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0" y="0"/>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page1image39853952">
            <a:extLst>
              <a:ext uri="{FF2B5EF4-FFF2-40B4-BE49-F238E27FC236}">
                <a16:creationId xmlns:a16="http://schemas.microsoft.com/office/drawing/2014/main" id="{86665143-DB62-4A22-B6E7-76A37C63AE4C}"/>
              </a:ext>
            </a:extLst>
          </p:cNvPr>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0" y="0"/>
            <a:ext cx="254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page3image39986560">
            <a:extLst>
              <a:ext uri="{FF2B5EF4-FFF2-40B4-BE49-F238E27FC236}">
                <a16:creationId xmlns:a16="http://schemas.microsoft.com/office/drawing/2014/main" id="{615D7EB0-9562-4E39-81FF-3DF6D6B9249B}"/>
              </a:ext>
            </a:extLst>
          </p:cNvPr>
          <p:cNvPicPr>
            <a:picLocks noChangeAspect="1" noChangeArrowheads="1"/>
          </p:cNvPicPr>
          <p:nvPr/>
        </p:nvPicPr>
        <p:blipFill>
          <a:blip r:embed="rId47">
            <a:extLst>
              <a:ext uri="{28A0092B-C50C-407E-A947-70E740481C1C}">
                <a14:useLocalDpi xmlns:a14="http://schemas.microsoft.com/office/drawing/2010/main"/>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page3image39990400">
            <a:extLst>
              <a:ext uri="{FF2B5EF4-FFF2-40B4-BE49-F238E27FC236}">
                <a16:creationId xmlns:a16="http://schemas.microsoft.com/office/drawing/2014/main" id="{B73EB612-FE56-4DC8-B540-676E9F2DAB91}"/>
              </a:ext>
            </a:extLst>
          </p:cNvPr>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3image39982720">
            <a:extLst>
              <a:ext uri="{FF2B5EF4-FFF2-40B4-BE49-F238E27FC236}">
                <a16:creationId xmlns:a16="http://schemas.microsoft.com/office/drawing/2014/main" id="{60087815-4558-4386-9D89-8F8EB1BE9D85}"/>
              </a:ext>
            </a:extLst>
          </p:cNvPr>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3image39992128">
            <a:extLst>
              <a:ext uri="{FF2B5EF4-FFF2-40B4-BE49-F238E27FC236}">
                <a16:creationId xmlns:a16="http://schemas.microsoft.com/office/drawing/2014/main" id="{A08F01C5-442D-46C9-90D0-1E4B5AC3DA2E}"/>
              </a:ext>
            </a:extLst>
          </p:cNvPr>
          <p:cNvPicPr>
            <a:picLocks noChangeAspect="1" noChangeArrowheads="1"/>
          </p:cNvPicPr>
          <p:nvPr/>
        </p:nvPicPr>
        <p:blipFill>
          <a:blip r:embed="rId50">
            <a:extLst>
              <a:ext uri="{28A0092B-C50C-407E-A947-70E740481C1C}">
                <a14:useLocalDpi xmlns:a14="http://schemas.microsoft.com/office/drawing/2010/main"/>
              </a:ext>
            </a:extLst>
          </a:blip>
          <a:srcRect/>
          <a:stretch>
            <a:fillRect/>
          </a:stretch>
        </p:blipFill>
        <p:spPr bwMode="auto">
          <a:xfrm>
            <a:off x="0" y="0"/>
            <a:ext cx="1016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3image39991168">
            <a:extLst>
              <a:ext uri="{FF2B5EF4-FFF2-40B4-BE49-F238E27FC236}">
                <a16:creationId xmlns:a16="http://schemas.microsoft.com/office/drawing/2014/main" id="{B6463BDE-7B7D-4036-B7E4-4181E0A860F4}"/>
              </a:ext>
            </a:extLst>
          </p:cNvPr>
          <p:cNvPicPr>
            <a:picLocks noChangeAspect="1" noChangeArrowheads="1"/>
          </p:cNvPicPr>
          <p:nvPr/>
        </p:nvPicPr>
        <p:blipFill>
          <a:blip r:embed="rId51">
            <a:extLst>
              <a:ext uri="{28A0092B-C50C-407E-A947-70E740481C1C}">
                <a14:useLocalDpi xmlns:a14="http://schemas.microsoft.com/office/drawing/2010/main"/>
              </a:ext>
            </a:extLst>
          </a:blip>
          <a:srcRect/>
          <a:stretch>
            <a:fillRect/>
          </a:stretch>
        </p:blipFill>
        <p:spPr bwMode="auto">
          <a:xfrm>
            <a:off x="0" y="0"/>
            <a:ext cx="889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3image39991744">
            <a:extLst>
              <a:ext uri="{FF2B5EF4-FFF2-40B4-BE49-F238E27FC236}">
                <a16:creationId xmlns:a16="http://schemas.microsoft.com/office/drawing/2014/main" id="{93520C4A-44AD-4BE6-880D-22F66322553A}"/>
              </a:ext>
            </a:extLst>
          </p:cNvPr>
          <p:cNvPicPr>
            <a:picLocks noChangeAspect="1" noChangeArrowheads="1"/>
          </p:cNvPicPr>
          <p:nvPr/>
        </p:nvPicPr>
        <p:blipFill>
          <a:blip r:embed="rId52">
            <a:extLst>
              <a:ext uri="{28A0092B-C50C-407E-A947-70E740481C1C}">
                <a14:useLocalDpi xmlns:a14="http://schemas.microsoft.com/office/drawing/2010/main"/>
              </a:ext>
            </a:extLst>
          </a:blip>
          <a:srcRect/>
          <a:stretch>
            <a:fillRect/>
          </a:stretch>
        </p:blipFill>
        <p:spPr bwMode="auto">
          <a:xfrm>
            <a:off x="0" y="0"/>
            <a:ext cx="1016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3image39991552">
            <a:extLst>
              <a:ext uri="{FF2B5EF4-FFF2-40B4-BE49-F238E27FC236}">
                <a16:creationId xmlns:a16="http://schemas.microsoft.com/office/drawing/2014/main" id="{8EA327BC-6962-4E16-92D8-8FE8DCAE0859}"/>
              </a:ext>
            </a:extLst>
          </p:cNvPr>
          <p:cNvPicPr>
            <a:picLocks noChangeAspect="1" noChangeArrowheads="1"/>
          </p:cNvPicPr>
          <p:nvPr/>
        </p:nvPicPr>
        <p:blipFill>
          <a:blip r:embed="rId53">
            <a:extLst>
              <a:ext uri="{28A0092B-C50C-407E-A947-70E740481C1C}">
                <a14:useLocalDpi xmlns:a14="http://schemas.microsoft.com/office/drawing/2010/main"/>
              </a:ext>
            </a:extLst>
          </a:blip>
          <a:srcRect/>
          <a:stretch>
            <a:fillRect/>
          </a:stretch>
        </p:blipFill>
        <p:spPr bwMode="auto">
          <a:xfrm>
            <a:off x="0" y="0"/>
            <a:ext cx="1143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3image39990592">
            <a:extLst>
              <a:ext uri="{FF2B5EF4-FFF2-40B4-BE49-F238E27FC236}">
                <a16:creationId xmlns:a16="http://schemas.microsoft.com/office/drawing/2014/main" id="{4ECAF028-5D4F-4DAF-9818-F657E9FCE4F8}"/>
              </a:ext>
            </a:extLst>
          </p:cNvPr>
          <p:cNvPicPr>
            <a:picLocks noChangeAspect="1" noChangeArrowheads="1"/>
          </p:cNvPicPr>
          <p:nvPr/>
        </p:nvPicPr>
        <p:blipFill>
          <a:blip r:embed="rId54">
            <a:extLst>
              <a:ext uri="{28A0092B-C50C-407E-A947-70E740481C1C}">
                <a14:useLocalDpi xmlns:a14="http://schemas.microsoft.com/office/drawing/2010/main"/>
              </a:ext>
            </a:extLst>
          </a:blip>
          <a:srcRect/>
          <a:stretch>
            <a:fillRect/>
          </a:stretch>
        </p:blipFill>
        <p:spPr bwMode="auto">
          <a:xfrm>
            <a:off x="0" y="0"/>
            <a:ext cx="635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3image39990976">
            <a:extLst>
              <a:ext uri="{FF2B5EF4-FFF2-40B4-BE49-F238E27FC236}">
                <a16:creationId xmlns:a16="http://schemas.microsoft.com/office/drawing/2014/main" id="{5D44F317-5D4D-4BBE-833E-80B48EDC9E29}"/>
              </a:ext>
            </a:extLst>
          </p:cNvPr>
          <p:cNvPicPr>
            <a:picLocks noChangeAspect="1" noChangeArrowheads="1"/>
          </p:cNvPicPr>
          <p:nvPr/>
        </p:nvPicPr>
        <p:blipFill>
          <a:blip r:embed="rId55">
            <a:extLst>
              <a:ext uri="{28A0092B-C50C-407E-A947-70E740481C1C}">
                <a14:useLocalDpi xmlns:a14="http://schemas.microsoft.com/office/drawing/2010/main"/>
              </a:ext>
            </a:extLst>
          </a:blip>
          <a:srcRect/>
          <a:stretch>
            <a:fillRect/>
          </a:stretch>
        </p:blipFill>
        <p:spPr bwMode="auto">
          <a:xfrm>
            <a:off x="0" y="0"/>
            <a:ext cx="889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3image39982336">
            <a:extLst>
              <a:ext uri="{FF2B5EF4-FFF2-40B4-BE49-F238E27FC236}">
                <a16:creationId xmlns:a16="http://schemas.microsoft.com/office/drawing/2014/main" id="{977F072E-43BE-4008-89AA-252544A043AA}"/>
              </a:ext>
            </a:extLst>
          </p:cNvPr>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0" y="0"/>
            <a:ext cx="889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3image39980224">
            <a:extLst>
              <a:ext uri="{FF2B5EF4-FFF2-40B4-BE49-F238E27FC236}">
                <a16:creationId xmlns:a16="http://schemas.microsoft.com/office/drawing/2014/main" id="{256AA04C-9BFA-46CF-B122-3D8154E65DDB}"/>
              </a:ext>
            </a:extLst>
          </p:cNvPr>
          <p:cNvPicPr>
            <a:picLocks noChangeAspect="1" noChangeArrowheads="1"/>
          </p:cNvPicPr>
          <p:nvPr/>
        </p:nvPicPr>
        <p:blipFill>
          <a:blip r:embed="rId55">
            <a:extLst>
              <a:ext uri="{28A0092B-C50C-407E-A947-70E740481C1C}">
                <a14:useLocalDpi xmlns:a14="http://schemas.microsoft.com/office/drawing/2010/main"/>
              </a:ext>
            </a:extLst>
          </a:blip>
          <a:srcRect/>
          <a:stretch>
            <a:fillRect/>
          </a:stretch>
        </p:blipFill>
        <p:spPr bwMode="auto">
          <a:xfrm>
            <a:off x="0" y="0"/>
            <a:ext cx="889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3image39979840">
            <a:extLst>
              <a:ext uri="{FF2B5EF4-FFF2-40B4-BE49-F238E27FC236}">
                <a16:creationId xmlns:a16="http://schemas.microsoft.com/office/drawing/2014/main" id="{211B76D1-24E9-4C89-835A-BFAD719F4787}"/>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0" y="0"/>
            <a:ext cx="254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3image39990208">
            <a:extLst>
              <a:ext uri="{FF2B5EF4-FFF2-40B4-BE49-F238E27FC236}">
                <a16:creationId xmlns:a16="http://schemas.microsoft.com/office/drawing/2014/main" id="{5F34151B-608D-4FAB-9DA9-BA5C05583615}"/>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0" y="0"/>
            <a:ext cx="254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3image39977920">
            <a:extLst>
              <a:ext uri="{FF2B5EF4-FFF2-40B4-BE49-F238E27FC236}">
                <a16:creationId xmlns:a16="http://schemas.microsoft.com/office/drawing/2014/main" id="{A355E6E7-E0C1-4943-9586-78ADBFB1473C}"/>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0" y="0"/>
            <a:ext cx="1143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3image39977728">
            <a:extLst>
              <a:ext uri="{FF2B5EF4-FFF2-40B4-BE49-F238E27FC236}">
                <a16:creationId xmlns:a16="http://schemas.microsoft.com/office/drawing/2014/main" id="{F2248686-B66F-4E13-B57A-F1B0BEDB2E29}"/>
              </a:ext>
            </a:extLst>
          </p:cNvPr>
          <p:cNvPicPr>
            <a:picLocks noChangeAspect="1" noChangeArrowheads="1"/>
          </p:cNvPicPr>
          <p:nvPr/>
        </p:nvPicPr>
        <p:blipFill>
          <a:blip r:embed="rId59">
            <a:extLst>
              <a:ext uri="{28A0092B-C50C-407E-A947-70E740481C1C}">
                <a14:useLocalDpi xmlns:a14="http://schemas.microsoft.com/office/drawing/2010/main"/>
              </a:ext>
            </a:extLst>
          </a:blip>
          <a:srcRect/>
          <a:stretch>
            <a:fillRect/>
          </a:stretch>
        </p:blipFill>
        <p:spPr bwMode="auto">
          <a:xfrm>
            <a:off x="0" y="0"/>
            <a:ext cx="1143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3image39986176">
            <a:extLst>
              <a:ext uri="{FF2B5EF4-FFF2-40B4-BE49-F238E27FC236}">
                <a16:creationId xmlns:a16="http://schemas.microsoft.com/office/drawing/2014/main" id="{5FDE0FD0-EDC6-4127-B9E4-4658D9CCF31E}"/>
              </a:ext>
            </a:extLst>
          </p:cNvPr>
          <p:cNvPicPr>
            <a:picLocks noChangeAspect="1" noChangeArrowheads="1"/>
          </p:cNvPicPr>
          <p:nvPr/>
        </p:nvPicPr>
        <p:blipFill>
          <a:blip r:embed="rId60">
            <a:extLst>
              <a:ext uri="{28A0092B-C50C-407E-A947-70E740481C1C}">
                <a14:useLocalDpi xmlns:a14="http://schemas.microsoft.com/office/drawing/2010/main"/>
              </a:ext>
            </a:extLst>
          </a:blip>
          <a:srcRect/>
          <a:stretch>
            <a:fillRect/>
          </a:stretch>
        </p:blipFill>
        <p:spPr bwMode="auto">
          <a:xfrm>
            <a:off x="0" y="0"/>
            <a:ext cx="1143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3image39986368">
            <a:extLst>
              <a:ext uri="{FF2B5EF4-FFF2-40B4-BE49-F238E27FC236}">
                <a16:creationId xmlns:a16="http://schemas.microsoft.com/office/drawing/2014/main" id="{9F67D225-27E2-4BB4-B85E-ACC1A25A86C8}"/>
              </a:ext>
            </a:extLst>
          </p:cNvPr>
          <p:cNvPicPr>
            <a:picLocks noChangeAspect="1" noChangeArrowheads="1"/>
          </p:cNvPicPr>
          <p:nvPr/>
        </p:nvPicPr>
        <p:blipFill>
          <a:blip r:embed="rId61">
            <a:extLst>
              <a:ext uri="{28A0092B-C50C-407E-A947-70E740481C1C}">
                <a14:useLocalDpi xmlns:a14="http://schemas.microsoft.com/office/drawing/2010/main"/>
              </a:ext>
            </a:extLst>
          </a:blip>
          <a:srcRect/>
          <a:stretch>
            <a:fillRect/>
          </a:stretch>
        </p:blipFill>
        <p:spPr bwMode="auto">
          <a:xfrm>
            <a:off x="0" y="0"/>
            <a:ext cx="101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3image39992320">
            <a:extLst>
              <a:ext uri="{FF2B5EF4-FFF2-40B4-BE49-F238E27FC236}">
                <a16:creationId xmlns:a16="http://schemas.microsoft.com/office/drawing/2014/main" id="{463EA1AC-3945-4978-9FB1-5CFE994F5E04}"/>
              </a:ext>
            </a:extLst>
          </p:cNvPr>
          <p:cNvPicPr>
            <a:picLocks noChangeAspect="1" noChangeArrowheads="1"/>
          </p:cNvPicPr>
          <p:nvPr/>
        </p:nvPicPr>
        <p:blipFill>
          <a:blip r:embed="rId62">
            <a:extLst>
              <a:ext uri="{28A0092B-C50C-407E-A947-70E740481C1C}">
                <a14:useLocalDpi xmlns:a14="http://schemas.microsoft.com/office/drawing/2010/main"/>
              </a:ext>
            </a:extLst>
          </a:blip>
          <a:srcRect/>
          <a:stretch>
            <a:fillRect/>
          </a:stretch>
        </p:blipFill>
        <p:spPr bwMode="auto">
          <a:xfrm>
            <a:off x="0" y="0"/>
            <a:ext cx="889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3image39991936">
            <a:extLst>
              <a:ext uri="{FF2B5EF4-FFF2-40B4-BE49-F238E27FC236}">
                <a16:creationId xmlns:a16="http://schemas.microsoft.com/office/drawing/2014/main" id="{9383EE81-4CCF-47AB-88CA-66381AFD2C18}"/>
              </a:ext>
            </a:extLst>
          </p:cNvPr>
          <p:cNvPicPr>
            <a:picLocks noChangeAspect="1" noChangeArrowheads="1"/>
          </p:cNvPicPr>
          <p:nvPr/>
        </p:nvPicPr>
        <p:blipFill>
          <a:blip r:embed="rId62">
            <a:extLst>
              <a:ext uri="{28A0092B-C50C-407E-A947-70E740481C1C}">
                <a14:useLocalDpi xmlns:a14="http://schemas.microsoft.com/office/drawing/2010/main"/>
              </a:ext>
            </a:extLst>
          </a:blip>
          <a:srcRect/>
          <a:stretch>
            <a:fillRect/>
          </a:stretch>
        </p:blipFill>
        <p:spPr bwMode="auto">
          <a:xfrm>
            <a:off x="0" y="0"/>
            <a:ext cx="889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3image39992896">
            <a:extLst>
              <a:ext uri="{FF2B5EF4-FFF2-40B4-BE49-F238E27FC236}">
                <a16:creationId xmlns:a16="http://schemas.microsoft.com/office/drawing/2014/main" id="{B81F0CF6-8CBF-4BBA-82B8-27ADC1AB6966}"/>
              </a:ext>
            </a:extLst>
          </p:cNvPr>
          <p:cNvPicPr>
            <a:picLocks noChangeAspect="1" noChangeArrowheads="1"/>
          </p:cNvPicPr>
          <p:nvPr/>
        </p:nvPicPr>
        <p:blipFill>
          <a:blip r:embed="rId63">
            <a:extLst>
              <a:ext uri="{28A0092B-C50C-407E-A947-70E740481C1C}">
                <a14:useLocalDpi xmlns:a14="http://schemas.microsoft.com/office/drawing/2010/main"/>
              </a:ext>
            </a:extLst>
          </a:blip>
          <a:srcRect/>
          <a:stretch>
            <a:fillRect/>
          </a:stretch>
        </p:blipFill>
        <p:spPr bwMode="auto">
          <a:xfrm>
            <a:off x="0" y="0"/>
            <a:ext cx="127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3image40232896">
            <a:extLst>
              <a:ext uri="{FF2B5EF4-FFF2-40B4-BE49-F238E27FC236}">
                <a16:creationId xmlns:a16="http://schemas.microsoft.com/office/drawing/2014/main" id="{C3CC93FC-55D9-497C-BD73-CE6C39489A63}"/>
              </a:ext>
            </a:extLst>
          </p:cNvPr>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0" y="0"/>
            <a:ext cx="3683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3image40237312">
            <a:extLst>
              <a:ext uri="{FF2B5EF4-FFF2-40B4-BE49-F238E27FC236}">
                <a16:creationId xmlns:a16="http://schemas.microsoft.com/office/drawing/2014/main" id="{414B3B80-F56C-48C8-AE01-235B9566E370}"/>
              </a:ext>
            </a:extLst>
          </p:cNvPr>
          <p:cNvPicPr>
            <a:picLocks noChangeAspect="1" noChangeArrowheads="1"/>
          </p:cNvPicPr>
          <p:nvPr/>
        </p:nvPicPr>
        <p:blipFill>
          <a:blip r:embed="rId65">
            <a:extLst>
              <a:ext uri="{28A0092B-C50C-407E-A947-70E740481C1C}">
                <a14:useLocalDpi xmlns:a14="http://schemas.microsoft.com/office/drawing/2010/main"/>
              </a:ext>
            </a:extLst>
          </a:blip>
          <a:srcRect/>
          <a:stretch>
            <a:fillRect/>
          </a:stretch>
        </p:blipFill>
        <p:spPr bwMode="auto">
          <a:xfrm>
            <a:off x="0" y="0"/>
            <a:ext cx="342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3image40235776">
            <a:extLst>
              <a:ext uri="{FF2B5EF4-FFF2-40B4-BE49-F238E27FC236}">
                <a16:creationId xmlns:a16="http://schemas.microsoft.com/office/drawing/2014/main" id="{0E0FAB0D-BF8B-4AA2-89B4-EDA99DF5B049}"/>
              </a:ext>
            </a:extLst>
          </p:cNvPr>
          <p:cNvPicPr>
            <a:picLocks noChangeAspect="1" noChangeArrowheads="1"/>
          </p:cNvPicPr>
          <p:nvPr/>
        </p:nvPicPr>
        <p:blipFill>
          <a:blip r:embed="rId66">
            <a:extLst>
              <a:ext uri="{28A0092B-C50C-407E-A947-70E740481C1C}">
                <a14:useLocalDpi xmlns:a14="http://schemas.microsoft.com/office/drawing/2010/main"/>
              </a:ext>
            </a:extLst>
          </a:blip>
          <a:srcRect/>
          <a:stretch>
            <a:fillRect/>
          </a:stretch>
        </p:blipFill>
        <p:spPr bwMode="auto">
          <a:xfrm>
            <a:off x="0" y="0"/>
            <a:ext cx="330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3image40234432">
            <a:extLst>
              <a:ext uri="{FF2B5EF4-FFF2-40B4-BE49-F238E27FC236}">
                <a16:creationId xmlns:a16="http://schemas.microsoft.com/office/drawing/2014/main" id="{5EA316AF-A5F6-448A-9435-D6E8C9E1E71C}"/>
              </a:ext>
            </a:extLst>
          </p:cNvPr>
          <p:cNvPicPr>
            <a:picLocks noChangeAspect="1" noChangeArrowheads="1"/>
          </p:cNvPicPr>
          <p:nvPr/>
        </p:nvPicPr>
        <p:blipFill>
          <a:blip r:embed="rId67">
            <a:extLst>
              <a:ext uri="{28A0092B-C50C-407E-A947-70E740481C1C}">
                <a14:useLocalDpi xmlns:a14="http://schemas.microsoft.com/office/drawing/2010/main"/>
              </a:ext>
            </a:extLst>
          </a:blip>
          <a:srcRect/>
          <a:stretch>
            <a:fillRect/>
          </a:stretch>
        </p:blipFill>
        <p:spPr bwMode="auto">
          <a:xfrm>
            <a:off x="0" y="0"/>
            <a:ext cx="304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3image40238272">
            <a:extLst>
              <a:ext uri="{FF2B5EF4-FFF2-40B4-BE49-F238E27FC236}">
                <a16:creationId xmlns:a16="http://schemas.microsoft.com/office/drawing/2014/main" id="{4860519B-BEB9-4628-BADA-F8578AEAFC34}"/>
              </a:ext>
            </a:extLst>
          </p:cNvPr>
          <p:cNvPicPr>
            <a:picLocks noChangeAspect="1" noChangeArrowheads="1"/>
          </p:cNvPicPr>
          <p:nvPr/>
        </p:nvPicPr>
        <p:blipFill>
          <a:blip r:embed="rId68">
            <a:extLst>
              <a:ext uri="{28A0092B-C50C-407E-A947-70E740481C1C}">
                <a14:useLocalDpi xmlns:a14="http://schemas.microsoft.com/office/drawing/2010/main"/>
              </a:ext>
            </a:extLst>
          </a:blip>
          <a:srcRect/>
          <a:stretch>
            <a:fillRect/>
          </a:stretch>
        </p:blipFill>
        <p:spPr bwMode="auto">
          <a:xfrm>
            <a:off x="0" y="0"/>
            <a:ext cx="304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3image40225792">
            <a:extLst>
              <a:ext uri="{FF2B5EF4-FFF2-40B4-BE49-F238E27FC236}">
                <a16:creationId xmlns:a16="http://schemas.microsoft.com/office/drawing/2014/main" id="{42C9801E-53C9-48A7-8BFE-55C502DC0380}"/>
              </a:ext>
            </a:extLst>
          </p:cNvPr>
          <p:cNvPicPr>
            <a:picLocks noChangeAspect="1" noChangeArrowheads="1"/>
          </p:cNvPicPr>
          <p:nvPr/>
        </p:nvPicPr>
        <p:blipFill>
          <a:blip r:embed="rId69">
            <a:extLst>
              <a:ext uri="{28A0092B-C50C-407E-A947-70E740481C1C}">
                <a14:useLocalDpi xmlns:a14="http://schemas.microsoft.com/office/drawing/2010/main"/>
              </a:ext>
            </a:extLst>
          </a:blip>
          <a:srcRect/>
          <a:stretch>
            <a:fillRect/>
          </a:stretch>
        </p:blipFill>
        <p:spPr bwMode="auto">
          <a:xfrm>
            <a:off x="0" y="0"/>
            <a:ext cx="279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3image40228096">
            <a:extLst>
              <a:ext uri="{FF2B5EF4-FFF2-40B4-BE49-F238E27FC236}">
                <a16:creationId xmlns:a16="http://schemas.microsoft.com/office/drawing/2014/main" id="{3E93BD2A-853D-4E65-B149-BB0DE1CC1F9A}"/>
              </a:ext>
            </a:extLst>
          </p:cNvPr>
          <p:cNvPicPr>
            <a:picLocks noChangeAspect="1" noChangeArrowheads="1"/>
          </p:cNvPicPr>
          <p:nvPr/>
        </p:nvPicPr>
        <p:blipFill>
          <a:blip r:embed="rId70">
            <a:extLst>
              <a:ext uri="{28A0092B-C50C-407E-A947-70E740481C1C}">
                <a14:useLocalDpi xmlns:a14="http://schemas.microsoft.com/office/drawing/2010/main"/>
              </a:ext>
            </a:extLst>
          </a:blip>
          <a:srcRect/>
          <a:stretch>
            <a:fillRect/>
          </a:stretch>
        </p:blipFill>
        <p:spPr bwMode="auto">
          <a:xfrm>
            <a:off x="0" y="0"/>
            <a:ext cx="342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3image40228288">
            <a:extLst>
              <a:ext uri="{FF2B5EF4-FFF2-40B4-BE49-F238E27FC236}">
                <a16:creationId xmlns:a16="http://schemas.microsoft.com/office/drawing/2014/main" id="{5F9B5CFD-95D2-406C-9CA2-3A73D7B7BBAE}"/>
              </a:ext>
            </a:extLst>
          </p:cNvPr>
          <p:cNvPicPr>
            <a:picLocks noChangeAspect="1" noChangeArrowheads="1"/>
          </p:cNvPicPr>
          <p:nvPr/>
        </p:nvPicPr>
        <p:blipFill>
          <a:blip r:embed="rId71">
            <a:extLst>
              <a:ext uri="{28A0092B-C50C-407E-A947-70E740481C1C}">
                <a14:useLocalDpi xmlns:a14="http://schemas.microsoft.com/office/drawing/2010/main"/>
              </a:ext>
            </a:extLst>
          </a:blip>
          <a:srcRect/>
          <a:stretch>
            <a:fillRect/>
          </a:stretch>
        </p:blipFill>
        <p:spPr bwMode="auto">
          <a:xfrm>
            <a:off x="0" y="0"/>
            <a:ext cx="317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3image40227712">
            <a:extLst>
              <a:ext uri="{FF2B5EF4-FFF2-40B4-BE49-F238E27FC236}">
                <a16:creationId xmlns:a16="http://schemas.microsoft.com/office/drawing/2014/main" id="{792621B1-FCAC-4440-9832-188C906F9BA1}"/>
              </a:ext>
            </a:extLst>
          </p:cNvPr>
          <p:cNvPicPr>
            <a:picLocks noChangeAspect="1" noChangeArrowheads="1"/>
          </p:cNvPicPr>
          <p:nvPr/>
        </p:nvPicPr>
        <p:blipFill>
          <a:blip r:embed="rId72">
            <a:extLst>
              <a:ext uri="{28A0092B-C50C-407E-A947-70E740481C1C}">
                <a14:useLocalDpi xmlns:a14="http://schemas.microsoft.com/office/drawing/2010/main"/>
              </a:ext>
            </a:extLst>
          </a:blip>
          <a:srcRect/>
          <a:stretch>
            <a:fillRect/>
          </a:stretch>
        </p:blipFill>
        <p:spPr bwMode="auto">
          <a:xfrm>
            <a:off x="0" y="0"/>
            <a:ext cx="381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F831E6E-057E-3D42-80B1-0C8B04A676A3}"/>
              </a:ext>
            </a:extLst>
          </p:cNvPr>
          <p:cNvPicPr>
            <a:picLocks noChangeAspect="1"/>
          </p:cNvPicPr>
          <p:nvPr/>
        </p:nvPicPr>
        <p:blipFill rotWithShape="1">
          <a:blip r:embed="rId73" cstate="screen">
            <a:extLst>
              <a:ext uri="{28A0092B-C50C-407E-A947-70E740481C1C}">
                <a14:useLocalDpi xmlns:a14="http://schemas.microsoft.com/office/drawing/2010/main"/>
              </a:ext>
            </a:extLst>
          </a:blip>
          <a:srcRect/>
          <a:stretch/>
        </p:blipFill>
        <p:spPr>
          <a:xfrm>
            <a:off x="6565023" y="3606119"/>
            <a:ext cx="1424956" cy="1834898"/>
          </a:xfrm>
          <a:prstGeom prst="rect">
            <a:avLst/>
          </a:prstGeom>
        </p:spPr>
      </p:pic>
    </p:spTree>
    <p:extLst>
      <p:ext uri="{BB962C8B-B14F-4D97-AF65-F5344CB8AC3E}">
        <p14:creationId xmlns:p14="http://schemas.microsoft.com/office/powerpoint/2010/main" val="2878097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5C5A-923C-6C44-A7D3-B998A3B385D4}"/>
              </a:ext>
            </a:extLst>
          </p:cNvPr>
          <p:cNvSpPr>
            <a:spLocks noGrp="1"/>
          </p:cNvSpPr>
          <p:nvPr>
            <p:ph type="title"/>
          </p:nvPr>
        </p:nvSpPr>
        <p:spPr/>
        <p:txBody>
          <a:bodyPr/>
          <a:lstStyle/>
          <a:p>
            <a:r>
              <a:rPr lang="en-US" dirty="0"/>
              <a:t>Top 10 Benefits of a PSE</a:t>
            </a:r>
          </a:p>
        </p:txBody>
      </p:sp>
      <p:sp>
        <p:nvSpPr>
          <p:cNvPr id="3" name="Content Placeholder 2">
            <a:extLst>
              <a:ext uri="{FF2B5EF4-FFF2-40B4-BE49-F238E27FC236}">
                <a16:creationId xmlns:a16="http://schemas.microsoft.com/office/drawing/2014/main" id="{001DA22A-394D-7C4E-8A60-AED0FDDA41F9}"/>
              </a:ext>
            </a:extLst>
          </p:cNvPr>
          <p:cNvSpPr>
            <a:spLocks noGrp="1"/>
          </p:cNvSpPr>
          <p:nvPr>
            <p:ph idx="1"/>
          </p:nvPr>
        </p:nvSpPr>
        <p:spPr>
          <a:xfrm>
            <a:off x="609600" y="2035960"/>
            <a:ext cx="10972800" cy="4389120"/>
          </a:xfrm>
        </p:spPr>
        <p:txBody>
          <a:bodyPr>
            <a:normAutofit fontScale="92500" lnSpcReduction="10000"/>
          </a:bodyPr>
          <a:lstStyle/>
          <a:p>
            <a:r>
              <a:rPr lang="en-US" dirty="0"/>
              <a:t>Earn a million dollars more over your lifetime</a:t>
            </a:r>
          </a:p>
          <a:p>
            <a:r>
              <a:rPr lang="en-US" dirty="0"/>
              <a:t>Be happier in your job</a:t>
            </a:r>
          </a:p>
          <a:p>
            <a:r>
              <a:rPr lang="en-US" dirty="0"/>
              <a:t>Connect with peers and mentors</a:t>
            </a:r>
          </a:p>
          <a:p>
            <a:r>
              <a:rPr lang="en-US" dirty="0"/>
              <a:t>Make a difference in your community</a:t>
            </a:r>
          </a:p>
          <a:p>
            <a:r>
              <a:rPr lang="en-US" dirty="0"/>
              <a:t>Develop your creativity and problem-solving skills</a:t>
            </a:r>
          </a:p>
          <a:p>
            <a:r>
              <a:rPr lang="en-US" dirty="0"/>
              <a:t>Feel a sense of accomplishment</a:t>
            </a:r>
          </a:p>
          <a:p>
            <a:r>
              <a:rPr lang="en-US" dirty="0"/>
              <a:t>No limit on your career choices</a:t>
            </a:r>
          </a:p>
          <a:p>
            <a:r>
              <a:rPr lang="en-US" dirty="0"/>
              <a:t>Prepare for success in a tech-driven world</a:t>
            </a:r>
          </a:p>
          <a:p>
            <a:r>
              <a:rPr lang="en-US" dirty="0"/>
              <a:t>Live longer and healthier</a:t>
            </a:r>
          </a:p>
          <a:p>
            <a:r>
              <a:rPr lang="en-US" dirty="0"/>
              <a:t>Have a more satisfying family life</a:t>
            </a:r>
          </a:p>
        </p:txBody>
      </p:sp>
    </p:spTree>
    <p:extLst>
      <p:ext uri="{BB962C8B-B14F-4D97-AF65-F5344CB8AC3E}">
        <p14:creationId xmlns:p14="http://schemas.microsoft.com/office/powerpoint/2010/main" val="37332901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DF9F-B6CB-C948-B4F4-56D2F19953BA}"/>
              </a:ext>
            </a:extLst>
          </p:cNvPr>
          <p:cNvSpPr>
            <a:spLocks noGrp="1"/>
          </p:cNvSpPr>
          <p:nvPr>
            <p:ph type="title"/>
          </p:nvPr>
        </p:nvSpPr>
        <p:spPr/>
        <p:txBody>
          <a:bodyPr/>
          <a:lstStyle/>
          <a:p>
            <a:r>
              <a:rPr lang="en-US" dirty="0"/>
              <a:t>Commit and Toss</a:t>
            </a:r>
          </a:p>
        </p:txBody>
      </p:sp>
      <p:sp>
        <p:nvSpPr>
          <p:cNvPr id="3" name="Content Placeholder 2">
            <a:extLst>
              <a:ext uri="{FF2B5EF4-FFF2-40B4-BE49-F238E27FC236}">
                <a16:creationId xmlns:a16="http://schemas.microsoft.com/office/drawing/2014/main" id="{671C8DDB-B7E3-9A4C-B570-979B4510E0A1}"/>
              </a:ext>
            </a:extLst>
          </p:cNvPr>
          <p:cNvSpPr>
            <a:spLocks noGrp="1"/>
          </p:cNvSpPr>
          <p:nvPr>
            <p:ph idx="1"/>
          </p:nvPr>
        </p:nvSpPr>
        <p:spPr>
          <a:xfrm>
            <a:off x="609599" y="1935480"/>
            <a:ext cx="6128825" cy="4389120"/>
          </a:xfrm>
        </p:spPr>
        <p:txBody>
          <a:bodyPr/>
          <a:lstStyle/>
          <a:p>
            <a:pPr marL="0" indent="0">
              <a:buNone/>
            </a:pPr>
            <a:r>
              <a:rPr lang="en-US" dirty="0"/>
              <a:t>On the slip of paper you were provided, jot down your answer to the following question: </a:t>
            </a:r>
          </a:p>
          <a:p>
            <a:endParaRPr lang="en-US" dirty="0"/>
          </a:p>
          <a:p>
            <a:pPr marL="393172" lvl="1" indent="0" algn="ctr">
              <a:buNone/>
            </a:pPr>
            <a:r>
              <a:rPr lang="en-US" sz="3600" dirty="0"/>
              <a:t>What is a college- and career-going culture?</a:t>
            </a:r>
          </a:p>
        </p:txBody>
      </p:sp>
      <p:pic>
        <p:nvPicPr>
          <p:cNvPr id="6" name="Graphic 5">
            <a:extLst>
              <a:ext uri="{FF2B5EF4-FFF2-40B4-BE49-F238E27FC236}">
                <a16:creationId xmlns:a16="http://schemas.microsoft.com/office/drawing/2014/main" id="{7C108811-A1BA-C544-BF0C-A7A6F55659F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119" r="33749"/>
          <a:stretch/>
        </p:blipFill>
        <p:spPr>
          <a:xfrm>
            <a:off x="6921304" y="22484"/>
            <a:ext cx="4487594" cy="6302116"/>
          </a:xfrm>
          <a:prstGeom prst="rect">
            <a:avLst/>
          </a:prstGeom>
        </p:spPr>
      </p:pic>
    </p:spTree>
    <p:extLst>
      <p:ext uri="{BB962C8B-B14F-4D97-AF65-F5344CB8AC3E}">
        <p14:creationId xmlns:p14="http://schemas.microsoft.com/office/powerpoint/2010/main" val="17530643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4E0E-08A3-5444-A916-E2596086DEB3}"/>
              </a:ext>
            </a:extLst>
          </p:cNvPr>
          <p:cNvSpPr>
            <a:spLocks noGrp="1"/>
          </p:cNvSpPr>
          <p:nvPr>
            <p:ph type="title"/>
          </p:nvPr>
        </p:nvSpPr>
        <p:spPr/>
        <p:txBody>
          <a:bodyPr anchor="t">
            <a:normAutofit fontScale="90000"/>
          </a:bodyPr>
          <a:lstStyle/>
          <a:p>
            <a:r>
              <a:rPr lang="en-US" sz="4800" dirty="0">
                <a:solidFill>
                  <a:srgbClr val="910D28"/>
                </a:solidFill>
                <a:ea typeface="Calibri"/>
                <a:cs typeface="Calibri"/>
                <a:sym typeface="Calibri"/>
              </a:rPr>
              <a:t>So, What </a:t>
            </a:r>
            <a:r>
              <a:rPr lang="en-US" sz="4800" i="1" dirty="0">
                <a:solidFill>
                  <a:srgbClr val="910D28"/>
                </a:solidFill>
                <a:ea typeface="Calibri"/>
                <a:cs typeface="Calibri"/>
                <a:sym typeface="Calibri"/>
              </a:rPr>
              <a:t>is</a:t>
            </a:r>
            <a:r>
              <a:rPr lang="en-US" sz="4800" dirty="0">
                <a:solidFill>
                  <a:srgbClr val="910D28"/>
                </a:solidFill>
                <a:ea typeface="Calibri"/>
                <a:cs typeface="Calibri"/>
                <a:sym typeface="Calibri"/>
              </a:rPr>
              <a:t> a College- and Career-Going Culture? </a:t>
            </a:r>
            <a:br>
              <a:rPr lang="en-US" dirty="0"/>
            </a:br>
            <a:endParaRPr lang="en-US" dirty="0"/>
          </a:p>
        </p:txBody>
      </p:sp>
      <p:sp>
        <p:nvSpPr>
          <p:cNvPr id="3" name="Content Placeholder 2">
            <a:extLst>
              <a:ext uri="{FF2B5EF4-FFF2-40B4-BE49-F238E27FC236}">
                <a16:creationId xmlns:a16="http://schemas.microsoft.com/office/drawing/2014/main" id="{C76F9334-8BBD-F54D-AFD0-175C77753F58}"/>
              </a:ext>
            </a:extLst>
          </p:cNvPr>
          <p:cNvSpPr>
            <a:spLocks noGrp="1"/>
          </p:cNvSpPr>
          <p:nvPr>
            <p:ph idx="1"/>
          </p:nvPr>
        </p:nvSpPr>
        <p:spPr>
          <a:xfrm>
            <a:off x="1583266" y="2441986"/>
            <a:ext cx="9999133" cy="3882614"/>
          </a:xfrm>
        </p:spPr>
        <p:txBody>
          <a:bodyPr>
            <a:normAutofit/>
          </a:bodyPr>
          <a:lstStyle/>
          <a:p>
            <a:pPr marL="0" indent="0">
              <a:buNone/>
            </a:pPr>
            <a:r>
              <a:rPr lang="en-US" sz="4800" dirty="0">
                <a:solidFill>
                  <a:srgbClr val="2E2E2E"/>
                </a:solidFill>
                <a:ea typeface="Calibri"/>
                <a:sym typeface="Calibri"/>
              </a:rPr>
              <a:t>A culture that c</a:t>
            </a:r>
            <a:r>
              <a:rPr lang="en" sz="4800" dirty="0">
                <a:solidFill>
                  <a:srgbClr val="2E2E2E"/>
                </a:solidFill>
                <a:ea typeface="Calibri"/>
                <a:sym typeface="Calibri"/>
              </a:rPr>
              <a:t>ultivates aspirations and behaviors conducive to preparing for, applying to, and enrolling in college or leading to a career pathway.</a:t>
            </a:r>
            <a:endParaRPr lang="en-US" sz="4400" dirty="0"/>
          </a:p>
        </p:txBody>
      </p:sp>
    </p:spTree>
    <p:extLst>
      <p:ext uri="{BB962C8B-B14F-4D97-AF65-F5344CB8AC3E}">
        <p14:creationId xmlns:p14="http://schemas.microsoft.com/office/powerpoint/2010/main" val="32444514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B2E3-BC56-0344-8C46-D83A7E3B3C33}"/>
              </a:ext>
            </a:extLst>
          </p:cNvPr>
          <p:cNvSpPr>
            <a:spLocks noGrp="1"/>
          </p:cNvSpPr>
          <p:nvPr>
            <p:ph type="title"/>
          </p:nvPr>
        </p:nvSpPr>
        <p:spPr/>
        <p:txBody>
          <a:bodyPr/>
          <a:lstStyle/>
          <a:p>
            <a:r>
              <a:rPr lang="en-US" dirty="0"/>
              <a:t>Essential Question	</a:t>
            </a:r>
          </a:p>
        </p:txBody>
      </p:sp>
      <p:sp>
        <p:nvSpPr>
          <p:cNvPr id="3" name="Content Placeholder 2">
            <a:extLst>
              <a:ext uri="{FF2B5EF4-FFF2-40B4-BE49-F238E27FC236}">
                <a16:creationId xmlns:a16="http://schemas.microsoft.com/office/drawing/2014/main" id="{04262FD6-2849-9346-8B52-BD15CD0AF703}"/>
              </a:ext>
            </a:extLst>
          </p:cNvPr>
          <p:cNvSpPr>
            <a:spLocks noGrp="1"/>
          </p:cNvSpPr>
          <p:nvPr>
            <p:ph idx="1"/>
          </p:nvPr>
        </p:nvSpPr>
        <p:spPr/>
        <p:txBody>
          <a:bodyPr/>
          <a:lstStyle/>
          <a:p>
            <a:pPr marL="0" lvl="0" indent="0">
              <a:spcBef>
                <a:spcPts val="0"/>
              </a:spcBef>
              <a:buNone/>
            </a:pPr>
            <a:endParaRPr lang="en-US" sz="3600" dirty="0"/>
          </a:p>
          <a:p>
            <a:pPr marL="0" lvl="0" indent="0">
              <a:spcBef>
                <a:spcPts val="0"/>
              </a:spcBef>
              <a:buNone/>
            </a:pPr>
            <a:r>
              <a:rPr lang="en-US" sz="3600" dirty="0"/>
              <a:t>How can school leaders promote a culture of college and career readiness that helps students prepare for and pursue postsecondary educational opportunities in a technology-enriched learning community</a:t>
            </a:r>
            <a:r>
              <a:rPr lang="en-US" sz="2800" dirty="0"/>
              <a:t>?</a:t>
            </a:r>
            <a:endParaRPr lang="en-US" dirty="0"/>
          </a:p>
        </p:txBody>
      </p:sp>
    </p:spTree>
    <p:extLst>
      <p:ext uri="{BB962C8B-B14F-4D97-AF65-F5344CB8AC3E}">
        <p14:creationId xmlns:p14="http://schemas.microsoft.com/office/powerpoint/2010/main" val="39692978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BB3E-AFFB-1947-BF1A-3CA882DDF60E}"/>
              </a:ext>
            </a:extLst>
          </p:cNvPr>
          <p:cNvSpPr>
            <a:spLocks noGrp="1"/>
          </p:cNvSpPr>
          <p:nvPr>
            <p:ph type="title"/>
          </p:nvPr>
        </p:nvSpPr>
        <p:spPr/>
        <p:txBody>
          <a:bodyPr/>
          <a:lstStyle/>
          <a:p>
            <a:r>
              <a:rPr lang="en-US" dirty="0"/>
              <a:t>Today’s Objectives	</a:t>
            </a:r>
          </a:p>
        </p:txBody>
      </p:sp>
      <p:sp>
        <p:nvSpPr>
          <p:cNvPr id="3" name="Content Placeholder 2">
            <a:extLst>
              <a:ext uri="{FF2B5EF4-FFF2-40B4-BE49-F238E27FC236}">
                <a16:creationId xmlns:a16="http://schemas.microsoft.com/office/drawing/2014/main" id="{E0B367D5-7096-8246-B6B6-9F30C0A9AFAA}"/>
              </a:ext>
            </a:extLst>
          </p:cNvPr>
          <p:cNvSpPr>
            <a:spLocks noGrp="1"/>
          </p:cNvSpPr>
          <p:nvPr>
            <p:ph idx="1"/>
          </p:nvPr>
        </p:nvSpPr>
        <p:spPr/>
        <p:txBody>
          <a:bodyPr>
            <a:normAutofit/>
          </a:bodyPr>
          <a:lstStyle/>
          <a:p>
            <a:pPr fontAlgn="base"/>
            <a:r>
              <a:rPr lang="en-US" dirty="0"/>
              <a:t>Describe the importance of creating a culture of college and career readiness.</a:t>
            </a:r>
          </a:p>
          <a:p>
            <a:pPr fontAlgn="base"/>
            <a:endParaRPr lang="en-US" dirty="0"/>
          </a:p>
          <a:p>
            <a:pPr fontAlgn="base"/>
            <a:r>
              <a:rPr lang="en-US" dirty="0"/>
              <a:t>Assess the current college- and career-going culture baseline of your school. </a:t>
            </a:r>
          </a:p>
          <a:p>
            <a:pPr fontAlgn="base"/>
            <a:endParaRPr lang="en-US" dirty="0"/>
          </a:p>
          <a:p>
            <a:pPr fontAlgn="base"/>
            <a:r>
              <a:rPr lang="en-US" dirty="0"/>
              <a:t>Create a list of strategies that signal a college- and career-going culture.</a:t>
            </a:r>
          </a:p>
          <a:p>
            <a:pPr fontAlgn="base"/>
            <a:endParaRPr lang="en-US" dirty="0"/>
          </a:p>
          <a:p>
            <a:pPr fontAlgn="base"/>
            <a:r>
              <a:rPr lang="en-US" dirty="0"/>
              <a:t>Identify one strategy your team will address this year to create a college- and career-going culture and connect to the appropriate ICAP indicator. </a:t>
            </a:r>
          </a:p>
          <a:p>
            <a:pPr fontAlgn="base"/>
            <a:endParaRPr lang="en-US" dirty="0"/>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3912354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580-4F8B-3344-9F64-7AB4B19798DE}"/>
              </a:ext>
            </a:extLst>
          </p:cNvPr>
          <p:cNvSpPr>
            <a:spLocks noGrp="1"/>
          </p:cNvSpPr>
          <p:nvPr>
            <p:ph type="title"/>
          </p:nvPr>
        </p:nvSpPr>
        <p:spPr>
          <a:xfrm>
            <a:off x="609600" y="704088"/>
            <a:ext cx="9599407" cy="1143000"/>
          </a:xfrm>
        </p:spPr>
        <p:txBody>
          <a:bodyPr>
            <a:normAutofit fontScale="90000"/>
          </a:bodyPr>
          <a:lstStyle/>
          <a:p>
            <a:r>
              <a:rPr lang="en-US" dirty="0"/>
              <a:t>Why is a College- and Career-Going Culture Important? </a:t>
            </a:r>
          </a:p>
        </p:txBody>
      </p:sp>
      <p:sp>
        <p:nvSpPr>
          <p:cNvPr id="3" name="Content Placeholder 2">
            <a:extLst>
              <a:ext uri="{FF2B5EF4-FFF2-40B4-BE49-F238E27FC236}">
                <a16:creationId xmlns:a16="http://schemas.microsoft.com/office/drawing/2014/main" id="{26E6FA29-BE70-6242-BEA6-E7152E2AA341}"/>
              </a:ext>
            </a:extLst>
          </p:cNvPr>
          <p:cNvSpPr>
            <a:spLocks noGrp="1"/>
          </p:cNvSpPr>
          <p:nvPr>
            <p:ph idx="1"/>
          </p:nvPr>
        </p:nvSpPr>
        <p:spPr>
          <a:xfrm>
            <a:off x="7082728" y="2079603"/>
            <a:ext cx="4714837" cy="4074309"/>
          </a:xfrm>
        </p:spPr>
        <p:txBody>
          <a:bodyPr/>
          <a:lstStyle/>
          <a:p>
            <a:pPr marL="0" indent="0">
              <a:buNone/>
            </a:pPr>
            <a:r>
              <a:rPr lang="en-US" dirty="0">
                <a:solidFill>
                  <a:schemeClr val="accent2"/>
                </a:solidFill>
              </a:rPr>
              <a:t>A school’s </a:t>
            </a:r>
            <a:r>
              <a:rPr lang="en-US" b="1" dirty="0">
                <a:solidFill>
                  <a:schemeClr val="accent2"/>
                </a:solidFill>
              </a:rPr>
              <a:t>culture of preparation</a:t>
            </a:r>
            <a:r>
              <a:rPr lang="en-US" dirty="0">
                <a:solidFill>
                  <a:schemeClr val="accent2"/>
                </a:solidFill>
              </a:rPr>
              <a:t> makes a difference in students’ access to information about college, financial aid and career pathways.</a:t>
            </a:r>
          </a:p>
          <a:p>
            <a:pPr marL="0" indent="0" algn="r">
              <a:buNone/>
            </a:pPr>
            <a:br>
              <a:rPr lang="en-US" dirty="0">
                <a:solidFill>
                  <a:schemeClr val="accent2"/>
                </a:solidFill>
              </a:rPr>
            </a:br>
            <a:br>
              <a:rPr lang="en-US" dirty="0">
                <a:solidFill>
                  <a:schemeClr val="accent2"/>
                </a:solidFill>
              </a:rPr>
            </a:br>
            <a:endParaRPr lang="en-US" dirty="0">
              <a:solidFill>
                <a:schemeClr val="accent2"/>
              </a:solidFill>
            </a:endParaRPr>
          </a:p>
        </p:txBody>
      </p:sp>
      <p:pic>
        <p:nvPicPr>
          <p:cNvPr id="4" name="Picture 3">
            <a:extLst>
              <a:ext uri="{FF2B5EF4-FFF2-40B4-BE49-F238E27FC236}">
                <a16:creationId xmlns:a16="http://schemas.microsoft.com/office/drawing/2014/main" id="{F634027B-B463-9A4D-978C-96AD5EE1B2F8}"/>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73882" y="2200163"/>
            <a:ext cx="3818267" cy="1909134"/>
          </a:xfrm>
          <a:prstGeom prst="rect">
            <a:avLst/>
          </a:prstGeom>
        </p:spPr>
      </p:pic>
      <p:sp>
        <p:nvSpPr>
          <p:cNvPr id="5" name="Rectangle 4">
            <a:extLst>
              <a:ext uri="{FF2B5EF4-FFF2-40B4-BE49-F238E27FC236}">
                <a16:creationId xmlns:a16="http://schemas.microsoft.com/office/drawing/2014/main" id="{9DEF7CAF-FD82-5F45-A50C-9CFA2E5E19B1}"/>
              </a:ext>
            </a:extLst>
          </p:cNvPr>
          <p:cNvSpPr/>
          <p:nvPr/>
        </p:nvSpPr>
        <p:spPr>
          <a:xfrm>
            <a:off x="609600" y="4691705"/>
            <a:ext cx="8559800" cy="2062103"/>
          </a:xfrm>
          <a:prstGeom prst="rect">
            <a:avLst/>
          </a:prstGeom>
        </p:spPr>
        <p:txBody>
          <a:bodyPr wrap="square">
            <a:spAutoFit/>
          </a:bodyPr>
          <a:lstStyle/>
          <a:p>
            <a:r>
              <a:rPr lang="en-US" sz="3200" dirty="0">
                <a:latin typeface="Calibri" panose="020F0502020204030204" pitchFamily="34" charset="0"/>
              </a:rPr>
              <a:t>“</a:t>
            </a:r>
            <a:r>
              <a:rPr lang="en-US" sz="3200" i="1" dirty="0">
                <a:latin typeface="Calibri" panose="020F0502020204030204" pitchFamily="34" charset="0"/>
              </a:rPr>
              <a:t>Students must be able to imagine a future where post- secondary </a:t>
            </a:r>
            <a:r>
              <a:rPr lang="en-US" sz="2800" i="1" dirty="0">
                <a:latin typeface="Calibri" panose="020F0502020204030204" pitchFamily="34" charset="0"/>
              </a:rPr>
              <a:t>opportunities</a:t>
            </a:r>
            <a:r>
              <a:rPr lang="en-US" sz="3200" i="1" dirty="0">
                <a:latin typeface="Calibri" panose="020F0502020204030204" pitchFamily="34" charset="0"/>
              </a:rPr>
              <a:t> are possible, so that current behavior has intent</a:t>
            </a:r>
            <a:r>
              <a:rPr lang="en-US" sz="3200" dirty="0">
                <a:latin typeface="Calibri" panose="020F0502020204030204" pitchFamily="34" charset="0"/>
              </a:rPr>
              <a:t>.” </a:t>
            </a:r>
          </a:p>
          <a:p>
            <a:r>
              <a:rPr lang="en-US" sz="3200" dirty="0">
                <a:latin typeface="Calibri" panose="020F0502020204030204" pitchFamily="34" charset="0"/>
              </a:rPr>
              <a:t>	</a:t>
            </a:r>
            <a:r>
              <a:rPr lang="en-US" sz="2000" dirty="0">
                <a:latin typeface="Calibri" panose="020F0502020204030204" pitchFamily="34" charset="0"/>
              </a:rPr>
              <a:t>– K20 Research Brief Strategies for College Readiness</a:t>
            </a:r>
            <a:endParaRPr lang="en-US" sz="2000" dirty="0"/>
          </a:p>
        </p:txBody>
      </p:sp>
    </p:spTree>
    <p:extLst>
      <p:ext uri="{BB962C8B-B14F-4D97-AF65-F5344CB8AC3E}">
        <p14:creationId xmlns:p14="http://schemas.microsoft.com/office/powerpoint/2010/main" val="35530681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AB09-98EB-F146-95C1-07FF6E119829}"/>
              </a:ext>
            </a:extLst>
          </p:cNvPr>
          <p:cNvSpPr>
            <a:spLocks noGrp="1"/>
          </p:cNvSpPr>
          <p:nvPr>
            <p:ph type="title"/>
          </p:nvPr>
        </p:nvSpPr>
        <p:spPr>
          <a:xfrm>
            <a:off x="609600" y="704088"/>
            <a:ext cx="10972800" cy="1143000"/>
          </a:xfrm>
        </p:spPr>
        <p:txBody>
          <a:bodyPr>
            <a:normAutofit fontScale="90000"/>
          </a:bodyPr>
          <a:lstStyle/>
          <a:p>
            <a:r>
              <a:rPr lang="en-US" sz="5400" dirty="0"/>
              <a:t>Things To Consider in Building a College- and Career-Going Culture</a:t>
            </a:r>
            <a:endParaRPr lang="en-US" dirty="0"/>
          </a:p>
        </p:txBody>
      </p:sp>
      <p:sp>
        <p:nvSpPr>
          <p:cNvPr id="3" name="Content Placeholder 2">
            <a:extLst>
              <a:ext uri="{FF2B5EF4-FFF2-40B4-BE49-F238E27FC236}">
                <a16:creationId xmlns:a16="http://schemas.microsoft.com/office/drawing/2014/main" id="{1D2C4342-31A4-7242-B2E9-21B185707387}"/>
              </a:ext>
            </a:extLst>
          </p:cNvPr>
          <p:cNvSpPr>
            <a:spLocks noGrp="1"/>
          </p:cNvSpPr>
          <p:nvPr>
            <p:ph idx="1"/>
          </p:nvPr>
        </p:nvSpPr>
        <p:spPr>
          <a:xfrm>
            <a:off x="609600" y="2172303"/>
            <a:ext cx="10972800" cy="4389120"/>
          </a:xfrm>
        </p:spPr>
        <p:txBody>
          <a:bodyPr>
            <a:normAutofit/>
          </a:bodyPr>
          <a:lstStyle/>
          <a:p>
            <a:pPr fontAlgn="base"/>
            <a:r>
              <a:rPr lang="en-US" dirty="0"/>
              <a:t>Start in middle school. </a:t>
            </a:r>
          </a:p>
          <a:p>
            <a:pPr fontAlgn="base"/>
            <a:r>
              <a:rPr lang="en-US" dirty="0"/>
              <a:t>Include ALL students.</a:t>
            </a:r>
          </a:p>
          <a:p>
            <a:pPr fontAlgn="base"/>
            <a:r>
              <a:rPr lang="en-US" dirty="0"/>
              <a:t>Provide systemic support. (Have a stated college/career-going mission.)</a:t>
            </a:r>
          </a:p>
          <a:p>
            <a:pPr fontAlgn="base"/>
            <a:r>
              <a:rPr lang="en-US" dirty="0"/>
              <a:t>Involve all stakeholders, not just the counselor, in supporting the mission.</a:t>
            </a:r>
          </a:p>
          <a:p>
            <a:pPr fontAlgn="base"/>
            <a:r>
              <a:rPr lang="en-US" dirty="0"/>
              <a:t>Expose students to the benefits of post-secondary options and the tools, skills, and information that they need to be ready.  </a:t>
            </a:r>
          </a:p>
          <a:p>
            <a:pPr fontAlgn="base"/>
            <a:r>
              <a:rPr lang="en-US" dirty="0"/>
              <a:t>Remember that culture building is a process, not a program.</a:t>
            </a:r>
          </a:p>
          <a:p>
            <a:pPr marL="0" indent="0">
              <a:buNone/>
            </a:pPr>
            <a:r>
              <a:rPr lang="en-US" sz="1800" dirty="0"/>
              <a:t>     </a:t>
            </a:r>
          </a:p>
          <a:p>
            <a:pPr marL="0" indent="0">
              <a:buNone/>
            </a:pPr>
            <a:endParaRPr lang="en-US" sz="1800" dirty="0"/>
          </a:p>
          <a:p>
            <a:pPr marL="0" indent="0">
              <a:buNone/>
            </a:pPr>
            <a:r>
              <a:rPr lang="en-US" sz="1800" dirty="0"/>
              <a:t>    (Radcliffe &amp; Boss 2013; Stewart, 2016; Corwin &amp; Tierney, 2007)</a:t>
            </a:r>
          </a:p>
          <a:p>
            <a:endParaRPr lang="en-US" dirty="0"/>
          </a:p>
        </p:txBody>
      </p:sp>
    </p:spTree>
    <p:extLst>
      <p:ext uri="{BB962C8B-B14F-4D97-AF65-F5344CB8AC3E}">
        <p14:creationId xmlns:p14="http://schemas.microsoft.com/office/powerpoint/2010/main" val="3924250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Learn ">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K20 Learn " id="{7A18BE72-873C-AB44-971F-3AF6D3FCDB92}" vid="{73EF0522-F197-9E47-B85D-AD086863B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K20 Learn </Template>
  <TotalTime>4771</TotalTime>
  <Words>1613</Words>
  <Application>Microsoft Office PowerPoint</Application>
  <PresentationFormat>Widescreen</PresentationFormat>
  <Paragraphs>192</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Constantia</vt:lpstr>
      <vt:lpstr>Georgia</vt:lpstr>
      <vt:lpstr>Lucida Grande</vt:lpstr>
      <vt:lpstr>Wingdings</vt:lpstr>
      <vt:lpstr>Wingdings 2</vt:lpstr>
      <vt:lpstr>K20 Learn </vt:lpstr>
      <vt:lpstr>PowerPoint Presentation</vt:lpstr>
      <vt:lpstr>Creating a College- and Career-Going Culture</vt:lpstr>
      <vt:lpstr>Top 10 Benefits of a PSE</vt:lpstr>
      <vt:lpstr>Commit and Toss</vt:lpstr>
      <vt:lpstr>So, What is a College- and Career-Going Culture?  </vt:lpstr>
      <vt:lpstr>Essential Question </vt:lpstr>
      <vt:lpstr>Today’s Objectives </vt:lpstr>
      <vt:lpstr>Why is a College- and Career-Going Culture Important? </vt:lpstr>
      <vt:lpstr>Things To Consider in Building a College- and Career-Going Culture</vt:lpstr>
      <vt:lpstr>ICAP (Individual Career Academic Plan)</vt:lpstr>
      <vt:lpstr>College and Career Culture Rubric</vt:lpstr>
      <vt:lpstr>Video: Leading Success Fostering a culture of expectations and opportunity </vt:lpstr>
      <vt:lpstr>Think–Pair–Share Your Ideas</vt:lpstr>
      <vt:lpstr>College and Career Going Culture Carousel </vt:lpstr>
      <vt:lpstr>College and Career Culture Carousel </vt:lpstr>
      <vt:lpstr>Examples</vt:lpstr>
      <vt:lpstr>Visual</vt:lpstr>
      <vt:lpstr>College Swag Board Challenge</vt:lpstr>
      <vt:lpstr>Auditory</vt:lpstr>
      <vt:lpstr>Practice and Rituals</vt:lpstr>
      <vt:lpstr>College and Career Culture Strategies and Ideas </vt:lpstr>
      <vt:lpstr>4-2-1</vt:lpstr>
      <vt:lpstr>4-2-1</vt:lpstr>
      <vt:lpstr>4-2-1</vt:lpstr>
      <vt:lpstr>Share your Group’s Goal</vt:lpstr>
      <vt:lpstr>     Which Individual Career Academic Plan (ICAP) Indicators Will Your Goal Meet? </vt:lpstr>
      <vt:lpstr>Evaluate: College and Career Rubric</vt:lpstr>
      <vt:lpstr>Strategies Used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College- and Career-Going Culture</dc:title>
  <dc:creator>K20 Center</dc:creator>
  <cp:lastModifiedBy>Daniella Peters</cp:lastModifiedBy>
  <cp:revision>68</cp:revision>
  <dcterms:created xsi:type="dcterms:W3CDTF">2019-03-19T15:14:02Z</dcterms:created>
  <dcterms:modified xsi:type="dcterms:W3CDTF">2022-02-14T14:56:50Z</dcterms:modified>
</cp:coreProperties>
</file>