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Lst>
  <p:notesMasterIdLst>
    <p:notesMasterId r:id="rId18"/>
  </p:notesMasterIdLst>
  <p:sldIdLst>
    <p:sldId id="256" r:id="rId2"/>
    <p:sldId id="257" r:id="rId3"/>
    <p:sldId id="258" r:id="rId4"/>
    <p:sldId id="259" r:id="rId5"/>
    <p:sldId id="260" r:id="rId6"/>
    <p:sldId id="261" r:id="rId7"/>
    <p:sldId id="262" r:id="rId8"/>
    <p:sldId id="280"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ey Link"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8"/>
  </p:normalViewPr>
  <p:slideViewPr>
    <p:cSldViewPr snapToGrid="0">
      <p:cViewPr varScale="1">
        <p:scale>
          <a:sx n="118" d="100"/>
          <a:sy n="118" d="100"/>
        </p:scale>
        <p:origin x="202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twinery.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strategy/13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teachingwithtwine.wordpress.com/resources/" TargetMode="External"/><Relationship Id="rId7" Type="http://schemas.openxmlformats.org/officeDocument/2006/relationships/hyperlink" Target="https://twinery.org/cookbook/"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twinery.org/" TargetMode="External"/><Relationship Id="rId5" Type="http://schemas.openxmlformats.org/officeDocument/2006/relationships/hyperlink" Target="https://www.mission-us.org/play/" TargetMode="External"/><Relationship Id="rId4" Type="http://schemas.openxmlformats.org/officeDocument/2006/relationships/hyperlink" Target="https://keeganslw.com/student-twine-games-researc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00de29b8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00de29b8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57e8767b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057e8767b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Have your participants open the Padlet before they access one of the two interactive stories.</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Model the instructions on the slide for how to use the Padlet with your participants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lnSpc>
                <a:spcPct val="115000"/>
              </a:lnSpc>
              <a:spcBef>
                <a:spcPts val="0"/>
              </a:spcBef>
              <a:spcAft>
                <a:spcPts val="1000"/>
              </a:spcAft>
              <a:buNone/>
            </a:pPr>
            <a:r>
              <a:rPr lang="en" dirty="0">
                <a:solidFill>
                  <a:schemeClr val="dk1"/>
                </a:solidFill>
                <a:latin typeface="Calibri"/>
                <a:ea typeface="Calibri"/>
                <a:cs typeface="Calibri"/>
                <a:sym typeface="Calibri"/>
              </a:rPr>
              <a:t>K20 Center. (n.d.). Padlet. Tech tools. </a:t>
            </a:r>
            <a:r>
              <a:rPr lang="en" dirty="0">
                <a:solidFill>
                  <a:schemeClr val="dk1"/>
                </a:solidFill>
              </a:rPr>
              <a:t>https://learn.k20center.ou.edu/tech-tool/1077</a:t>
            </a: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74f21c9c4b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74f21c9c4b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Instruct your participants to explore one of the two stories (if time permits, have them explore both) and post their reflection in the Padlet.</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When you notice they are wrapping up, have them share with their table what they posted in the Padlet. One person from the table will share with whole group. </a:t>
            </a:r>
          </a:p>
          <a:p>
            <a:pPr marL="0" lvl="0" indent="0" algn="l" rtl="0">
              <a:spcBef>
                <a:spcPts val="0"/>
              </a:spcBef>
              <a:spcAft>
                <a:spcPts val="0"/>
              </a:spcAft>
              <a:buClr>
                <a:schemeClr val="dk1"/>
              </a:buClr>
              <a:buSzPts val="1100"/>
              <a:buFont typeface="Arial"/>
              <a:buNone/>
            </a:pPr>
            <a:endParaRPr lang="en" dirty="0">
              <a:solidFill>
                <a:schemeClr val="dk1"/>
              </a:solidFill>
            </a:endParaRPr>
          </a:p>
          <a:p>
            <a:pPr marL="0" lvl="0" indent="0" algn="l" rtl="0">
              <a:spcBef>
                <a:spcPts val="0"/>
              </a:spcBef>
              <a:spcAft>
                <a:spcPts val="0"/>
              </a:spcAft>
              <a:buClr>
                <a:schemeClr val="dk1"/>
              </a:buClr>
              <a:buSzPts val="1100"/>
              <a:buFont typeface="Arial"/>
              <a:buNone/>
            </a:pPr>
            <a:r>
              <a:rPr lang="en-US" dirty="0">
                <a:solidFill>
                  <a:schemeClr val="dk1"/>
                </a:solidFill>
              </a:rPr>
              <a:t>K20 Center. (2021, September 21). K20 Center 10 minute timer [Video]. YouTube. https://</a:t>
            </a:r>
            <a:r>
              <a:rPr lang="en-US" dirty="0" err="1">
                <a:solidFill>
                  <a:schemeClr val="dk1"/>
                </a:solidFill>
              </a:rPr>
              <a:t>www.youtube.com</a:t>
            </a:r>
            <a:r>
              <a:rPr lang="en-US" dirty="0">
                <a:solidFill>
                  <a:schemeClr val="dk1"/>
                </a:solidFill>
              </a:rPr>
              <a:t>/</a:t>
            </a:r>
            <a:r>
              <a:rPr lang="en-US" dirty="0" err="1">
                <a:solidFill>
                  <a:schemeClr val="dk1"/>
                </a:solidFill>
              </a:rPr>
              <a:t>watch?v</a:t>
            </a:r>
            <a:r>
              <a:rPr lang="en-US">
                <a:solidFill>
                  <a:schemeClr val="dk1"/>
                </a:solidFill>
              </a:rPr>
              <a:t>=9gy-1Z2Sa-c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057e8767b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057e8767b3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dirty="0">
                <a:solidFill>
                  <a:schemeClr val="dk1"/>
                </a:solidFill>
              </a:rPr>
              <a:t>Share the new Padlet with your participants.  </a:t>
            </a:r>
            <a:endParaRPr dirty="0">
              <a:solidFill>
                <a:schemeClr val="dk1"/>
              </a:solidFill>
            </a:endParaRPr>
          </a:p>
          <a:p>
            <a:pPr marL="457200" lvl="0" indent="-298450" algn="l" rtl="0">
              <a:spcBef>
                <a:spcPts val="0"/>
              </a:spcBef>
              <a:spcAft>
                <a:spcPts val="0"/>
              </a:spcAft>
              <a:buClr>
                <a:schemeClr val="dk1"/>
              </a:buClr>
              <a:buSzPts val="1100"/>
              <a:buChar char="●"/>
            </a:pPr>
            <a:r>
              <a:rPr lang="en" dirty="0">
                <a:solidFill>
                  <a:schemeClr val="dk1"/>
                </a:solidFill>
              </a:rPr>
              <a:t>Model the instructions on the slide for how to use the Padlet. Specifically, show them how to drag their text to the correct location on the timeline in the sequence of events.</a:t>
            </a:r>
            <a:endParaRPr b="1" dirty="0">
              <a:solidFill>
                <a:schemeClr val="dk1"/>
              </a:solidFill>
            </a:endParaRPr>
          </a:p>
          <a:p>
            <a:pPr marL="0" lvl="0" indent="0" algn="l" rtl="0">
              <a:lnSpc>
                <a:spcPct val="115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15000"/>
              </a:lnSpc>
              <a:spcBef>
                <a:spcPts val="1000"/>
              </a:spcBef>
              <a:spcAft>
                <a:spcPts val="0"/>
              </a:spcAft>
              <a:buNone/>
            </a:pPr>
            <a:r>
              <a:rPr lang="en" dirty="0">
                <a:solidFill>
                  <a:schemeClr val="dk1"/>
                </a:solidFill>
                <a:latin typeface="Calibri"/>
                <a:ea typeface="Calibri"/>
                <a:cs typeface="Calibri"/>
                <a:sym typeface="Calibri"/>
              </a:rPr>
              <a:t>K20 Center. (n.d.). Padlet. Tech tools. </a:t>
            </a:r>
            <a:r>
              <a:rPr lang="en" dirty="0">
                <a:solidFill>
                  <a:schemeClr val="dk1"/>
                </a:solidFill>
              </a:rPr>
              <a:t>https://learn.k20center.ou.edu/tech-tool/1077</a:t>
            </a:r>
            <a:endParaRPr dirty="0">
              <a:solidFill>
                <a:schemeClr val="dk1"/>
              </a:solidFill>
            </a:endParaRPr>
          </a:p>
          <a:p>
            <a:pPr marL="0" lvl="0" indent="0" algn="l" rtl="0">
              <a:spcBef>
                <a:spcPts val="100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057e8767b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057e8767b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Once your participants have come to a stopping point, open up </a:t>
            </a:r>
            <a:r>
              <a:rPr lang="en" u="sng" dirty="0">
                <a:solidFill>
                  <a:schemeClr val="hlink"/>
                </a:solidFill>
                <a:hlinkClick r:id="rId3"/>
              </a:rPr>
              <a:t>https://twinery.org/</a:t>
            </a:r>
            <a:r>
              <a:rPr lang="en" dirty="0"/>
              <a:t> and walk them through how to make this interactive story a reality!</a:t>
            </a:r>
            <a:endParaRPr dirty="0"/>
          </a:p>
          <a:p>
            <a:pPr marL="0" lvl="0" indent="0" algn="l" rtl="0">
              <a:spcBef>
                <a:spcPts val="0"/>
              </a:spcBef>
              <a:spcAft>
                <a:spcPts val="0"/>
              </a:spcAft>
              <a:buNone/>
            </a:pPr>
            <a:endParaRPr dirty="0"/>
          </a:p>
          <a:p>
            <a:pPr marL="0" lvl="0" indent="0" algn="l" rtl="0">
              <a:lnSpc>
                <a:spcPct val="115000"/>
              </a:lnSpc>
              <a:spcBef>
                <a:spcPts val="0"/>
              </a:spcBef>
              <a:spcAft>
                <a:spcPts val="1000"/>
              </a:spcAft>
              <a:buNone/>
            </a:pPr>
            <a:r>
              <a:rPr lang="en" dirty="0">
                <a:solidFill>
                  <a:schemeClr val="dk1"/>
                </a:solidFill>
                <a:latin typeface="Calibri"/>
                <a:ea typeface="Calibri"/>
                <a:cs typeface="Calibri"/>
                <a:sym typeface="Calibri"/>
              </a:rPr>
              <a:t>K20 Center. (n.d.). Twine. Tech tools. </a:t>
            </a:r>
            <a:r>
              <a:rPr lang="en" dirty="0"/>
              <a:t>https://learn.k20center.ou.edu/tech-tool/1840</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057e8767b3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057e8767b3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Calibri"/>
                <a:ea typeface="Calibri"/>
                <a:cs typeface="Calibri"/>
                <a:sym typeface="Calibri"/>
              </a:rPr>
              <a:t>K20 Center. (n.d.). I used to think… but now I know. Strategies. </a:t>
            </a:r>
            <a:r>
              <a:rPr lang="en"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https://learn.k20center.ou.edu/strategy/137</a:t>
            </a:r>
            <a:endParaRPr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74f21c9c4b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74f21c9c4b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Clr>
                <a:schemeClr val="dk1"/>
              </a:buClr>
              <a:buSzPts val="1100"/>
              <a:buFont typeface="Arial"/>
              <a:buNone/>
            </a:pPr>
            <a:r>
              <a:rPr lang="en-US" b="0" i="0" dirty="0">
                <a:solidFill>
                  <a:srgbClr val="292929"/>
                </a:solidFill>
                <a:effectLst/>
                <a:latin typeface="Open Sans" panose="020F0502020204030204" pitchFamily="34" charset="0"/>
              </a:rPr>
              <a:t>Easter, B. (2015, March 20). Lesson plans. Teaching with Twine. Retrieved February 6, 2023, from </a:t>
            </a:r>
            <a:r>
              <a:rPr lang="en-US" b="0" i="0" u="none" strike="noStrike" dirty="0">
                <a:effectLst/>
                <a:latin typeface="Open Sans" panose="020B0606030504020204" pitchFamily="34" charset="0"/>
                <a:hlinkClick r:id="rId3"/>
              </a:rPr>
              <a:t>https://teachingwithtwine.wordpress.com/resources/</a:t>
            </a:r>
            <a:r>
              <a:rPr lang="en-US" b="0" i="0" dirty="0">
                <a:solidFill>
                  <a:srgbClr val="292929"/>
                </a:solidFill>
                <a:effectLst/>
                <a:latin typeface="Open Sans" panose="020B0606030504020204" pitchFamily="34" charset="0"/>
              </a:rPr>
              <a:t> </a:t>
            </a:r>
          </a:p>
          <a:p>
            <a:pPr marL="0" lvl="0" indent="0" algn="l" rtl="0">
              <a:spcBef>
                <a:spcPts val="1200"/>
              </a:spcBef>
              <a:spcAft>
                <a:spcPts val="0"/>
              </a:spcAft>
              <a:buClr>
                <a:schemeClr val="dk1"/>
              </a:buClr>
              <a:buSzPts val="1100"/>
              <a:buFont typeface="Arial"/>
              <a:buNone/>
            </a:pPr>
            <a:endParaRPr lang="en-US" b="0" i="0" dirty="0">
              <a:solidFill>
                <a:srgbClr val="292929"/>
              </a:solidFill>
              <a:effectLst/>
              <a:latin typeface="Open Sans" panose="020B0606030504020204" pitchFamily="34" charset="0"/>
              <a:ea typeface="Calibri"/>
              <a:cs typeface="Calibri"/>
              <a:sym typeface="Calibri"/>
            </a:endParaRPr>
          </a:p>
          <a:p>
            <a:pPr marL="0" lvl="0" indent="0" algn="l" rtl="0">
              <a:spcBef>
                <a:spcPts val="1200"/>
              </a:spcBef>
              <a:spcAft>
                <a:spcPts val="0"/>
              </a:spcAft>
              <a:buClr>
                <a:schemeClr val="dk1"/>
              </a:buClr>
              <a:buSzPts val="1100"/>
              <a:buFont typeface="Arial"/>
              <a:buNone/>
            </a:pPr>
            <a:r>
              <a:rPr lang="en-US" b="0" i="0" dirty="0">
                <a:solidFill>
                  <a:srgbClr val="292929"/>
                </a:solidFill>
                <a:effectLst/>
                <a:latin typeface="Open Sans" panose="020B0606030504020204" pitchFamily="34" charset="0"/>
              </a:rPr>
              <a:t>Long-Wheeler, K. (2017, August 23). Student Twine games collection &amp; resources. </a:t>
            </a:r>
            <a:r>
              <a:rPr lang="en-US" b="0" i="0" dirty="0" err="1">
                <a:solidFill>
                  <a:srgbClr val="292929"/>
                </a:solidFill>
                <a:effectLst/>
                <a:latin typeface="Open Sans" panose="020B0606030504020204" pitchFamily="34" charset="0"/>
              </a:rPr>
              <a:t>KeeganSLW.com</a:t>
            </a:r>
            <a:r>
              <a:rPr lang="en-US" b="0" i="0" dirty="0">
                <a:solidFill>
                  <a:srgbClr val="292929"/>
                </a:solidFill>
                <a:effectLst/>
                <a:latin typeface="Open Sans" panose="020B0606030504020204" pitchFamily="34" charset="0"/>
              </a:rPr>
              <a:t>. Retrieved February 6, 2023, from </a:t>
            </a:r>
            <a:r>
              <a:rPr lang="en-US" b="0" i="0" u="none" strike="noStrike" dirty="0">
                <a:effectLst/>
                <a:latin typeface="Open Sans" panose="020B0606030504020204" pitchFamily="34" charset="0"/>
                <a:hlinkClick r:id="rId4"/>
              </a:rPr>
              <a:t>https://keeganslw.com/student-twine-games-research/</a:t>
            </a:r>
            <a:endParaRPr lang="en-US" b="0" i="0" u="none" strike="noStrike" dirty="0">
              <a:effectLst/>
              <a:latin typeface="Open Sans" panose="020B0606030504020204" pitchFamily="34" charset="0"/>
            </a:endParaRPr>
          </a:p>
          <a:p>
            <a:pPr marL="0" lvl="0" indent="0" algn="l" rtl="0">
              <a:spcBef>
                <a:spcPts val="1200"/>
              </a:spcBef>
              <a:spcAft>
                <a:spcPts val="0"/>
              </a:spcAft>
              <a:buClr>
                <a:schemeClr val="dk1"/>
              </a:buClr>
              <a:buSzPts val="1100"/>
              <a:buFont typeface="Arial"/>
              <a:buNone/>
            </a:pPr>
            <a:endParaRPr lang="en-US" b="0" i="0" u="none" strike="noStrike" dirty="0">
              <a:solidFill>
                <a:srgbClr val="292929"/>
              </a:solidFill>
              <a:effectLst/>
              <a:latin typeface="Open Sans" panose="020B0606030504020204" pitchFamily="34" charset="0"/>
            </a:endParaRPr>
          </a:p>
          <a:p>
            <a:pPr marL="0" lvl="0" indent="0" algn="l" rtl="0">
              <a:spcBef>
                <a:spcPts val="1200"/>
              </a:spcBef>
              <a:spcAft>
                <a:spcPts val="0"/>
              </a:spcAft>
              <a:buClr>
                <a:schemeClr val="dk1"/>
              </a:buClr>
              <a:buSzPts val="1100"/>
              <a:buFont typeface="Arial"/>
              <a:buNone/>
            </a:pPr>
            <a:r>
              <a:rPr lang="en-US" b="0" i="0" dirty="0">
                <a:solidFill>
                  <a:srgbClr val="292929"/>
                </a:solidFill>
                <a:effectLst/>
                <a:latin typeface="Open Sans" panose="020B0606030504020204" pitchFamily="34" charset="0"/>
              </a:rPr>
              <a:t>Thirteen Productions LLC. (2022, November 15). Play - Mission US. WNET/Thirteen. Retrieved February 6, 2023, from </a:t>
            </a:r>
            <a:r>
              <a:rPr lang="en-US" b="0" i="0" u="none" strike="noStrike" dirty="0">
                <a:solidFill>
                  <a:srgbClr val="292929"/>
                </a:solidFill>
                <a:effectLst/>
                <a:latin typeface="Open Sans" panose="020B0606030504020204" pitchFamily="34" charset="0"/>
                <a:hlinkClick r:id="rId5"/>
              </a:rPr>
              <a:t>https://www.mission-us.org/play/</a:t>
            </a:r>
            <a:endParaRPr lang="en-US" b="0" i="0" u="none" strike="noStrike" dirty="0">
              <a:solidFill>
                <a:srgbClr val="292929"/>
              </a:solidFill>
              <a:effectLst/>
              <a:latin typeface="Open Sans" panose="020B0606030504020204" pitchFamily="34" charset="0"/>
            </a:endParaRPr>
          </a:p>
          <a:p>
            <a:pPr marL="0" lvl="0" indent="0" algn="l" rtl="0">
              <a:spcBef>
                <a:spcPts val="1200"/>
              </a:spcBef>
              <a:spcAft>
                <a:spcPts val="0"/>
              </a:spcAft>
              <a:buClr>
                <a:schemeClr val="dk1"/>
              </a:buClr>
              <a:buSzPts val="1100"/>
              <a:buFont typeface="Arial"/>
              <a:buNone/>
            </a:pPr>
            <a:endParaRPr lang="en-US" b="0" i="0" u="none" strike="noStrike" dirty="0">
              <a:solidFill>
                <a:srgbClr val="292929"/>
              </a:solidFill>
              <a:effectLst/>
              <a:latin typeface="Open Sans" panose="020B0606030504020204" pitchFamily="34" charset="0"/>
            </a:endParaRPr>
          </a:p>
          <a:p>
            <a:pPr marL="0" lvl="0" indent="0" algn="l" rtl="0">
              <a:spcBef>
                <a:spcPts val="1200"/>
              </a:spcBef>
              <a:spcAft>
                <a:spcPts val="0"/>
              </a:spcAft>
              <a:buClr>
                <a:schemeClr val="dk1"/>
              </a:buClr>
              <a:buSzPts val="1100"/>
              <a:buFont typeface="Arial"/>
              <a:buNone/>
            </a:pPr>
            <a:r>
              <a:rPr lang="en-US" b="0" i="0" dirty="0">
                <a:solidFill>
                  <a:srgbClr val="292929"/>
                </a:solidFill>
                <a:effectLst/>
                <a:latin typeface="Open Sans" panose="020B0606030504020204" pitchFamily="34" charset="0"/>
              </a:rPr>
              <a:t>Twine contributors. (n.d.). Twine is an open-source tool for telling interactive, nonlinear stories. Twine. Retrieved February 6, 2023, from </a:t>
            </a:r>
            <a:r>
              <a:rPr lang="en-US" b="0" i="0" u="none" strike="noStrike" dirty="0">
                <a:solidFill>
                  <a:srgbClr val="292929"/>
                </a:solidFill>
                <a:effectLst/>
                <a:latin typeface="Open Sans" panose="020B0606030504020204" pitchFamily="34" charset="0"/>
                <a:hlinkClick r:id="rId6"/>
              </a:rPr>
              <a:t>https://twinery.org/</a:t>
            </a:r>
            <a:r>
              <a:rPr lang="en-US" b="0" i="0" dirty="0">
                <a:solidFill>
                  <a:srgbClr val="292929"/>
                </a:solidFill>
                <a:effectLst/>
                <a:latin typeface="Open Sans" panose="020B0606030504020204" pitchFamily="34" charset="0"/>
              </a:rPr>
              <a:t> </a:t>
            </a:r>
          </a:p>
          <a:p>
            <a:pPr marL="0" lvl="0" indent="0" algn="l" rtl="0">
              <a:spcBef>
                <a:spcPts val="1200"/>
              </a:spcBef>
              <a:spcAft>
                <a:spcPts val="0"/>
              </a:spcAft>
              <a:buClr>
                <a:schemeClr val="dk1"/>
              </a:buClr>
              <a:buSzPts val="1100"/>
              <a:buFont typeface="Arial"/>
              <a:buNone/>
            </a:pPr>
            <a:endParaRPr lang="en-US" b="0" i="0" dirty="0">
              <a:solidFill>
                <a:srgbClr val="292929"/>
              </a:solidFill>
              <a:effectLst/>
              <a:latin typeface="Open Sans" panose="020B0606030504020204" pitchFamily="34" charset="0"/>
            </a:endParaRPr>
          </a:p>
          <a:p>
            <a:pPr marL="0" lvl="0" indent="0" algn="l" rtl="0">
              <a:spcBef>
                <a:spcPts val="1200"/>
              </a:spcBef>
              <a:spcAft>
                <a:spcPts val="0"/>
              </a:spcAft>
              <a:buClr>
                <a:schemeClr val="dk1"/>
              </a:buClr>
              <a:buSzPts val="1100"/>
              <a:buFont typeface="Arial"/>
              <a:buNone/>
            </a:pPr>
            <a:r>
              <a:rPr lang="en-US" b="0" i="0" dirty="0">
                <a:solidFill>
                  <a:srgbClr val="292929"/>
                </a:solidFill>
                <a:effectLst/>
                <a:latin typeface="Open Sans" panose="020B0606030504020204" pitchFamily="34" charset="0"/>
              </a:rPr>
              <a:t>Twine contributors. (n.d.). Welcome to the Twine cookbook. Twine. Retrieved February 6, 2023, from </a:t>
            </a:r>
            <a:r>
              <a:rPr lang="en-US" b="0" i="0" u="none" strike="noStrike" dirty="0">
                <a:solidFill>
                  <a:srgbClr val="292929"/>
                </a:solidFill>
                <a:effectLst/>
                <a:latin typeface="Open Sans" panose="020B0606030504020204" pitchFamily="34" charset="0"/>
                <a:hlinkClick r:id="rId7"/>
              </a:rPr>
              <a:t>https://twinery.org/cookbook/</a:t>
            </a:r>
            <a:endParaRPr lang="en-US" b="0" i="0" dirty="0">
              <a:solidFill>
                <a:srgbClr val="292929"/>
              </a:solidFill>
              <a:effectLst/>
              <a:latin typeface="Open Sans" panose="020B0606030504020204" pitchFamily="34" charset="0"/>
            </a:endParaRPr>
          </a:p>
          <a:p>
            <a:pPr marL="0" lvl="0" indent="0" algn="l" rtl="0">
              <a:spcBef>
                <a:spcPts val="1200"/>
              </a:spcBef>
              <a:spcAft>
                <a:spcPts val="0"/>
              </a:spcAft>
              <a:buClr>
                <a:schemeClr val="dk1"/>
              </a:buClr>
              <a:buSzPts val="1100"/>
              <a:buFont typeface="Arial"/>
              <a:buNone/>
            </a:pPr>
            <a:endParaRPr lang="en" i="1"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057e8767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057e8767b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K20 Center. (n.d.). Fist to five. Strategies. https://learn.k20center.ou.edu/strategy/68</a:t>
            </a:r>
            <a:endParaRPr dirty="0">
              <a:solidFill>
                <a:schemeClr val="dk1"/>
              </a:solidFill>
              <a:latin typeface="Calibri"/>
              <a:ea typeface="Calibri"/>
              <a:cs typeface="Calibri"/>
              <a:sym typeface="Calibri"/>
            </a:endParaRPr>
          </a:p>
          <a:p>
            <a:pPr marL="0" lvl="0" indent="0" algn="l" rtl="0">
              <a:spcBef>
                <a:spcPts val="10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05c5a525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05c5a525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05c5a5258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05c5a5258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5c5a5258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05c5a5258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second one is Netflix Carmen San Diego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74f21c9c4b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74f21c9c4b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74f21c9c4b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74f21c9c4b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K20 Center. (n.d.). Food fight: difficult conversations in the classroom. Lessons. https://learn.k20center.ou.edu/lesson/1761</a:t>
            </a:r>
            <a:endParaRPr dirty="0">
              <a:solidFill>
                <a:schemeClr val="dk1"/>
              </a:solidFill>
              <a:latin typeface="Calibri"/>
              <a:ea typeface="Calibri"/>
              <a:cs typeface="Calibri"/>
              <a:sym typeface="Calibri"/>
            </a:endParaRPr>
          </a:p>
          <a:p>
            <a:pPr marL="0" lvl="0" indent="0" algn="l" rtl="0">
              <a:spcBef>
                <a:spcPts val="10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74f21c9c4b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74f21c9c4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a:solidFill>
                  <a:schemeClr val="dk1"/>
                </a:solidFill>
                <a:latin typeface="Calibri"/>
                <a:ea typeface="Calibri"/>
                <a:cs typeface="Calibri"/>
                <a:sym typeface="Calibri"/>
              </a:rPr>
              <a:t>K20 Center. (n.d.). Tricks of the trade. Lessons. https://learn.k20center.ou.edu/lesson/1804</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30200" algn="l" rtl="0">
              <a:lnSpc>
                <a:spcPct val="100000"/>
              </a:lnSpc>
              <a:spcBef>
                <a:spcPts val="320"/>
              </a:spcBef>
              <a:spcAft>
                <a:spcPts val="0"/>
              </a:spcAft>
              <a:buSzPts val="1600"/>
              <a:buFont typeface="Arial"/>
              <a:buChar char="•"/>
              <a:defRPr sz="1600"/>
            </a:lvl2pPr>
            <a:lvl3pPr marL="1371600" lvl="2" indent="-317500" algn="l" rtl="0">
              <a:lnSpc>
                <a:spcPct val="100000"/>
              </a:lnSpc>
              <a:spcBef>
                <a:spcPts val="280"/>
              </a:spcBef>
              <a:spcAft>
                <a:spcPts val="0"/>
              </a:spcAft>
              <a:buSzPts val="1400"/>
              <a:buFont typeface="Arial"/>
              <a:buChar char="•"/>
              <a:defRPr sz="1400"/>
            </a:lvl3pPr>
            <a:lvl4pPr marL="1828800" lvl="3" indent="-311150" algn="l" rtl="0">
              <a:lnSpc>
                <a:spcPct val="100000"/>
              </a:lnSpc>
              <a:spcBef>
                <a:spcPts val="260"/>
              </a:spcBef>
              <a:spcAft>
                <a:spcPts val="0"/>
              </a:spcAft>
              <a:buSzPts val="1300"/>
              <a:buFont typeface="Arial"/>
              <a:buChar char="•"/>
              <a:defRPr sz="13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7" name="Google Shape;77;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80"/>
        <p:cNvGrpSpPr/>
        <p:nvPr/>
      </p:nvGrpSpPr>
      <p:grpSpPr>
        <a:xfrm>
          <a:off x="0" y="0"/>
          <a:ext cx="0" cy="0"/>
          <a:chOff x="0" y="0"/>
          <a:chExt cx="0" cy="0"/>
        </a:xfrm>
      </p:grpSpPr>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2" name="Google Shape;82;p2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20"/>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4" name="Google Shape;84;p20"/>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3">
  <p:cSld name="Strategy v1_3">
    <p:spTree>
      <p:nvGrpSpPr>
        <p:cNvPr id="1" name="Shape 85"/>
        <p:cNvGrpSpPr/>
        <p:nvPr/>
      </p:nvGrpSpPr>
      <p:grpSpPr>
        <a:xfrm>
          <a:off x="0" y="0"/>
          <a:ext cx="0" cy="0"/>
          <a:chOff x="0" y="0"/>
          <a:chExt cx="0" cy="0"/>
        </a:xfrm>
      </p:grpSpPr>
      <p:pic>
        <p:nvPicPr>
          <p:cNvPr id="86" name="Google Shape;8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7" name="Google Shape;87;p2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89" name="Google Shape;89;p21"/>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55600" algn="l" rtl="0">
              <a:lnSpc>
                <a:spcPct val="100000"/>
              </a:lnSpc>
              <a:spcBef>
                <a:spcPts val="400"/>
              </a:spcBef>
              <a:spcAft>
                <a:spcPts val="0"/>
              </a:spcAft>
              <a:buSzPts val="2000"/>
              <a:buFont typeface="Arial"/>
              <a:buChar char="•"/>
              <a:defRPr sz="2000"/>
            </a:lvl2pPr>
            <a:lvl3pPr marL="1371600" lvl="2" indent="-336550" algn="l" rtl="0">
              <a:lnSpc>
                <a:spcPct val="100000"/>
              </a:lnSpc>
              <a:spcBef>
                <a:spcPts val="340"/>
              </a:spcBef>
              <a:spcAft>
                <a:spcPts val="0"/>
              </a:spcAft>
              <a:buSzPts val="1700"/>
              <a:buFont typeface="Arial"/>
              <a:buChar char="•"/>
              <a:defRPr sz="1700"/>
            </a:lvl3pPr>
            <a:lvl4pPr marL="1828800" lvl="3" indent="-323850" algn="l" rtl="0">
              <a:lnSpc>
                <a:spcPct val="100000"/>
              </a:lnSpc>
              <a:spcBef>
                <a:spcPts val="300"/>
              </a:spcBef>
              <a:spcAft>
                <a:spcPts val="0"/>
              </a:spcAft>
              <a:buSzPts val="1500"/>
              <a:buFont typeface="Arial"/>
              <a:buChar char="•"/>
              <a:defRPr/>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520"/>
              </a:spcBef>
              <a:spcAft>
                <a:spcPts val="0"/>
              </a:spcAft>
              <a:buSzPts val="2600"/>
              <a:buNone/>
              <a:defRPr b="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rtl="0">
              <a:lnSpc>
                <a:spcPct val="100000"/>
              </a:lnSpc>
              <a:spcBef>
                <a:spcPts val="320"/>
              </a:spcBef>
              <a:spcAft>
                <a:spcPts val="0"/>
              </a:spcAft>
              <a:buSzPts val="1600"/>
              <a:buNone/>
              <a:defRPr sz="1600" b="1" i="1">
                <a:solidFill>
                  <a:schemeClr val="lt1"/>
                </a:solidFill>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alibri"/>
              <a:buChar char="•"/>
              <a:defRPr sz="1350"/>
            </a:lvl8pPr>
            <a:lvl9pPr marL="4114800" lvl="8" indent="-314325" algn="l" rtl="0">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80" t="21570" r="32616" b="56089"/>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600"/>
          </a:xfrm>
          <a:prstGeom prst="rect">
            <a:avLst/>
          </a:prstGeom>
          <a:noFill/>
          <a:ln>
            <a:noFill/>
          </a:ln>
        </p:spPr>
        <p:txBody>
          <a:bodyPr spcFirstLastPara="1" wrap="square" lIns="0" tIns="45700" rIns="18275" bIns="45700" anchor="t" anchorCtr="0">
            <a:norm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Calibri"/>
              <a:buAutoNum type="arabicPeriod"/>
              <a:defRPr sz="2600"/>
            </a:lvl1pPr>
            <a:lvl2pPr marL="914400" lvl="1" indent="-355600" algn="l" rtl="0">
              <a:lnSpc>
                <a:spcPct val="100000"/>
              </a:lnSpc>
              <a:spcBef>
                <a:spcPts val="400"/>
              </a:spcBef>
              <a:spcAft>
                <a:spcPts val="0"/>
              </a:spcAft>
              <a:buClr>
                <a:schemeClr val="accent4"/>
              </a:buClr>
              <a:buSzPts val="2000"/>
              <a:buFont typeface="Calibri"/>
              <a:buAutoNum type="alphaLcParenR"/>
              <a:defRPr sz="2000"/>
            </a:lvl2pPr>
            <a:lvl3pPr marL="1371600" lvl="2" indent="-336550" algn="l" rtl="0">
              <a:lnSpc>
                <a:spcPct val="100000"/>
              </a:lnSpc>
              <a:spcBef>
                <a:spcPts val="340"/>
              </a:spcBef>
              <a:spcAft>
                <a:spcPts val="0"/>
              </a:spcAft>
              <a:buClr>
                <a:schemeClr val="accent4"/>
              </a:buClr>
              <a:buSzPts val="1700"/>
              <a:buFont typeface="Calibri"/>
              <a:buAutoNum type="romanLcPeriod"/>
              <a:defRPr sz="1700"/>
            </a:lvl3pPr>
            <a:lvl4pPr marL="1828800" lvl="3" indent="-323850" algn="l" rtl="0">
              <a:lnSpc>
                <a:spcPct val="100000"/>
              </a:lnSpc>
              <a:spcBef>
                <a:spcPts val="300"/>
              </a:spcBef>
              <a:spcAft>
                <a:spcPts val="0"/>
              </a:spcAft>
              <a:buSzPts val="1500"/>
              <a:buFont typeface="Calibri"/>
              <a:buAutoNum type="arabicPeriod"/>
              <a:defRPr/>
            </a:lvl4pPr>
            <a:lvl5pPr marL="2286000" lvl="4" indent="-314325" algn="l" rtl="0">
              <a:lnSpc>
                <a:spcPct val="100000"/>
              </a:lnSpc>
              <a:spcBef>
                <a:spcPts val="270"/>
              </a:spcBef>
              <a:spcAft>
                <a:spcPts val="0"/>
              </a:spcAft>
              <a:buSzPts val="1350"/>
              <a:buFont typeface="Calibri"/>
              <a:buAutoNum type="arabicPeriod"/>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rtl="0">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rtl="0">
              <a:lnSpc>
                <a:spcPct val="100000"/>
              </a:lnSpc>
              <a:spcBef>
                <a:spcPts val="270"/>
              </a:spcBef>
              <a:spcAft>
                <a:spcPts val="0"/>
              </a:spcAft>
              <a:buSzPts val="1148"/>
              <a:buNone/>
              <a:defRPr sz="1350">
                <a:solidFill>
                  <a:schemeClr val="lt1"/>
                </a:solidFill>
              </a:defRPr>
            </a:lvl2pPr>
            <a:lvl3pPr marL="1371600" lvl="2" indent="-228600" algn="l" rtl="0">
              <a:lnSpc>
                <a:spcPct val="100000"/>
              </a:lnSpc>
              <a:spcBef>
                <a:spcPts val="240"/>
              </a:spcBef>
              <a:spcAft>
                <a:spcPts val="0"/>
              </a:spcAft>
              <a:buSzPts val="840"/>
              <a:buNone/>
              <a:defRPr sz="1200">
                <a:solidFill>
                  <a:schemeClr val="lt1"/>
                </a:solidFill>
              </a:defRPr>
            </a:lvl3pPr>
            <a:lvl4pPr marL="1828800" lvl="3" indent="-228600" algn="l" rtl="0">
              <a:lnSpc>
                <a:spcPct val="100000"/>
              </a:lnSpc>
              <a:spcBef>
                <a:spcPts val="210"/>
              </a:spcBef>
              <a:spcAft>
                <a:spcPts val="0"/>
              </a:spcAft>
              <a:buSzPts val="683"/>
              <a:buNone/>
              <a:defRPr sz="1050">
                <a:solidFill>
                  <a:schemeClr val="lt1"/>
                </a:solidFill>
              </a:defRPr>
            </a:lvl4pPr>
            <a:lvl5pPr marL="2286000" lvl="4" indent="-228600" algn="l" rtl="0">
              <a:lnSpc>
                <a:spcPct val="100000"/>
              </a:lnSpc>
              <a:spcBef>
                <a:spcPts val="210"/>
              </a:spcBef>
              <a:spcAft>
                <a:spcPts val="0"/>
              </a:spcAft>
              <a:buSzPts val="683"/>
              <a:buNone/>
              <a:defRPr sz="1050">
                <a:solidFill>
                  <a:schemeClr val="lt1"/>
                </a:solidFill>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480"/>
              </a:spcBef>
              <a:spcAft>
                <a:spcPts val="0"/>
              </a:spcAft>
              <a:buSzPts val="2400"/>
              <a:buChar char="•"/>
              <a:defRPr sz="2400"/>
            </a:lvl1pPr>
            <a:lvl2pPr marL="914400" lvl="1" indent="-355600" algn="l" rtl="0">
              <a:lnSpc>
                <a:spcPct val="100000"/>
              </a:lnSpc>
              <a:spcBef>
                <a:spcPts val="400"/>
              </a:spcBef>
              <a:spcAft>
                <a:spcPts val="0"/>
              </a:spcAft>
              <a:buSzPts val="2000"/>
              <a:buFont typeface="Arial"/>
              <a:buChar char="•"/>
              <a:defRPr sz="2000"/>
            </a:lvl2pPr>
            <a:lvl3pPr marL="1371600" lvl="2" indent="-342900" algn="l" rtl="0">
              <a:lnSpc>
                <a:spcPct val="100000"/>
              </a:lnSpc>
              <a:spcBef>
                <a:spcPts val="360"/>
              </a:spcBef>
              <a:spcAft>
                <a:spcPts val="0"/>
              </a:spcAft>
              <a:buSzPts val="1800"/>
              <a:buFont typeface="Arial"/>
              <a:buChar char="•"/>
              <a:defRPr sz="1800"/>
            </a:lvl3pPr>
            <a:lvl4pPr marL="1828800" lvl="3" indent="-323850" algn="l" rtl="0">
              <a:lnSpc>
                <a:spcPct val="100000"/>
              </a:lnSpc>
              <a:spcBef>
                <a:spcPts val="300"/>
              </a:spcBef>
              <a:spcAft>
                <a:spcPts val="0"/>
              </a:spcAft>
              <a:buSzPts val="1500"/>
              <a:buFont typeface="Arial"/>
              <a:buChar char="•"/>
              <a:defRPr sz="1500"/>
            </a:lvl4pPr>
            <a:lvl5pPr marL="2286000" lvl="4" indent="-314325" algn="l" rtl="0">
              <a:lnSpc>
                <a:spcPct val="100000"/>
              </a:lnSpc>
              <a:spcBef>
                <a:spcPts val="270"/>
              </a:spcBef>
              <a:spcAft>
                <a:spcPts val="0"/>
              </a:spcAft>
              <a:buSzPts val="1350"/>
              <a:buFont typeface="Arial"/>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rtl="0">
              <a:lnSpc>
                <a:spcPct val="100000"/>
              </a:lnSpc>
              <a:spcBef>
                <a:spcPts val="480"/>
              </a:spcBef>
              <a:spcAft>
                <a:spcPts val="0"/>
              </a:spcAft>
              <a:buSzPts val="2400"/>
              <a:buNone/>
              <a:defRPr sz="2400" b="1" cap="none">
                <a:solidFill>
                  <a:schemeClr val="dk2"/>
                </a:solidFill>
              </a:defRPr>
            </a:lvl1pPr>
            <a:lvl2pPr marL="914400" lvl="1" indent="-228600" algn="l" rtl="0">
              <a:lnSpc>
                <a:spcPct val="100000"/>
              </a:lnSpc>
              <a:spcBef>
                <a:spcPts val="300"/>
              </a:spcBef>
              <a:spcAft>
                <a:spcPts val="0"/>
              </a:spcAft>
              <a:buSzPts val="1275"/>
              <a:buNone/>
              <a:defRPr sz="1500" b="1"/>
            </a:lvl2pPr>
            <a:lvl3pPr marL="1371600" lvl="2" indent="-228600" algn="l" rtl="0">
              <a:lnSpc>
                <a:spcPct val="100000"/>
              </a:lnSpc>
              <a:spcBef>
                <a:spcPts val="270"/>
              </a:spcBef>
              <a:spcAft>
                <a:spcPts val="0"/>
              </a:spcAft>
              <a:buSzPts val="945"/>
              <a:buNone/>
              <a:defRPr sz="1350" b="1"/>
            </a:lvl3pPr>
            <a:lvl4pPr marL="1828800" lvl="3" indent="-228600" algn="l" rtl="0">
              <a:lnSpc>
                <a:spcPct val="100000"/>
              </a:lnSpc>
              <a:spcBef>
                <a:spcPts val="240"/>
              </a:spcBef>
              <a:spcAft>
                <a:spcPts val="0"/>
              </a:spcAft>
              <a:buSzPts val="780"/>
              <a:buNone/>
              <a:defRPr sz="1200" b="1"/>
            </a:lvl4pPr>
            <a:lvl5pPr marL="2286000" lvl="4" indent="-228600" algn="l" rtl="0">
              <a:lnSpc>
                <a:spcPct val="100000"/>
              </a:lnSpc>
              <a:spcBef>
                <a:spcPts val="240"/>
              </a:spcBef>
              <a:spcAft>
                <a:spcPts val="0"/>
              </a:spcAft>
              <a:buSzPts val="780"/>
              <a:buNone/>
              <a:defRPr sz="1200" b="1"/>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23850" algn="l" rtl="0">
              <a:lnSpc>
                <a:spcPct val="100000"/>
              </a:lnSpc>
              <a:spcBef>
                <a:spcPts val="300"/>
              </a:spcBef>
              <a:spcAft>
                <a:spcPts val="0"/>
              </a:spcAft>
              <a:buSzPts val="1500"/>
              <a:buFont typeface="Arial"/>
              <a:buChar char="•"/>
              <a:defRPr sz="1500"/>
            </a:lvl2pPr>
            <a:lvl3pPr marL="1371600" lvl="2" indent="-314325" algn="l" rtl="0">
              <a:lnSpc>
                <a:spcPct val="100000"/>
              </a:lnSpc>
              <a:spcBef>
                <a:spcPts val="270"/>
              </a:spcBef>
              <a:spcAft>
                <a:spcPts val="0"/>
              </a:spcAft>
              <a:buSzPts val="1350"/>
              <a:buFont typeface="Arial"/>
              <a:buChar char="•"/>
              <a:defRPr sz="1350"/>
            </a:lvl3pPr>
            <a:lvl4pPr marL="1828800" lvl="3" indent="-304800" algn="l" rtl="0">
              <a:lnSpc>
                <a:spcPct val="100000"/>
              </a:lnSpc>
              <a:spcBef>
                <a:spcPts val="240"/>
              </a:spcBef>
              <a:spcAft>
                <a:spcPts val="0"/>
              </a:spcAft>
              <a:buSzPts val="1200"/>
              <a:buFont typeface="Arial"/>
              <a:buChar char="•"/>
              <a:defRPr sz="1200"/>
            </a:lvl4pPr>
            <a:lvl5pPr marL="2286000" lvl="4" indent="-304800" algn="l" rtl="0">
              <a:lnSpc>
                <a:spcPct val="100000"/>
              </a:lnSpc>
              <a:spcBef>
                <a:spcPts val="240"/>
              </a:spcBef>
              <a:spcAft>
                <a:spcPts val="0"/>
              </a:spcAft>
              <a:buSzPts val="1200"/>
              <a:buFont typeface="Arial"/>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3996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6.png"/><Relationship Id="rId7" Type="http://schemas.openxmlformats.org/officeDocument/2006/relationships/hyperlink" Target="http://www.youtube.com/watch?v=9gy-1Z2Sa-c"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7.png"/><Relationship Id="rId10" Type="http://schemas.openxmlformats.org/officeDocument/2006/relationships/hyperlink" Target="https://k20center.ou.edu/e-learning/tricks-of-the-trade/" TargetMode="External"/><Relationship Id="rId4" Type="http://schemas.openxmlformats.org/officeDocument/2006/relationships/image" Target="../media/image13.png"/><Relationship Id="rId9" Type="http://schemas.openxmlformats.org/officeDocument/2006/relationships/hyperlink" Target="https://k20center.ou.edu/e-learning/food-figh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hyperlink" Target="https://www.mission-us.org/play/" TargetMode="External"/><Relationship Id="rId3" Type="http://schemas.openxmlformats.org/officeDocument/2006/relationships/hyperlink" Target="https://twinery.org/" TargetMode="External"/><Relationship Id="rId7" Type="http://schemas.openxmlformats.org/officeDocument/2006/relationships/hyperlink" Target="https://keeganslw.com/student-twine-games-resear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eachingwithtwine.wordpress.com/resources/" TargetMode="External"/><Relationship Id="rId5" Type="http://schemas.openxmlformats.org/officeDocument/2006/relationships/hyperlink" Target="https://twinery.org/cookbook/" TargetMode="External"/><Relationship Id="rId4" Type="http://schemas.openxmlformats.org/officeDocument/2006/relationships/hyperlink" Target="https://docs.google.com/document/d/1H98ZLcTlQeBt1m5HYBvhzcSUe0byRwVa/edi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457200" y="108221"/>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Tricks of the Trade</a:t>
            </a:r>
            <a:endParaRPr dirty="0"/>
          </a:p>
        </p:txBody>
      </p:sp>
      <p:sp>
        <p:nvSpPr>
          <p:cNvPr id="158" name="Google Shape;158;p31"/>
          <p:cNvSpPr txBox="1">
            <a:spLocks noGrp="1"/>
          </p:cNvSpPr>
          <p:nvPr>
            <p:ph type="body" idx="1"/>
          </p:nvPr>
        </p:nvSpPr>
        <p:spPr>
          <a:xfrm>
            <a:off x="482598" y="1123205"/>
            <a:ext cx="4038600" cy="3448200"/>
          </a:xfrm>
          <a:prstGeom prst="rect">
            <a:avLst/>
          </a:prstGeom>
        </p:spPr>
        <p:txBody>
          <a:bodyPr spcFirstLastPara="1" wrap="square" lIns="91425" tIns="45700" rIns="91425" bIns="45700" anchor="t" anchorCtr="0">
            <a:normAutofit/>
          </a:bodyPr>
          <a:lstStyle/>
          <a:p>
            <a:pPr marL="0" lvl="0" indent="0" algn="l" rtl="0">
              <a:spcBef>
                <a:spcPts val="480"/>
              </a:spcBef>
              <a:spcAft>
                <a:spcPts val="0"/>
              </a:spcAft>
              <a:buNone/>
            </a:pPr>
            <a:r>
              <a:rPr lang="en" dirty="0"/>
              <a:t>In this lesson, students examine the nature and function of international trade agreements in the world economy. Through using Twine to engage in an interactive story, students learn important concepts regarding world trade.</a:t>
            </a:r>
            <a:endParaRPr dirty="0"/>
          </a:p>
        </p:txBody>
      </p:sp>
      <p:sp>
        <p:nvSpPr>
          <p:cNvPr id="159" name="Google Shape;159;p31"/>
          <p:cNvSpPr txBox="1">
            <a:spLocks noGrp="1"/>
          </p:cNvSpPr>
          <p:nvPr>
            <p:ph type="body" idx="2"/>
          </p:nvPr>
        </p:nvSpPr>
        <p:spPr>
          <a:xfrm>
            <a:off x="4762500" y="1317938"/>
            <a:ext cx="3924300" cy="3448200"/>
          </a:xfrm>
          <a:prstGeom prst="rect">
            <a:avLst/>
          </a:prstGeom>
        </p:spPr>
        <p:txBody>
          <a:bodyPr spcFirstLastPara="1" wrap="square" lIns="91425" tIns="45700" rIns="91425" bIns="45700" anchor="t" anchorCtr="0">
            <a:normAutofit/>
          </a:bodyPr>
          <a:lstStyle/>
          <a:p>
            <a:pPr lvl="0" algn="l" rtl="0">
              <a:spcBef>
                <a:spcPts val="480"/>
              </a:spcBef>
              <a:spcAft>
                <a:spcPts val="0"/>
              </a:spcAft>
              <a:buSzPts val="2400"/>
              <a:buFont typeface="Arial" panose="020B0604020202020204" pitchFamily="34" charset="0"/>
              <a:buChar char="•"/>
            </a:pPr>
            <a:r>
              <a:rPr lang="en" dirty="0"/>
              <a:t>International Trade Agreements</a:t>
            </a:r>
            <a:endParaRPr dirty="0"/>
          </a:p>
          <a:p>
            <a:pPr lvl="1" algn="l" rtl="0">
              <a:spcBef>
                <a:spcPts val="400"/>
              </a:spcBef>
              <a:spcAft>
                <a:spcPts val="0"/>
              </a:spcAft>
              <a:buSzPts val="2000"/>
              <a:buFont typeface="Arial" panose="020B0604020202020204" pitchFamily="34" charset="0"/>
              <a:buChar char="•"/>
            </a:pPr>
            <a:r>
              <a:rPr lang="en" dirty="0"/>
              <a:t>10th grade</a:t>
            </a:r>
            <a:endParaRPr dirty="0"/>
          </a:p>
          <a:p>
            <a:pPr lvl="1" algn="l" rtl="0">
              <a:spcBef>
                <a:spcPts val="400"/>
              </a:spcBef>
              <a:spcAft>
                <a:spcPts val="0"/>
              </a:spcAft>
              <a:buSzPts val="2000"/>
              <a:buFont typeface="Arial" panose="020B0604020202020204" pitchFamily="34" charset="0"/>
              <a:buChar char="•"/>
            </a:pPr>
            <a:r>
              <a:rPr lang="en" dirty="0"/>
              <a:t>World History</a:t>
            </a:r>
            <a:endParaRPr dirty="0"/>
          </a:p>
          <a:p>
            <a:pPr lvl="1" algn="l" rtl="0">
              <a:spcBef>
                <a:spcPts val="400"/>
              </a:spcBef>
              <a:spcAft>
                <a:spcPts val="0"/>
              </a:spcAft>
              <a:buSzPts val="2000"/>
              <a:buFont typeface="Arial" panose="020B0604020202020204" pitchFamily="34" charset="0"/>
              <a:buChar char="•"/>
            </a:pPr>
            <a:r>
              <a:rPr lang="en" dirty="0"/>
              <a:t>5-10 minutes</a:t>
            </a:r>
            <a:endParaRPr dirty="0"/>
          </a:p>
          <a:p>
            <a:pPr lvl="0" algn="l" rtl="0">
              <a:spcBef>
                <a:spcPts val="480"/>
              </a:spcBef>
              <a:spcAft>
                <a:spcPts val="0"/>
              </a:spcAft>
              <a:buSzPts val="2400"/>
              <a:buFont typeface="Arial" panose="020B0604020202020204" pitchFamily="34" charset="0"/>
              <a:buChar char="•"/>
            </a:pPr>
            <a:r>
              <a:rPr lang="en" dirty="0"/>
              <a:t>Standard: WH.6.1</a:t>
            </a:r>
            <a:endParaRPr dirty="0"/>
          </a:p>
        </p:txBody>
      </p:sp>
      <p:grpSp>
        <p:nvGrpSpPr>
          <p:cNvPr id="160" name="Google Shape;160;p31"/>
          <p:cNvGrpSpPr/>
          <p:nvPr/>
        </p:nvGrpSpPr>
        <p:grpSpPr>
          <a:xfrm>
            <a:off x="7840975" y="103000"/>
            <a:ext cx="1215900" cy="1257300"/>
            <a:chOff x="7629625" y="298775"/>
            <a:chExt cx="1215900" cy="1257300"/>
          </a:xfrm>
        </p:grpSpPr>
        <p:sp>
          <p:nvSpPr>
            <p:cNvPr id="161" name="Google Shape;161;p31"/>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2" name="Google Shape;162;p31"/>
            <p:cNvPicPr preferRelativeResize="0"/>
            <p:nvPr/>
          </p:nvPicPr>
          <p:blipFill rotWithShape="1">
            <a:blip r:embed="rId3">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a:spLocks noGrp="1"/>
          </p:cNvSpPr>
          <p:nvPr>
            <p:ph type="title"/>
          </p:nvPr>
        </p:nvSpPr>
        <p:spPr>
          <a:xfrm>
            <a:off x="457200" y="82890"/>
            <a:ext cx="77493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SzPts val="990"/>
              <a:buNone/>
            </a:pPr>
            <a:r>
              <a:rPr lang="en" sz="3240" dirty="0"/>
              <a:t>Reflection and Discussion</a:t>
            </a:r>
            <a:endParaRPr sz="3240" dirty="0"/>
          </a:p>
        </p:txBody>
      </p:sp>
      <p:sp>
        <p:nvSpPr>
          <p:cNvPr id="168" name="Google Shape;168;p32"/>
          <p:cNvSpPr txBox="1">
            <a:spLocks noGrp="1"/>
          </p:cNvSpPr>
          <p:nvPr>
            <p:ph type="body" idx="1"/>
          </p:nvPr>
        </p:nvSpPr>
        <p:spPr>
          <a:xfrm>
            <a:off x="457200" y="1032933"/>
            <a:ext cx="5941398" cy="3668757"/>
          </a:xfrm>
          <a:prstGeom prst="rect">
            <a:avLst/>
          </a:prstGeom>
        </p:spPr>
        <p:txBody>
          <a:bodyPr spcFirstLastPara="1" wrap="square" lIns="91400" tIns="91400" rIns="91400" bIns="91400" anchor="t" anchorCtr="0">
            <a:noAutofit/>
          </a:bodyPr>
          <a:lstStyle/>
          <a:p>
            <a:pPr lvl="0" algn="l" rtl="0">
              <a:lnSpc>
                <a:spcPct val="90000"/>
              </a:lnSpc>
              <a:spcBef>
                <a:spcPts val="520"/>
              </a:spcBef>
              <a:spcAft>
                <a:spcPts val="300"/>
              </a:spcAft>
              <a:buSzPts val="2600"/>
              <a:buFont typeface="Arial" panose="020B0604020202020204" pitchFamily="34" charset="0"/>
              <a:buChar char="•"/>
            </a:pPr>
            <a:r>
              <a:rPr lang="en" sz="2400" dirty="0"/>
              <a:t>Access the Padlet to add your reflection on the activities. To do this: </a:t>
            </a:r>
            <a:endParaRPr sz="2400" dirty="0"/>
          </a:p>
          <a:p>
            <a:pPr lvl="1" algn="l" rtl="0">
              <a:lnSpc>
                <a:spcPct val="90000"/>
              </a:lnSpc>
              <a:spcBef>
                <a:spcPts val="0"/>
              </a:spcBef>
              <a:spcAft>
                <a:spcPts val="300"/>
              </a:spcAft>
              <a:buSzPts val="1530"/>
              <a:buFont typeface="Arial" panose="020B0604020202020204" pitchFamily="34" charset="0"/>
              <a:buChar char="•"/>
            </a:pPr>
            <a:r>
              <a:rPr lang="en" dirty="0"/>
              <a:t>Scan the QR code with your phone, or type the link in your browser.</a:t>
            </a:r>
            <a:endParaRPr dirty="0"/>
          </a:p>
          <a:p>
            <a:pPr lvl="1" algn="l" rtl="0">
              <a:lnSpc>
                <a:spcPct val="90000"/>
              </a:lnSpc>
              <a:spcBef>
                <a:spcPts val="0"/>
              </a:spcBef>
              <a:spcAft>
                <a:spcPts val="300"/>
              </a:spcAft>
              <a:buSzPts val="1530"/>
              <a:buFont typeface="Arial" panose="020B0604020202020204" pitchFamily="34" charset="0"/>
              <a:buChar char="•"/>
            </a:pPr>
            <a:r>
              <a:rPr lang="en" dirty="0"/>
              <a:t>Click the plus sign (+) under the reflection column in which you are responding.</a:t>
            </a:r>
            <a:endParaRPr dirty="0"/>
          </a:p>
          <a:p>
            <a:pPr lvl="1" algn="l" rtl="0">
              <a:lnSpc>
                <a:spcPct val="90000"/>
              </a:lnSpc>
              <a:spcBef>
                <a:spcPts val="0"/>
              </a:spcBef>
              <a:spcAft>
                <a:spcPts val="300"/>
              </a:spcAft>
              <a:buSzPts val="1530"/>
              <a:buFont typeface="Arial" panose="020B0604020202020204" pitchFamily="34" charset="0"/>
              <a:buChar char="•"/>
            </a:pPr>
            <a:r>
              <a:rPr lang="en" dirty="0"/>
              <a:t>Post ideas you have while going through the example interactive stories.</a:t>
            </a:r>
            <a:endParaRPr dirty="0"/>
          </a:p>
          <a:p>
            <a:pPr lvl="1" algn="l" rtl="0">
              <a:lnSpc>
                <a:spcPct val="90000"/>
              </a:lnSpc>
              <a:spcBef>
                <a:spcPts val="0"/>
              </a:spcBef>
              <a:spcAft>
                <a:spcPts val="300"/>
              </a:spcAft>
              <a:buSzPts val="1530"/>
              <a:buFont typeface="Arial" panose="020B0604020202020204" pitchFamily="34" charset="0"/>
              <a:buChar char="•"/>
            </a:pPr>
            <a:r>
              <a:rPr lang="en" dirty="0"/>
              <a:t>Add your text in the space provided.</a:t>
            </a:r>
            <a:endParaRPr dirty="0"/>
          </a:p>
          <a:p>
            <a:pPr lvl="1" algn="l" rtl="0">
              <a:lnSpc>
                <a:spcPct val="90000"/>
              </a:lnSpc>
              <a:spcBef>
                <a:spcPts val="0"/>
              </a:spcBef>
              <a:spcAft>
                <a:spcPts val="300"/>
              </a:spcAft>
              <a:buSzPts val="1530"/>
              <a:buFont typeface="Arial" panose="020B0604020202020204" pitchFamily="34" charset="0"/>
              <a:buChar char="•"/>
            </a:pPr>
            <a:r>
              <a:rPr lang="en" dirty="0"/>
              <a:t>Click “Publish.”</a:t>
            </a:r>
            <a:endParaRPr dirty="0"/>
          </a:p>
          <a:p>
            <a:pPr lvl="0" algn="l" rtl="0">
              <a:lnSpc>
                <a:spcPct val="90000"/>
              </a:lnSpc>
              <a:spcBef>
                <a:spcPts val="0"/>
              </a:spcBef>
              <a:spcAft>
                <a:spcPts val="300"/>
              </a:spcAft>
              <a:buSzPts val="2600"/>
              <a:buFont typeface="Arial" panose="020B0604020202020204" pitchFamily="34" charset="0"/>
              <a:buChar char="•"/>
            </a:pPr>
            <a:r>
              <a:rPr lang="en" sz="2400" dirty="0"/>
              <a:t>As others are adding their reflections, take some time to view them.</a:t>
            </a:r>
            <a:endParaRPr sz="2400" dirty="0"/>
          </a:p>
        </p:txBody>
      </p:sp>
      <p:grpSp>
        <p:nvGrpSpPr>
          <p:cNvPr id="169" name="Google Shape;169;p32"/>
          <p:cNvGrpSpPr/>
          <p:nvPr/>
        </p:nvGrpSpPr>
        <p:grpSpPr>
          <a:xfrm>
            <a:off x="7840975" y="103000"/>
            <a:ext cx="1215900" cy="1257300"/>
            <a:chOff x="7840975" y="103000"/>
            <a:chExt cx="1215900" cy="1257300"/>
          </a:xfrm>
        </p:grpSpPr>
        <p:sp>
          <p:nvSpPr>
            <p:cNvPr id="170" name="Google Shape;170;p32"/>
            <p:cNvSpPr/>
            <p:nvPr/>
          </p:nvSpPr>
          <p:spPr>
            <a:xfrm>
              <a:off x="7840975" y="1030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1" name="Google Shape;171;p32"/>
            <p:cNvPicPr preferRelativeResize="0"/>
            <p:nvPr/>
          </p:nvPicPr>
          <p:blipFill rotWithShape="1">
            <a:blip r:embed="rId3">
              <a:alphaModFix/>
            </a:blip>
            <a:srcRect l="7799" r="7791"/>
            <a:stretch/>
          </p:blipFill>
          <p:spPr>
            <a:xfrm>
              <a:off x="7897076" y="1552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172" name="Google Shape;172;p32"/>
          <p:cNvSpPr txBox="1"/>
          <p:nvPr/>
        </p:nvSpPr>
        <p:spPr>
          <a:xfrm>
            <a:off x="6563175" y="3653225"/>
            <a:ext cx="2083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highlight>
                  <a:srgbClr val="00FFFF"/>
                </a:highlight>
                <a:latin typeface="Calibri"/>
                <a:ea typeface="Calibri"/>
                <a:cs typeface="Calibri"/>
                <a:sym typeface="Calibri"/>
              </a:rPr>
              <a:t>Insert bit.ly here</a:t>
            </a:r>
            <a:endParaRPr>
              <a:highlight>
                <a:srgbClr val="00FFFF"/>
              </a:highlight>
              <a:latin typeface="Calibri"/>
              <a:ea typeface="Calibri"/>
              <a:cs typeface="Calibri"/>
              <a:sym typeface="Calibri"/>
            </a:endParaRPr>
          </a:p>
        </p:txBody>
      </p:sp>
      <p:grpSp>
        <p:nvGrpSpPr>
          <p:cNvPr id="173" name="Google Shape;173;p32"/>
          <p:cNvGrpSpPr/>
          <p:nvPr/>
        </p:nvGrpSpPr>
        <p:grpSpPr>
          <a:xfrm>
            <a:off x="6594525" y="1552650"/>
            <a:ext cx="2020800" cy="2038200"/>
            <a:chOff x="2510895" y="1961425"/>
            <a:chExt cx="2020800" cy="2038200"/>
          </a:xfrm>
        </p:grpSpPr>
        <p:sp>
          <p:nvSpPr>
            <p:cNvPr id="174" name="Google Shape;174;p32"/>
            <p:cNvSpPr/>
            <p:nvPr/>
          </p:nvSpPr>
          <p:spPr>
            <a:xfrm>
              <a:off x="2510895" y="1961425"/>
              <a:ext cx="2020800" cy="203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p>
          </p:txBody>
        </p:sp>
        <p:pic>
          <p:nvPicPr>
            <p:cNvPr id="175" name="Google Shape;175;p32"/>
            <p:cNvPicPr preferRelativeResize="0"/>
            <p:nvPr/>
          </p:nvPicPr>
          <p:blipFill>
            <a:blip r:embed="rId4">
              <a:alphaModFix/>
            </a:blip>
            <a:stretch>
              <a:fillRect/>
            </a:stretch>
          </p:blipFill>
          <p:spPr>
            <a:xfrm>
              <a:off x="2675476" y="2172351"/>
              <a:ext cx="1691642" cy="1691642"/>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body" idx="1"/>
          </p:nvPr>
        </p:nvSpPr>
        <p:spPr>
          <a:xfrm>
            <a:off x="309525" y="173975"/>
            <a:ext cx="2469600" cy="494400"/>
          </a:xfrm>
          <a:prstGeom prst="rect">
            <a:avLst/>
          </a:prstGeom>
        </p:spPr>
        <p:txBody>
          <a:bodyPr spcFirstLastPara="1" wrap="square" lIns="45700" tIns="0" rIns="45700" bIns="0" anchor="ctr" anchorCtr="0">
            <a:noAutofit/>
          </a:bodyPr>
          <a:lstStyle/>
          <a:p>
            <a:pPr marL="0" lvl="0" indent="0" algn="ctr" rtl="0">
              <a:spcBef>
                <a:spcPts val="480"/>
              </a:spcBef>
              <a:spcAft>
                <a:spcPts val="0"/>
              </a:spcAft>
              <a:buNone/>
            </a:pPr>
            <a:r>
              <a:rPr lang="en"/>
              <a:t>Food Fight!</a:t>
            </a:r>
            <a:endParaRPr/>
          </a:p>
        </p:txBody>
      </p:sp>
      <p:sp>
        <p:nvSpPr>
          <p:cNvPr id="181" name="Google Shape;181;p33"/>
          <p:cNvSpPr txBox="1">
            <a:spLocks noGrp="1"/>
          </p:cNvSpPr>
          <p:nvPr>
            <p:ph type="body" idx="2"/>
          </p:nvPr>
        </p:nvSpPr>
        <p:spPr>
          <a:xfrm>
            <a:off x="3117651" y="175625"/>
            <a:ext cx="2749800" cy="491100"/>
          </a:xfrm>
          <a:prstGeom prst="rect">
            <a:avLst/>
          </a:prstGeom>
        </p:spPr>
        <p:txBody>
          <a:bodyPr spcFirstLastPara="1" wrap="square" lIns="45700" tIns="0" rIns="45700" bIns="0" anchor="ctr" anchorCtr="0">
            <a:normAutofit/>
          </a:bodyPr>
          <a:lstStyle/>
          <a:p>
            <a:pPr marL="0" lvl="0" indent="0" algn="ctr" rtl="0">
              <a:spcBef>
                <a:spcPts val="480"/>
              </a:spcBef>
              <a:spcAft>
                <a:spcPts val="0"/>
              </a:spcAft>
              <a:buNone/>
            </a:pPr>
            <a:r>
              <a:rPr lang="en"/>
              <a:t>Tricks of the Trade</a:t>
            </a:r>
            <a:endParaRPr/>
          </a:p>
        </p:txBody>
      </p:sp>
      <p:grpSp>
        <p:nvGrpSpPr>
          <p:cNvPr id="182" name="Google Shape;182;p33"/>
          <p:cNvGrpSpPr/>
          <p:nvPr/>
        </p:nvGrpSpPr>
        <p:grpSpPr>
          <a:xfrm>
            <a:off x="3117650" y="878825"/>
            <a:ext cx="2469586" cy="3120828"/>
            <a:chOff x="5937050" y="878825"/>
            <a:chExt cx="2469586" cy="3120828"/>
          </a:xfrm>
        </p:grpSpPr>
        <p:grpSp>
          <p:nvGrpSpPr>
            <p:cNvPr id="183" name="Google Shape;183;p33"/>
            <p:cNvGrpSpPr/>
            <p:nvPr/>
          </p:nvGrpSpPr>
          <p:grpSpPr>
            <a:xfrm>
              <a:off x="6385702" y="1961386"/>
              <a:ext cx="2020934" cy="2038268"/>
              <a:chOff x="882595" y="1304950"/>
              <a:chExt cx="2387400" cy="2409300"/>
            </a:xfrm>
          </p:grpSpPr>
          <p:sp>
            <p:nvSpPr>
              <p:cNvPr id="184" name="Google Shape;184;p33"/>
              <p:cNvSpPr/>
              <p:nvPr/>
            </p:nvSpPr>
            <p:spPr>
              <a:xfrm>
                <a:off x="882595" y="1304950"/>
                <a:ext cx="2387400" cy="24093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p>
            </p:txBody>
          </p:sp>
          <p:pic>
            <p:nvPicPr>
              <p:cNvPr id="185" name="Google Shape;185;p33"/>
              <p:cNvPicPr preferRelativeResize="0"/>
              <p:nvPr/>
            </p:nvPicPr>
            <p:blipFill>
              <a:blip r:embed="rId3">
                <a:alphaModFix/>
              </a:blip>
              <a:stretch>
                <a:fillRect/>
              </a:stretch>
            </p:blipFill>
            <p:spPr>
              <a:xfrm>
                <a:off x="1092318" y="1525642"/>
                <a:ext cx="1967922" cy="1967922"/>
              </a:xfrm>
              <a:prstGeom prst="rect">
                <a:avLst/>
              </a:prstGeom>
              <a:noFill/>
              <a:ln>
                <a:noFill/>
              </a:ln>
            </p:spPr>
          </p:pic>
        </p:grpSp>
        <p:grpSp>
          <p:nvGrpSpPr>
            <p:cNvPr id="186" name="Google Shape;186;p33"/>
            <p:cNvGrpSpPr/>
            <p:nvPr/>
          </p:nvGrpSpPr>
          <p:grpSpPr>
            <a:xfrm>
              <a:off x="5937050" y="878825"/>
              <a:ext cx="1215900" cy="1257300"/>
              <a:chOff x="7629625" y="298775"/>
              <a:chExt cx="1215900" cy="1257300"/>
            </a:xfrm>
          </p:grpSpPr>
          <p:sp>
            <p:nvSpPr>
              <p:cNvPr id="187" name="Google Shape;187;p3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33"/>
              <p:cNvPicPr preferRelativeResize="0"/>
              <p:nvPr/>
            </p:nvPicPr>
            <p:blipFill rotWithShape="1">
              <a:blip r:embed="rId4">
                <a:alphaModFix/>
              </a:blip>
              <a:srcRect l="2134" r="213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grpSp>
      <p:grpSp>
        <p:nvGrpSpPr>
          <p:cNvPr id="189" name="Google Shape;189;p33"/>
          <p:cNvGrpSpPr/>
          <p:nvPr/>
        </p:nvGrpSpPr>
        <p:grpSpPr>
          <a:xfrm>
            <a:off x="264700" y="878838"/>
            <a:ext cx="2514395" cy="3120788"/>
            <a:chOff x="427050" y="878825"/>
            <a:chExt cx="2514395" cy="3120788"/>
          </a:xfrm>
        </p:grpSpPr>
        <p:grpSp>
          <p:nvGrpSpPr>
            <p:cNvPr id="190" name="Google Shape;190;p33"/>
            <p:cNvGrpSpPr/>
            <p:nvPr/>
          </p:nvGrpSpPr>
          <p:grpSpPr>
            <a:xfrm>
              <a:off x="920645" y="1961413"/>
              <a:ext cx="2020800" cy="2038200"/>
              <a:chOff x="927745" y="1352338"/>
              <a:chExt cx="2020800" cy="2038200"/>
            </a:xfrm>
          </p:grpSpPr>
          <p:sp>
            <p:nvSpPr>
              <p:cNvPr id="191" name="Google Shape;191;p33"/>
              <p:cNvSpPr/>
              <p:nvPr/>
            </p:nvSpPr>
            <p:spPr>
              <a:xfrm>
                <a:off x="927745" y="1352338"/>
                <a:ext cx="2020800" cy="2038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p>
            </p:txBody>
          </p:sp>
          <p:pic>
            <p:nvPicPr>
              <p:cNvPr id="192" name="Google Shape;192;p33"/>
              <p:cNvPicPr preferRelativeResize="0"/>
              <p:nvPr/>
            </p:nvPicPr>
            <p:blipFill>
              <a:blip r:embed="rId5">
                <a:alphaModFix/>
              </a:blip>
              <a:stretch>
                <a:fillRect/>
              </a:stretch>
            </p:blipFill>
            <p:spPr>
              <a:xfrm>
                <a:off x="1092324" y="1525612"/>
                <a:ext cx="1691640" cy="1691640"/>
              </a:xfrm>
              <a:prstGeom prst="rect">
                <a:avLst/>
              </a:prstGeom>
              <a:noFill/>
              <a:ln>
                <a:noFill/>
              </a:ln>
            </p:spPr>
          </p:pic>
        </p:grpSp>
        <p:grpSp>
          <p:nvGrpSpPr>
            <p:cNvPr id="193" name="Google Shape;193;p33"/>
            <p:cNvGrpSpPr/>
            <p:nvPr/>
          </p:nvGrpSpPr>
          <p:grpSpPr>
            <a:xfrm>
              <a:off x="427050" y="878825"/>
              <a:ext cx="1215900" cy="1257300"/>
              <a:chOff x="7629625" y="298775"/>
              <a:chExt cx="1215900" cy="1257300"/>
            </a:xfrm>
          </p:grpSpPr>
          <p:sp>
            <p:nvSpPr>
              <p:cNvPr id="194" name="Google Shape;194;p33"/>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5" name="Google Shape;195;p33"/>
              <p:cNvPicPr preferRelativeResize="0"/>
              <p:nvPr/>
            </p:nvPicPr>
            <p:blipFill rotWithShape="1">
              <a:blip r:embed="rId6">
                <a:alphaModFix/>
              </a:blip>
              <a:srcRect l="20530" r="2052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grpSp>
      <p:pic>
        <p:nvPicPr>
          <p:cNvPr id="196" name="Google Shape;196;p33" title="K20 Center 10 minute timer">
            <a:hlinkClick r:id="rId7"/>
          </p:cNvPr>
          <p:cNvPicPr preferRelativeResize="0"/>
          <p:nvPr/>
        </p:nvPicPr>
        <p:blipFill>
          <a:blip r:embed="rId8">
            <a:alphaModFix/>
          </a:blip>
          <a:stretch>
            <a:fillRect/>
          </a:stretch>
        </p:blipFill>
        <p:spPr>
          <a:xfrm>
            <a:off x="6383950" y="1705688"/>
            <a:ext cx="2309525" cy="1732125"/>
          </a:xfrm>
          <a:prstGeom prst="rect">
            <a:avLst/>
          </a:prstGeom>
          <a:noFill/>
          <a:ln>
            <a:noFill/>
          </a:ln>
        </p:spPr>
      </p:pic>
      <p:sp>
        <p:nvSpPr>
          <p:cNvPr id="197" name="Google Shape;197;p33"/>
          <p:cNvSpPr txBox="1"/>
          <p:nvPr/>
        </p:nvSpPr>
        <p:spPr>
          <a:xfrm>
            <a:off x="512835" y="3999625"/>
            <a:ext cx="251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dirty="0">
                <a:solidFill>
                  <a:srgbClr val="1C3C58"/>
                </a:solidFill>
                <a:hlinkClick r:id="rId9">
                  <a:extLst>
                    <a:ext uri="{A12FA001-AC4F-418D-AE19-62706E023703}">
                      <ahyp:hlinkClr xmlns:ahyp="http://schemas.microsoft.com/office/drawing/2018/hyperlinkcolor" val="tx"/>
                    </a:ext>
                  </a:extLst>
                </a:hlinkClick>
              </a:rPr>
              <a:t>https://k20center.ou.edu/</a:t>
            </a:r>
            <a:br>
              <a:rPr lang="en" u="sng" dirty="0">
                <a:solidFill>
                  <a:srgbClr val="1C3C58"/>
                </a:solidFill>
                <a:hlinkClick r:id="rId9">
                  <a:extLst>
                    <a:ext uri="{A12FA001-AC4F-418D-AE19-62706E023703}">
                      <ahyp:hlinkClr xmlns:ahyp="http://schemas.microsoft.com/office/drawing/2018/hyperlinkcolor" val="tx"/>
                    </a:ext>
                  </a:extLst>
                </a:hlinkClick>
              </a:rPr>
            </a:br>
            <a:r>
              <a:rPr lang="en" u="sng" dirty="0">
                <a:solidFill>
                  <a:srgbClr val="1C3C58"/>
                </a:solidFill>
                <a:hlinkClick r:id="rId9">
                  <a:extLst>
                    <a:ext uri="{A12FA001-AC4F-418D-AE19-62706E023703}">
                      <ahyp:hlinkClr xmlns:ahyp="http://schemas.microsoft.com/office/drawing/2018/hyperlinkcolor" val="tx"/>
                    </a:ext>
                  </a:extLst>
                </a:hlinkClick>
              </a:rPr>
              <a:t>e-learning/food-fight/</a:t>
            </a:r>
            <a:r>
              <a:rPr lang="en" dirty="0">
                <a:solidFill>
                  <a:srgbClr val="1C3C58"/>
                </a:solidFill>
              </a:rPr>
              <a:t> </a:t>
            </a:r>
            <a:endParaRPr dirty="0">
              <a:solidFill>
                <a:srgbClr val="1C3C58"/>
              </a:solidFill>
            </a:endParaRPr>
          </a:p>
        </p:txBody>
      </p:sp>
      <p:sp>
        <p:nvSpPr>
          <p:cNvPr id="198" name="Google Shape;198;p33"/>
          <p:cNvSpPr txBox="1"/>
          <p:nvPr/>
        </p:nvSpPr>
        <p:spPr>
          <a:xfrm>
            <a:off x="3235398" y="3999625"/>
            <a:ext cx="2514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dirty="0">
                <a:solidFill>
                  <a:srgbClr val="1C3C58"/>
                </a:solidFill>
                <a:hlinkClick r:id="rId10">
                  <a:extLst>
                    <a:ext uri="{A12FA001-AC4F-418D-AE19-62706E023703}">
                      <ahyp:hlinkClr xmlns:ahyp="http://schemas.microsoft.com/office/drawing/2018/hyperlinkcolor" val="tx"/>
                    </a:ext>
                  </a:extLst>
                </a:hlinkClick>
              </a:rPr>
              <a:t>https://k20center.ou.edu/</a:t>
            </a:r>
            <a:br>
              <a:rPr lang="en" u="sng" dirty="0">
                <a:solidFill>
                  <a:srgbClr val="1C3C58"/>
                </a:solidFill>
                <a:hlinkClick r:id="rId10">
                  <a:extLst>
                    <a:ext uri="{A12FA001-AC4F-418D-AE19-62706E023703}">
                      <ahyp:hlinkClr xmlns:ahyp="http://schemas.microsoft.com/office/drawing/2018/hyperlinkcolor" val="tx"/>
                    </a:ext>
                  </a:extLst>
                </a:hlinkClick>
              </a:rPr>
            </a:br>
            <a:r>
              <a:rPr lang="en" u="sng" dirty="0">
                <a:solidFill>
                  <a:srgbClr val="1C3C58"/>
                </a:solidFill>
                <a:hlinkClick r:id="rId10">
                  <a:extLst>
                    <a:ext uri="{A12FA001-AC4F-418D-AE19-62706E023703}">
                      <ahyp:hlinkClr xmlns:ahyp="http://schemas.microsoft.com/office/drawing/2018/hyperlinkcolor" val="tx"/>
                    </a:ext>
                  </a:extLst>
                </a:hlinkClick>
              </a:rPr>
              <a:t>e-learning/tricks-of-the-trade/</a:t>
            </a:r>
            <a:r>
              <a:rPr lang="en" dirty="0">
                <a:solidFill>
                  <a:srgbClr val="1C3C58"/>
                </a:solidFill>
              </a:rPr>
              <a:t> </a:t>
            </a:r>
            <a:endParaRPr dirty="0">
              <a:solidFill>
                <a:srgbClr val="1C3C58"/>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4"/>
          <p:cNvSpPr txBox="1">
            <a:spLocks noGrp="1"/>
          </p:cNvSpPr>
          <p:nvPr>
            <p:ph type="title"/>
          </p:nvPr>
        </p:nvSpPr>
        <p:spPr>
          <a:xfrm>
            <a:off x="457200" y="95588"/>
            <a:ext cx="69942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Let’s Write a Story!</a:t>
            </a:r>
            <a:endParaRPr dirty="0"/>
          </a:p>
        </p:txBody>
      </p:sp>
      <p:sp>
        <p:nvSpPr>
          <p:cNvPr id="204" name="Google Shape;204;p34"/>
          <p:cNvSpPr txBox="1">
            <a:spLocks noGrp="1"/>
          </p:cNvSpPr>
          <p:nvPr>
            <p:ph type="body" idx="1"/>
          </p:nvPr>
        </p:nvSpPr>
        <p:spPr>
          <a:xfrm>
            <a:off x="457200" y="1067990"/>
            <a:ext cx="6455832" cy="3621000"/>
          </a:xfrm>
          <a:prstGeom prst="rect">
            <a:avLst/>
          </a:prstGeom>
        </p:spPr>
        <p:txBody>
          <a:bodyPr spcFirstLastPara="1" wrap="square" lIns="91400" tIns="91400" rIns="91400" bIns="91400" anchor="t" anchorCtr="0">
            <a:noAutofit/>
          </a:bodyPr>
          <a:lstStyle/>
          <a:p>
            <a:pPr marL="533083" lvl="0" indent="-457200" algn="l" rtl="0">
              <a:lnSpc>
                <a:spcPct val="90000"/>
              </a:lnSpc>
              <a:spcBef>
                <a:spcPts val="520"/>
              </a:spcBef>
              <a:spcAft>
                <a:spcPts val="600"/>
              </a:spcAft>
              <a:buSzPct val="100000"/>
              <a:buFont typeface="Arial" panose="020B0604020202020204" pitchFamily="34" charset="0"/>
              <a:buChar char="•"/>
            </a:pPr>
            <a:r>
              <a:rPr lang="en" sz="2400" dirty="0"/>
              <a:t>Access the Padlet to add to the story we have started for you! To do this: </a:t>
            </a:r>
            <a:endParaRPr sz="2400" dirty="0"/>
          </a:p>
          <a:p>
            <a:pPr marL="914400" lvl="1" indent="-318468" algn="l" rtl="0">
              <a:lnSpc>
                <a:spcPct val="90000"/>
              </a:lnSpc>
              <a:spcBef>
                <a:spcPts val="0"/>
              </a:spcBef>
              <a:spcAft>
                <a:spcPts val="600"/>
              </a:spcAft>
              <a:buSzPct val="85000"/>
              <a:buFont typeface="Arial" panose="020B0604020202020204" pitchFamily="34" charset="0"/>
              <a:buChar char="•"/>
            </a:pPr>
            <a:r>
              <a:rPr lang="en" dirty="0"/>
              <a:t>Scan the QR code with your phone, or type the link in your browser.</a:t>
            </a:r>
            <a:endParaRPr dirty="0"/>
          </a:p>
          <a:p>
            <a:pPr marL="914400" lvl="1" indent="-318468" algn="l" rtl="0">
              <a:lnSpc>
                <a:spcPct val="90000"/>
              </a:lnSpc>
              <a:spcBef>
                <a:spcPts val="0"/>
              </a:spcBef>
              <a:spcAft>
                <a:spcPts val="600"/>
              </a:spcAft>
              <a:buSzPct val="85000"/>
              <a:buFont typeface="Arial" panose="020B0604020202020204" pitchFamily="34" charset="0"/>
              <a:buChar char="•"/>
            </a:pPr>
            <a:r>
              <a:rPr lang="en" dirty="0"/>
              <a:t>Click the plus sign (+) at the bottom right of the Padlet.</a:t>
            </a:r>
            <a:endParaRPr dirty="0"/>
          </a:p>
          <a:p>
            <a:pPr marL="914400" lvl="1" indent="-318468" algn="l" rtl="0">
              <a:lnSpc>
                <a:spcPct val="90000"/>
              </a:lnSpc>
              <a:spcBef>
                <a:spcPts val="0"/>
              </a:spcBef>
              <a:spcAft>
                <a:spcPts val="600"/>
              </a:spcAft>
              <a:buSzPct val="85000"/>
              <a:buFont typeface="Arial" panose="020B0604020202020204" pitchFamily="34" charset="0"/>
              <a:buChar char="•"/>
            </a:pPr>
            <a:r>
              <a:rPr lang="en" dirty="0"/>
              <a:t>Add your text in the space provided.</a:t>
            </a:r>
            <a:endParaRPr dirty="0"/>
          </a:p>
          <a:p>
            <a:pPr marL="914400" lvl="1" indent="-318468" algn="l" rtl="0">
              <a:lnSpc>
                <a:spcPct val="90000"/>
              </a:lnSpc>
              <a:spcBef>
                <a:spcPts val="0"/>
              </a:spcBef>
              <a:spcAft>
                <a:spcPts val="600"/>
              </a:spcAft>
              <a:buSzPct val="85000"/>
              <a:buFont typeface="Arial" panose="020B0604020202020204" pitchFamily="34" charset="0"/>
              <a:buChar char="•"/>
            </a:pPr>
            <a:r>
              <a:rPr lang="en" dirty="0"/>
              <a:t>Click “Publish.”</a:t>
            </a:r>
            <a:endParaRPr dirty="0"/>
          </a:p>
          <a:p>
            <a:pPr marL="914400" lvl="1" indent="-318468" algn="l" rtl="0">
              <a:lnSpc>
                <a:spcPct val="90000"/>
              </a:lnSpc>
              <a:spcBef>
                <a:spcPts val="0"/>
              </a:spcBef>
              <a:spcAft>
                <a:spcPts val="600"/>
              </a:spcAft>
              <a:buSzPct val="85000"/>
              <a:buFont typeface="Arial" panose="020B0604020202020204" pitchFamily="34" charset="0"/>
              <a:buChar char="•"/>
            </a:pPr>
            <a:r>
              <a:rPr lang="en" dirty="0"/>
              <a:t>Select the open circle on the timeline, and drag your text to where it belongs in the story’s sequence of events.</a:t>
            </a:r>
            <a:endParaRPr dirty="0"/>
          </a:p>
          <a:p>
            <a:pPr marL="533083" lvl="0" indent="-457200" algn="l" rtl="0">
              <a:lnSpc>
                <a:spcPct val="90000"/>
              </a:lnSpc>
              <a:spcBef>
                <a:spcPts val="0"/>
              </a:spcBef>
              <a:spcAft>
                <a:spcPts val="300"/>
              </a:spcAft>
              <a:buSzPct val="100000"/>
              <a:buFont typeface="Arial" panose="020B0604020202020204" pitchFamily="34" charset="0"/>
              <a:buChar char="•"/>
            </a:pPr>
            <a:r>
              <a:rPr lang="en" sz="2400" dirty="0"/>
              <a:t>As others are adding their story elements, take some time to view them.</a:t>
            </a:r>
            <a:endParaRPr sz="2400" dirty="0"/>
          </a:p>
        </p:txBody>
      </p:sp>
      <p:grpSp>
        <p:nvGrpSpPr>
          <p:cNvPr id="205" name="Google Shape;205;p34"/>
          <p:cNvGrpSpPr/>
          <p:nvPr/>
        </p:nvGrpSpPr>
        <p:grpSpPr>
          <a:xfrm>
            <a:off x="7840975" y="103000"/>
            <a:ext cx="1215900" cy="1257300"/>
            <a:chOff x="7840975" y="103000"/>
            <a:chExt cx="1215900" cy="1257300"/>
          </a:xfrm>
        </p:grpSpPr>
        <p:sp>
          <p:nvSpPr>
            <p:cNvPr id="206" name="Google Shape;206;p34"/>
            <p:cNvSpPr/>
            <p:nvPr/>
          </p:nvSpPr>
          <p:spPr>
            <a:xfrm>
              <a:off x="7840975" y="1030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7" name="Google Shape;207;p34"/>
            <p:cNvPicPr preferRelativeResize="0"/>
            <p:nvPr/>
          </p:nvPicPr>
          <p:blipFill rotWithShape="1">
            <a:blip r:embed="rId3">
              <a:alphaModFix/>
            </a:blip>
            <a:srcRect l="7799" r="7791"/>
            <a:stretch/>
          </p:blipFill>
          <p:spPr>
            <a:xfrm>
              <a:off x="7897076" y="1552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
        <p:nvSpPr>
          <p:cNvPr id="208" name="Google Shape;208;p34"/>
          <p:cNvSpPr txBox="1"/>
          <p:nvPr/>
        </p:nvSpPr>
        <p:spPr>
          <a:xfrm>
            <a:off x="7055318" y="2263950"/>
            <a:ext cx="1945458"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dirty="0">
                <a:highlight>
                  <a:srgbClr val="00FFFF"/>
                </a:highlight>
                <a:latin typeface="Calibri"/>
                <a:ea typeface="Calibri"/>
                <a:cs typeface="Calibri"/>
                <a:sym typeface="Calibri"/>
              </a:rPr>
              <a:t>Insert Padlet QR code and bit.ly  here</a:t>
            </a:r>
            <a:endParaRPr dirty="0">
              <a:highlight>
                <a:srgbClr val="00FFFF"/>
              </a:highlight>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5"/>
          <p:cNvSpPr txBox="1">
            <a:spLocks noGrp="1"/>
          </p:cNvSpPr>
          <p:nvPr>
            <p:ph type="title"/>
          </p:nvPr>
        </p:nvSpPr>
        <p:spPr>
          <a:xfrm>
            <a:off x="457200" y="99818"/>
            <a:ext cx="73149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Let’s Write a Story!</a:t>
            </a:r>
            <a:endParaRPr dirty="0"/>
          </a:p>
        </p:txBody>
      </p:sp>
      <p:sp>
        <p:nvSpPr>
          <p:cNvPr id="214" name="Google Shape;214;p35"/>
          <p:cNvSpPr txBox="1">
            <a:spLocks noGrp="1"/>
          </p:cNvSpPr>
          <p:nvPr>
            <p:ph type="body" idx="1"/>
          </p:nvPr>
        </p:nvSpPr>
        <p:spPr>
          <a:xfrm>
            <a:off x="457200" y="1037167"/>
            <a:ext cx="7314900" cy="3681451"/>
          </a:xfrm>
          <a:prstGeom prst="rect">
            <a:avLst/>
          </a:prstGeom>
        </p:spPr>
        <p:txBody>
          <a:bodyPr spcFirstLastPara="1" wrap="square" lIns="91400" tIns="91400" rIns="91400" bIns="91400" anchor="t" anchorCtr="0">
            <a:noAutofit/>
          </a:bodyPr>
          <a:lstStyle/>
          <a:p>
            <a:pPr marL="457200" lvl="0" indent="-393700" algn="l" rtl="0">
              <a:lnSpc>
                <a:spcPct val="90000"/>
              </a:lnSpc>
              <a:spcBef>
                <a:spcPts val="520"/>
              </a:spcBef>
              <a:spcAft>
                <a:spcPts val="300"/>
              </a:spcAft>
              <a:buSzPts val="2600"/>
              <a:buChar char="•"/>
            </a:pPr>
            <a:r>
              <a:rPr lang="en" sz="2400" dirty="0"/>
              <a:t>Read the blue plot points provided. </a:t>
            </a:r>
            <a:endParaRPr sz="2400" dirty="0"/>
          </a:p>
          <a:p>
            <a:pPr marL="457200" lvl="0" indent="-393700" algn="l" rtl="0">
              <a:lnSpc>
                <a:spcPct val="90000"/>
              </a:lnSpc>
              <a:spcBef>
                <a:spcPts val="0"/>
              </a:spcBef>
              <a:spcAft>
                <a:spcPts val="300"/>
              </a:spcAft>
              <a:buSzPts val="2600"/>
              <a:buChar char="•"/>
            </a:pPr>
            <a:r>
              <a:rPr lang="en" sz="2400" dirty="0"/>
              <a:t>With your group:</a:t>
            </a:r>
            <a:endParaRPr sz="2400" dirty="0"/>
          </a:p>
          <a:p>
            <a:pPr marL="914400" lvl="1" indent="-325755" algn="l" rtl="0">
              <a:lnSpc>
                <a:spcPct val="90000"/>
              </a:lnSpc>
              <a:spcBef>
                <a:spcPts val="0"/>
              </a:spcBef>
              <a:spcAft>
                <a:spcPts val="300"/>
              </a:spcAft>
              <a:buSzPts val="1530"/>
              <a:buChar char="●"/>
            </a:pPr>
            <a:r>
              <a:rPr lang="en" dirty="0"/>
              <a:t>Brainstorm events to include in the current story</a:t>
            </a:r>
            <a:endParaRPr dirty="0"/>
          </a:p>
          <a:p>
            <a:pPr marL="914400" lvl="1" indent="-325755" algn="l" rtl="0">
              <a:lnSpc>
                <a:spcPct val="90000"/>
              </a:lnSpc>
              <a:spcBef>
                <a:spcPts val="0"/>
              </a:spcBef>
              <a:spcAft>
                <a:spcPts val="300"/>
              </a:spcAft>
              <a:buSzPts val="1530"/>
              <a:buChar char="●"/>
            </a:pPr>
            <a:r>
              <a:rPr lang="en" dirty="0"/>
              <a:t>Add another plot point to the timeline</a:t>
            </a:r>
            <a:endParaRPr dirty="0"/>
          </a:p>
          <a:p>
            <a:pPr marL="1371600" lvl="2" indent="-298608" algn="l" rtl="0">
              <a:lnSpc>
                <a:spcPct val="90000"/>
              </a:lnSpc>
              <a:spcBef>
                <a:spcPts val="0"/>
              </a:spcBef>
              <a:spcAft>
                <a:spcPts val="300"/>
              </a:spcAft>
              <a:buSzPts val="1103"/>
              <a:buChar char="●"/>
            </a:pPr>
            <a:r>
              <a:rPr lang="en" dirty="0"/>
              <a:t>Between the beginning and middle</a:t>
            </a:r>
            <a:endParaRPr dirty="0"/>
          </a:p>
          <a:p>
            <a:pPr marL="1371600" lvl="2" indent="-298608" algn="l" rtl="0">
              <a:lnSpc>
                <a:spcPct val="90000"/>
              </a:lnSpc>
              <a:spcBef>
                <a:spcPts val="0"/>
              </a:spcBef>
              <a:spcAft>
                <a:spcPts val="300"/>
              </a:spcAft>
              <a:buSzPts val="1103"/>
              <a:buChar char="●"/>
            </a:pPr>
            <a:r>
              <a:rPr lang="en" dirty="0"/>
              <a:t>Or between the middle and end </a:t>
            </a:r>
            <a:endParaRPr dirty="0"/>
          </a:p>
          <a:p>
            <a:pPr marL="457200" lvl="0" indent="-393700" algn="l" rtl="0">
              <a:lnSpc>
                <a:spcPct val="90000"/>
              </a:lnSpc>
              <a:spcBef>
                <a:spcPts val="0"/>
              </a:spcBef>
              <a:spcAft>
                <a:spcPts val="300"/>
              </a:spcAft>
              <a:buSzPts val="2600"/>
              <a:buChar char="•"/>
            </a:pPr>
            <a:r>
              <a:rPr lang="en" sz="2400" dirty="0"/>
              <a:t>Make sure your new event includes an </a:t>
            </a:r>
            <a:r>
              <a:rPr lang="en" sz="2400" b="1" dirty="0"/>
              <a:t>action</a:t>
            </a:r>
            <a:r>
              <a:rPr lang="en" sz="2400" dirty="0"/>
              <a:t> and an </a:t>
            </a:r>
            <a:r>
              <a:rPr lang="en" sz="2400" b="1" dirty="0"/>
              <a:t>outcome</a:t>
            </a:r>
            <a:r>
              <a:rPr lang="en" sz="2400" dirty="0"/>
              <a:t>. </a:t>
            </a:r>
            <a:endParaRPr sz="2400" dirty="0"/>
          </a:p>
          <a:p>
            <a:pPr marL="457200" lvl="0" indent="-393700" algn="l" rtl="0">
              <a:lnSpc>
                <a:spcPct val="90000"/>
              </a:lnSpc>
              <a:spcBef>
                <a:spcPts val="0"/>
              </a:spcBef>
              <a:spcAft>
                <a:spcPts val="300"/>
              </a:spcAft>
              <a:buSzPts val="2600"/>
              <a:buChar char="•"/>
            </a:pPr>
            <a:r>
              <a:rPr lang="en" sz="2400" dirty="0"/>
              <a:t>Keep in mind that this activity is not meant to write a good story</a:t>
            </a:r>
            <a:r>
              <a:rPr lang="en-US" sz="2400" dirty="0"/>
              <a:t>—</a:t>
            </a:r>
            <a:r>
              <a:rPr lang="en" sz="2400" dirty="0"/>
              <a:t>it’s meant to show you how the mechanics of the technology work.</a:t>
            </a:r>
            <a:endParaRPr sz="2400" dirty="0"/>
          </a:p>
        </p:txBody>
      </p:sp>
      <p:grpSp>
        <p:nvGrpSpPr>
          <p:cNvPr id="215" name="Google Shape;215;p35"/>
          <p:cNvGrpSpPr/>
          <p:nvPr/>
        </p:nvGrpSpPr>
        <p:grpSpPr>
          <a:xfrm>
            <a:off x="7840975" y="103000"/>
            <a:ext cx="1215900" cy="1257300"/>
            <a:chOff x="7840975" y="103000"/>
            <a:chExt cx="1215900" cy="1257300"/>
          </a:xfrm>
        </p:grpSpPr>
        <p:sp>
          <p:nvSpPr>
            <p:cNvPr id="216" name="Google Shape;216;p35"/>
            <p:cNvSpPr/>
            <p:nvPr/>
          </p:nvSpPr>
          <p:spPr>
            <a:xfrm>
              <a:off x="7840975" y="1030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35"/>
            <p:cNvPicPr preferRelativeResize="0"/>
            <p:nvPr/>
          </p:nvPicPr>
          <p:blipFill rotWithShape="1">
            <a:blip r:embed="rId3">
              <a:alphaModFix/>
            </a:blip>
            <a:srcRect l="6210" r="6201"/>
            <a:stretch/>
          </p:blipFill>
          <p:spPr>
            <a:xfrm>
              <a:off x="7897076" y="1552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6"/>
          <p:cNvSpPr txBox="1">
            <a:spLocks noGrp="1"/>
          </p:cNvSpPr>
          <p:nvPr>
            <p:ph type="title"/>
          </p:nvPr>
        </p:nvSpPr>
        <p:spPr>
          <a:xfrm>
            <a:off x="457200" y="307250"/>
            <a:ext cx="72462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I Used to Think… But Now I Know…</a:t>
            </a:r>
            <a:endParaRPr dirty="0"/>
          </a:p>
        </p:txBody>
      </p:sp>
      <p:sp>
        <p:nvSpPr>
          <p:cNvPr id="223" name="Google Shape;223;p36"/>
          <p:cNvSpPr txBox="1">
            <a:spLocks noGrp="1"/>
          </p:cNvSpPr>
          <p:nvPr>
            <p:ph type="body" idx="1"/>
          </p:nvPr>
        </p:nvSpPr>
        <p:spPr>
          <a:xfrm>
            <a:off x="457200" y="1305050"/>
            <a:ext cx="7383900" cy="3621000"/>
          </a:xfrm>
          <a:prstGeom prst="rect">
            <a:avLst/>
          </a:prstGeom>
        </p:spPr>
        <p:txBody>
          <a:bodyPr spcFirstLastPara="1" wrap="square" lIns="91400" tIns="91400" rIns="91400" bIns="91400" anchor="t" anchorCtr="0">
            <a:normAutofit/>
          </a:bodyPr>
          <a:lstStyle/>
          <a:p>
            <a:pPr marL="457200" lvl="0" indent="-393700" algn="l" rtl="0">
              <a:spcBef>
                <a:spcPts val="520"/>
              </a:spcBef>
              <a:spcAft>
                <a:spcPts val="600"/>
              </a:spcAft>
              <a:buSzPts val="2600"/>
              <a:buChar char="•"/>
            </a:pPr>
            <a:r>
              <a:rPr lang="en" dirty="0"/>
              <a:t>Consider what you knew at the beginning of the session compared to where you are now.</a:t>
            </a:r>
            <a:endParaRPr dirty="0"/>
          </a:p>
          <a:p>
            <a:pPr marL="457200" lvl="0" indent="-393700" algn="l" rtl="0">
              <a:spcBef>
                <a:spcPts val="0"/>
              </a:spcBef>
              <a:spcAft>
                <a:spcPts val="600"/>
              </a:spcAft>
              <a:buSzPts val="2600"/>
              <a:buChar char="•"/>
            </a:pPr>
            <a:r>
              <a:rPr lang="en" dirty="0"/>
              <a:t>Divide your sticky note in half.</a:t>
            </a:r>
            <a:endParaRPr dirty="0"/>
          </a:p>
          <a:p>
            <a:pPr marL="914400" lvl="1" indent="-325755" algn="l" rtl="0">
              <a:spcBef>
                <a:spcPts val="0"/>
              </a:spcBef>
              <a:spcAft>
                <a:spcPts val="600"/>
              </a:spcAft>
              <a:buSzPts val="1530"/>
              <a:buChar char="●"/>
            </a:pPr>
            <a:r>
              <a:rPr lang="en" dirty="0"/>
              <a:t>Left side - I used to think…</a:t>
            </a:r>
            <a:endParaRPr dirty="0"/>
          </a:p>
          <a:p>
            <a:pPr marL="914400" lvl="1" indent="-325755" algn="l" rtl="0">
              <a:spcBef>
                <a:spcPts val="0"/>
              </a:spcBef>
              <a:spcAft>
                <a:spcPts val="600"/>
              </a:spcAft>
              <a:buSzPts val="1530"/>
              <a:buChar char="●"/>
            </a:pPr>
            <a:r>
              <a:rPr lang="en" dirty="0"/>
              <a:t>Right side - Now I know…</a:t>
            </a:r>
            <a:endParaRPr dirty="0"/>
          </a:p>
        </p:txBody>
      </p:sp>
      <p:grpSp>
        <p:nvGrpSpPr>
          <p:cNvPr id="224" name="Google Shape;224;p36"/>
          <p:cNvGrpSpPr/>
          <p:nvPr/>
        </p:nvGrpSpPr>
        <p:grpSpPr>
          <a:xfrm>
            <a:off x="7840975" y="103000"/>
            <a:ext cx="1215900" cy="1257300"/>
            <a:chOff x="7840975" y="103000"/>
            <a:chExt cx="1215900" cy="1257300"/>
          </a:xfrm>
        </p:grpSpPr>
        <p:sp>
          <p:nvSpPr>
            <p:cNvPr id="225" name="Google Shape;225;p36"/>
            <p:cNvSpPr/>
            <p:nvPr/>
          </p:nvSpPr>
          <p:spPr>
            <a:xfrm>
              <a:off x="7840975" y="1030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36"/>
            <p:cNvPicPr preferRelativeResize="0"/>
            <p:nvPr/>
          </p:nvPicPr>
          <p:blipFill rotWithShape="1">
            <a:blip r:embed="rId3">
              <a:alphaModFix/>
            </a:blip>
            <a:srcRect t="553" b="553"/>
            <a:stretch/>
          </p:blipFill>
          <p:spPr>
            <a:xfrm>
              <a:off x="7897076" y="1552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body" idx="1"/>
          </p:nvPr>
        </p:nvSpPr>
        <p:spPr>
          <a:xfrm>
            <a:off x="457200" y="1106154"/>
            <a:ext cx="8229600" cy="3434100"/>
          </a:xfrm>
          <a:prstGeom prst="rect">
            <a:avLst/>
          </a:prstGeom>
        </p:spPr>
        <p:txBody>
          <a:bodyPr spcFirstLastPara="1" wrap="square" lIns="91425" tIns="45700" rIns="91425" bIns="45700" anchor="t" anchorCtr="0">
            <a:normAutofit fontScale="70000" lnSpcReduction="20000"/>
          </a:bodyPr>
          <a:lstStyle/>
          <a:p>
            <a:pPr marL="557848" lvl="0" indent="-457200" algn="l" rtl="0">
              <a:spcBef>
                <a:spcPts val="520"/>
              </a:spcBef>
              <a:spcAft>
                <a:spcPts val="600"/>
              </a:spcAft>
              <a:buSzPct val="100000"/>
              <a:buFont typeface="Arial" panose="020B0604020202020204" pitchFamily="34" charset="0"/>
              <a:buChar char="•"/>
            </a:pPr>
            <a:r>
              <a:rPr lang="en" dirty="0"/>
              <a:t>Twine website and building app: </a:t>
            </a:r>
            <a:r>
              <a:rPr lang="en" u="sng" dirty="0">
                <a:solidFill>
                  <a:srgbClr val="1C3C58"/>
                </a:solidFill>
                <a:hlinkClick r:id="rId3">
                  <a:extLst>
                    <a:ext uri="{A12FA001-AC4F-418D-AE19-62706E023703}">
                      <ahyp:hlinkClr xmlns:ahyp="http://schemas.microsoft.com/office/drawing/2018/hyperlinkcolor" val="tx"/>
                    </a:ext>
                  </a:extLst>
                </a:hlinkClick>
              </a:rPr>
              <a:t>https://twinery.org/</a:t>
            </a:r>
            <a:r>
              <a:rPr lang="en" dirty="0">
                <a:solidFill>
                  <a:srgbClr val="1C3C58"/>
                </a:solidFill>
              </a:rPr>
              <a:t> </a:t>
            </a:r>
            <a:endParaRPr dirty="0">
              <a:solidFill>
                <a:srgbClr val="1C3C58"/>
              </a:solidFill>
            </a:endParaRPr>
          </a:p>
          <a:p>
            <a:pPr marL="557848" lvl="0" indent="-457200" algn="l" rtl="0">
              <a:spcBef>
                <a:spcPts val="520"/>
              </a:spcBef>
              <a:spcAft>
                <a:spcPts val="600"/>
              </a:spcAft>
              <a:buSzPct val="100000"/>
              <a:buFont typeface="Arial" panose="020B0604020202020204" pitchFamily="34" charset="0"/>
              <a:buChar char="•"/>
            </a:pPr>
            <a:r>
              <a:rPr lang="en" dirty="0"/>
              <a:t>How to Twine: </a:t>
            </a:r>
            <a:r>
              <a:rPr lang="en" u="sng" dirty="0">
                <a:solidFill>
                  <a:srgbClr val="1C3C58"/>
                </a:solidFill>
                <a:hlinkClick r:id="rId4">
                  <a:extLst>
                    <a:ext uri="{A12FA001-AC4F-418D-AE19-62706E023703}">
                      <ahyp:hlinkClr xmlns:ahyp="http://schemas.microsoft.com/office/drawing/2018/hyperlinkcolor" val="tx"/>
                    </a:ext>
                  </a:extLst>
                </a:hlinkClick>
              </a:rPr>
              <a:t>Quick-start guide created by K20</a:t>
            </a:r>
            <a:r>
              <a:rPr lang="en" dirty="0">
                <a:solidFill>
                  <a:srgbClr val="1C3C58"/>
                </a:solidFill>
              </a:rPr>
              <a:t> </a:t>
            </a:r>
            <a:endParaRPr dirty="0">
              <a:solidFill>
                <a:srgbClr val="1C3C58"/>
              </a:solidFill>
            </a:endParaRPr>
          </a:p>
          <a:p>
            <a:pPr marL="557848" lvl="0" indent="-457200" algn="l" rtl="0">
              <a:spcBef>
                <a:spcPts val="520"/>
              </a:spcBef>
              <a:spcAft>
                <a:spcPts val="600"/>
              </a:spcAft>
              <a:buSzPct val="100000"/>
              <a:buFont typeface="Arial" panose="020B0604020202020204" pitchFamily="34" charset="0"/>
              <a:buChar char="•"/>
            </a:pPr>
            <a:r>
              <a:rPr lang="en" dirty="0"/>
              <a:t>How to do the really cool stuff in Twine: </a:t>
            </a:r>
            <a:r>
              <a:rPr lang="en" u="sng" dirty="0">
                <a:solidFill>
                  <a:srgbClr val="1C3C58"/>
                </a:solidFill>
                <a:hlinkClick r:id="rId5">
                  <a:extLst>
                    <a:ext uri="{A12FA001-AC4F-418D-AE19-62706E023703}">
                      <ahyp:hlinkClr xmlns:ahyp="http://schemas.microsoft.com/office/drawing/2018/hyperlinkcolor" val="tx"/>
                    </a:ext>
                  </a:extLst>
                </a:hlinkClick>
              </a:rPr>
              <a:t>https://twinery.org/cookbook/</a:t>
            </a:r>
            <a:endParaRPr dirty="0">
              <a:solidFill>
                <a:srgbClr val="1C3C58"/>
              </a:solidFill>
            </a:endParaRPr>
          </a:p>
          <a:p>
            <a:pPr marL="557848" lvl="0" indent="-457200" algn="l" rtl="0">
              <a:spcBef>
                <a:spcPts val="520"/>
              </a:spcBef>
              <a:spcAft>
                <a:spcPts val="600"/>
              </a:spcAft>
              <a:buSzPct val="100000"/>
              <a:buFont typeface="Arial" panose="020B0604020202020204" pitchFamily="34" charset="0"/>
              <a:buChar char="•"/>
            </a:pPr>
            <a:r>
              <a:rPr lang="en" dirty="0"/>
              <a:t>Lesson plans for teaching students how to Twine: </a:t>
            </a:r>
            <a:r>
              <a:rPr lang="en" u="sng" dirty="0">
                <a:solidFill>
                  <a:srgbClr val="1C3C58"/>
                </a:solidFill>
                <a:hlinkClick r:id="rId6">
                  <a:extLst>
                    <a:ext uri="{A12FA001-AC4F-418D-AE19-62706E023703}">
                      <ahyp:hlinkClr xmlns:ahyp="http://schemas.microsoft.com/office/drawing/2018/hyperlinkcolor" val="tx"/>
                    </a:ext>
                  </a:extLst>
                </a:hlinkClick>
              </a:rPr>
              <a:t>https://teachingwithtwine.wordpress.com/resources/</a:t>
            </a:r>
            <a:endParaRPr dirty="0">
              <a:solidFill>
                <a:srgbClr val="1C3C58"/>
              </a:solidFill>
            </a:endParaRPr>
          </a:p>
          <a:p>
            <a:pPr marL="557848" lvl="0" indent="-457200" algn="l" rtl="0">
              <a:spcBef>
                <a:spcPts val="520"/>
              </a:spcBef>
              <a:spcAft>
                <a:spcPts val="600"/>
              </a:spcAft>
              <a:buSzPct val="100000"/>
              <a:buFont typeface="Arial" panose="020B0604020202020204" pitchFamily="34" charset="0"/>
              <a:buChar char="•"/>
            </a:pPr>
            <a:r>
              <a:rPr lang="en" dirty="0"/>
              <a:t>Student-created Twine projects: </a:t>
            </a:r>
            <a:r>
              <a:rPr lang="en" u="sng" dirty="0">
                <a:solidFill>
                  <a:srgbClr val="1C3C58"/>
                </a:solidFill>
                <a:hlinkClick r:id="rId7">
                  <a:extLst>
                    <a:ext uri="{A12FA001-AC4F-418D-AE19-62706E023703}">
                      <ahyp:hlinkClr xmlns:ahyp="http://schemas.microsoft.com/office/drawing/2018/hyperlinkcolor" val="tx"/>
                    </a:ext>
                  </a:extLst>
                </a:hlinkClick>
              </a:rPr>
              <a:t>https://keeganslw.com/student-twine-games-research/</a:t>
            </a:r>
            <a:endParaRPr dirty="0">
              <a:solidFill>
                <a:srgbClr val="1C3C58"/>
              </a:solidFill>
            </a:endParaRPr>
          </a:p>
          <a:p>
            <a:pPr marL="557848" lvl="0" indent="-457200" algn="l" rtl="0">
              <a:spcBef>
                <a:spcPts val="520"/>
              </a:spcBef>
              <a:spcAft>
                <a:spcPts val="600"/>
              </a:spcAft>
              <a:buSzPct val="100000"/>
              <a:buFont typeface="Arial" panose="020B0604020202020204" pitchFamily="34" charset="0"/>
              <a:buChar char="•"/>
            </a:pPr>
            <a:r>
              <a:rPr lang="en" dirty="0"/>
              <a:t>MissionUS immerses middle school students in transformational moments in U.S. history. Each interactive narrative game is research-based and empowers students to make choices illuminating how people experienced the past. </a:t>
            </a:r>
            <a:r>
              <a:rPr lang="en" u="sng" dirty="0">
                <a:solidFill>
                  <a:srgbClr val="1C3C58"/>
                </a:solidFill>
                <a:hlinkClick r:id="rId8">
                  <a:extLst>
                    <a:ext uri="{A12FA001-AC4F-418D-AE19-62706E023703}">
                      <ahyp:hlinkClr xmlns:ahyp="http://schemas.microsoft.com/office/drawing/2018/hyperlinkcolor" val="tx"/>
                    </a:ext>
                  </a:extLst>
                </a:hlinkClick>
              </a:rPr>
              <a:t>https://www.mission-us.org/play/</a:t>
            </a:r>
            <a:endParaRPr dirty="0">
              <a:solidFill>
                <a:srgbClr val="1C3C58"/>
              </a:solidFill>
            </a:endParaRPr>
          </a:p>
        </p:txBody>
      </p:sp>
      <p:sp>
        <p:nvSpPr>
          <p:cNvPr id="232" name="Google Shape;232;p37"/>
          <p:cNvSpPr txBox="1">
            <a:spLocks noGrp="1"/>
          </p:cNvSpPr>
          <p:nvPr>
            <p:ph type="title"/>
          </p:nvPr>
        </p:nvSpPr>
        <p:spPr>
          <a:xfrm>
            <a:off x="457200" y="104049"/>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Resources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3"/>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Interactive Story in the Classroom</a:t>
            </a:r>
            <a:endParaRPr dirty="0"/>
          </a:p>
        </p:txBody>
      </p:sp>
      <p:sp>
        <p:nvSpPr>
          <p:cNvPr id="99" name="Google Shape;99;p23"/>
          <p:cNvSpPr txBox="1">
            <a:spLocks noGrp="1"/>
          </p:cNvSpPr>
          <p:nvPr>
            <p:ph type="subTitle" idx="1"/>
          </p:nvPr>
        </p:nvSpPr>
        <p:spPr>
          <a:xfrm>
            <a:off x="644652" y="2400300"/>
            <a:ext cx="7854600" cy="13146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dirty="0"/>
              <a:t>Choose Your Own Adventure</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457200" y="104049"/>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Fist to Five</a:t>
            </a:r>
            <a:endParaRPr dirty="0"/>
          </a:p>
        </p:txBody>
      </p:sp>
      <p:sp>
        <p:nvSpPr>
          <p:cNvPr id="105" name="Google Shape;105;p24"/>
          <p:cNvSpPr txBox="1">
            <a:spLocks noGrp="1"/>
          </p:cNvSpPr>
          <p:nvPr>
            <p:ph type="body" idx="1"/>
          </p:nvPr>
        </p:nvSpPr>
        <p:spPr>
          <a:xfrm>
            <a:off x="457200" y="1054100"/>
            <a:ext cx="8229600" cy="3486154"/>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sz="2400" dirty="0"/>
              <a:t>What is your experience with using interactive story in your classroom?</a:t>
            </a:r>
            <a:endParaRPr sz="2400" dirty="0"/>
          </a:p>
          <a:p>
            <a:pPr marL="457200" lvl="0" indent="-368935" algn="l" rtl="0">
              <a:spcBef>
                <a:spcPts val="520"/>
              </a:spcBef>
              <a:spcAft>
                <a:spcPts val="0"/>
              </a:spcAft>
              <a:buSzPct val="100000"/>
              <a:buChar char="•"/>
            </a:pPr>
            <a:r>
              <a:rPr lang="en" sz="2000" b="1" dirty="0"/>
              <a:t>Fist </a:t>
            </a:r>
            <a:r>
              <a:rPr lang="en" sz="2000" dirty="0"/>
              <a:t>- No experience</a:t>
            </a:r>
            <a:endParaRPr sz="2000" dirty="0"/>
          </a:p>
          <a:p>
            <a:pPr marL="457200" lvl="0" indent="-368935" algn="l" rtl="0">
              <a:spcBef>
                <a:spcPts val="0"/>
              </a:spcBef>
              <a:spcAft>
                <a:spcPts val="0"/>
              </a:spcAft>
              <a:buSzPct val="100000"/>
              <a:buChar char="•"/>
            </a:pPr>
            <a:r>
              <a:rPr lang="en" sz="2000" b="1" dirty="0"/>
              <a:t>1</a:t>
            </a:r>
            <a:r>
              <a:rPr lang="en" sz="2000" dirty="0"/>
              <a:t> - I used it once or twice, but I didn’t have a good experience.</a:t>
            </a:r>
            <a:endParaRPr sz="2000" dirty="0"/>
          </a:p>
          <a:p>
            <a:pPr marL="457200" lvl="0" indent="-368935" algn="l" rtl="0">
              <a:spcBef>
                <a:spcPts val="0"/>
              </a:spcBef>
              <a:spcAft>
                <a:spcPts val="0"/>
              </a:spcAft>
              <a:buSzPct val="100000"/>
              <a:buChar char="•"/>
            </a:pPr>
            <a:r>
              <a:rPr lang="en" sz="2000" b="1" dirty="0"/>
              <a:t>2</a:t>
            </a:r>
            <a:r>
              <a:rPr lang="en" sz="2000" dirty="0"/>
              <a:t> - I have used it a few times, but it was a little shaky, and I need some extra support.</a:t>
            </a:r>
            <a:endParaRPr sz="2000" dirty="0"/>
          </a:p>
          <a:p>
            <a:pPr marL="457200" lvl="0" indent="-368935" algn="l" rtl="0">
              <a:spcBef>
                <a:spcPts val="0"/>
              </a:spcBef>
              <a:spcAft>
                <a:spcPts val="0"/>
              </a:spcAft>
              <a:buSzPct val="100000"/>
              <a:buChar char="•"/>
            </a:pPr>
            <a:r>
              <a:rPr lang="en" sz="2000" b="1" dirty="0"/>
              <a:t>3</a:t>
            </a:r>
            <a:r>
              <a:rPr lang="en" sz="2000" dirty="0"/>
              <a:t> - I have used it, but I have a couple of questions to help clean up my approach.</a:t>
            </a:r>
            <a:endParaRPr sz="2000" dirty="0"/>
          </a:p>
          <a:p>
            <a:pPr marL="457200" lvl="0" indent="-368935" algn="l" rtl="0">
              <a:spcBef>
                <a:spcPts val="0"/>
              </a:spcBef>
              <a:spcAft>
                <a:spcPts val="0"/>
              </a:spcAft>
              <a:buSzPct val="100000"/>
              <a:buChar char="•"/>
            </a:pPr>
            <a:r>
              <a:rPr lang="en" sz="2000" b="1" dirty="0"/>
              <a:t>4</a:t>
            </a:r>
            <a:r>
              <a:rPr lang="en" sz="2000" dirty="0"/>
              <a:t> - I use it all the time, but I would like some extra tricks or tips.</a:t>
            </a:r>
            <a:endParaRPr sz="2000" dirty="0"/>
          </a:p>
          <a:p>
            <a:pPr marL="457200" lvl="0" indent="-368935" algn="l" rtl="0">
              <a:spcBef>
                <a:spcPts val="0"/>
              </a:spcBef>
              <a:spcAft>
                <a:spcPts val="0"/>
              </a:spcAft>
              <a:buSzPct val="100000"/>
              <a:buChar char="•"/>
            </a:pPr>
            <a:r>
              <a:rPr lang="en" sz="2000" b="1" dirty="0"/>
              <a:t>5</a:t>
            </a:r>
            <a:r>
              <a:rPr lang="en" sz="2000" dirty="0"/>
              <a:t> - I use it all the time, but I heard you had some new information </a:t>
            </a:r>
            <a:br>
              <a:rPr lang="en" sz="2000" dirty="0"/>
            </a:br>
            <a:r>
              <a:rPr lang="en" sz="2000" dirty="0"/>
              <a:t>and came to see what you have to offer.</a:t>
            </a:r>
            <a:endParaRPr sz="2000" dirty="0"/>
          </a:p>
        </p:txBody>
      </p:sp>
      <p:pic>
        <p:nvPicPr>
          <p:cNvPr id="106" name="Google Shape;106;p24"/>
          <p:cNvPicPr preferRelativeResize="0"/>
          <p:nvPr/>
        </p:nvPicPr>
        <p:blipFill>
          <a:blip r:embed="rId3">
            <a:alphaModFix/>
          </a:blip>
          <a:stretch>
            <a:fillRect/>
          </a:stretch>
        </p:blipFill>
        <p:spPr>
          <a:xfrm rot="387689">
            <a:off x="5352150" y="46772"/>
            <a:ext cx="3771900"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5"/>
          <p:cNvSpPr txBox="1">
            <a:spLocks noGrp="1"/>
          </p:cNvSpPr>
          <p:nvPr>
            <p:ph type="body" idx="1"/>
          </p:nvPr>
        </p:nvSpPr>
        <p:spPr>
          <a:xfrm>
            <a:off x="457200" y="1309350"/>
            <a:ext cx="59040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Role-playing games</a:t>
            </a:r>
            <a:br>
              <a:rPr lang="en" dirty="0"/>
            </a:br>
            <a:r>
              <a:rPr lang="en" dirty="0"/>
              <a:t>(video games, pen-and-paper games)</a:t>
            </a:r>
            <a:br>
              <a:rPr lang="en" dirty="0"/>
            </a:br>
            <a:endParaRPr dirty="0"/>
          </a:p>
          <a:p>
            <a:pPr marL="457200" lvl="0" indent="-393700" algn="l" rtl="0">
              <a:spcBef>
                <a:spcPts val="0"/>
              </a:spcBef>
              <a:spcAft>
                <a:spcPts val="0"/>
              </a:spcAft>
              <a:buSzPts val="2600"/>
              <a:buChar char="•"/>
            </a:pPr>
            <a:r>
              <a:rPr lang="en" dirty="0"/>
              <a:t>Choose-your-own-adventure books</a:t>
            </a:r>
            <a:br>
              <a:rPr lang="en" dirty="0"/>
            </a:br>
            <a:endParaRPr dirty="0"/>
          </a:p>
          <a:p>
            <a:pPr marL="457200" lvl="0" indent="-393700" algn="l" rtl="0">
              <a:spcBef>
                <a:spcPts val="0"/>
              </a:spcBef>
              <a:spcAft>
                <a:spcPts val="0"/>
              </a:spcAft>
              <a:buSzPts val="2600"/>
              <a:buChar char="•"/>
            </a:pPr>
            <a:r>
              <a:rPr lang="en" dirty="0"/>
              <a:t>Interactive TV (YouTube, Netflix)</a:t>
            </a:r>
            <a:endParaRPr dirty="0"/>
          </a:p>
        </p:txBody>
      </p:sp>
      <p:sp>
        <p:nvSpPr>
          <p:cNvPr id="112" name="Google Shape;112;p25"/>
          <p:cNvSpPr txBox="1">
            <a:spLocks noGrp="1"/>
          </p:cNvSpPr>
          <p:nvPr>
            <p:ph type="title"/>
          </p:nvPr>
        </p:nvSpPr>
        <p:spPr>
          <a:xfrm>
            <a:off x="457200" y="252215"/>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dirty="0"/>
              <a:t>What are some examples of interactive story?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6"/>
          <p:cNvSpPr txBox="1">
            <a:spLocks noGrp="1"/>
          </p:cNvSpPr>
          <p:nvPr>
            <p:ph type="title"/>
          </p:nvPr>
        </p:nvSpPr>
        <p:spPr>
          <a:xfrm>
            <a:off x="517668" y="-87112"/>
            <a:ext cx="8229600" cy="5658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dirty="0"/>
              <a:t>Choosing what the character will do/say next</a:t>
            </a:r>
            <a:endParaRPr dirty="0"/>
          </a:p>
        </p:txBody>
      </p:sp>
      <p:grpSp>
        <p:nvGrpSpPr>
          <p:cNvPr id="118" name="Google Shape;118;p26"/>
          <p:cNvGrpSpPr/>
          <p:nvPr/>
        </p:nvGrpSpPr>
        <p:grpSpPr>
          <a:xfrm>
            <a:off x="1042844" y="478688"/>
            <a:ext cx="7058311" cy="4651762"/>
            <a:chOff x="523300" y="935013"/>
            <a:chExt cx="7058311" cy="4651762"/>
          </a:xfrm>
        </p:grpSpPr>
        <p:pic>
          <p:nvPicPr>
            <p:cNvPr id="119" name="Google Shape;119;p26"/>
            <p:cNvPicPr preferRelativeResize="0"/>
            <p:nvPr/>
          </p:nvPicPr>
          <p:blipFill>
            <a:blip r:embed="rId3">
              <a:alphaModFix/>
            </a:blip>
            <a:stretch>
              <a:fillRect/>
            </a:stretch>
          </p:blipFill>
          <p:spPr>
            <a:xfrm>
              <a:off x="4112924" y="935013"/>
              <a:ext cx="3468687" cy="2622737"/>
            </a:xfrm>
            <a:prstGeom prst="rect">
              <a:avLst/>
            </a:prstGeom>
            <a:noFill/>
            <a:ln>
              <a:noFill/>
            </a:ln>
          </p:spPr>
        </p:pic>
        <p:pic>
          <p:nvPicPr>
            <p:cNvPr id="120" name="Google Shape;120;p26"/>
            <p:cNvPicPr preferRelativeResize="0"/>
            <p:nvPr/>
          </p:nvPicPr>
          <p:blipFill>
            <a:blip r:embed="rId4">
              <a:alphaModFix/>
            </a:blip>
            <a:stretch>
              <a:fillRect/>
            </a:stretch>
          </p:blipFill>
          <p:spPr>
            <a:xfrm>
              <a:off x="523300" y="935013"/>
              <a:ext cx="3496950" cy="2622725"/>
            </a:xfrm>
            <a:prstGeom prst="rect">
              <a:avLst/>
            </a:prstGeom>
            <a:noFill/>
            <a:ln>
              <a:noFill/>
            </a:ln>
          </p:spPr>
        </p:pic>
        <p:pic>
          <p:nvPicPr>
            <p:cNvPr id="121" name="Google Shape;121;p26"/>
            <p:cNvPicPr preferRelativeResize="0"/>
            <p:nvPr/>
          </p:nvPicPr>
          <p:blipFill>
            <a:blip r:embed="rId5">
              <a:alphaModFix/>
            </a:blip>
            <a:stretch>
              <a:fillRect/>
            </a:stretch>
          </p:blipFill>
          <p:spPr>
            <a:xfrm>
              <a:off x="523300" y="3619736"/>
              <a:ext cx="3496950" cy="1967039"/>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457200" y="298781"/>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Choosing which path the story takes</a:t>
            </a:r>
            <a:endParaRPr dirty="0"/>
          </a:p>
        </p:txBody>
      </p:sp>
      <p:grpSp>
        <p:nvGrpSpPr>
          <p:cNvPr id="127" name="Google Shape;127;p27"/>
          <p:cNvGrpSpPr/>
          <p:nvPr/>
        </p:nvGrpSpPr>
        <p:grpSpPr>
          <a:xfrm>
            <a:off x="911399" y="1315250"/>
            <a:ext cx="7321202" cy="3675850"/>
            <a:chOff x="531473" y="1315250"/>
            <a:chExt cx="7321202" cy="3675850"/>
          </a:xfrm>
        </p:grpSpPr>
        <p:pic>
          <p:nvPicPr>
            <p:cNvPr id="128" name="Google Shape;128;p27"/>
            <p:cNvPicPr preferRelativeResize="0"/>
            <p:nvPr/>
          </p:nvPicPr>
          <p:blipFill>
            <a:blip r:embed="rId3">
              <a:alphaModFix/>
            </a:blip>
            <a:stretch>
              <a:fillRect/>
            </a:stretch>
          </p:blipFill>
          <p:spPr>
            <a:xfrm>
              <a:off x="531473" y="1315250"/>
              <a:ext cx="3344225" cy="2512999"/>
            </a:xfrm>
            <a:prstGeom prst="rect">
              <a:avLst/>
            </a:prstGeom>
            <a:noFill/>
            <a:ln>
              <a:noFill/>
            </a:ln>
          </p:spPr>
        </p:pic>
        <p:pic>
          <p:nvPicPr>
            <p:cNvPr id="129" name="Google Shape;129;p27"/>
            <p:cNvPicPr preferRelativeResize="0"/>
            <p:nvPr/>
          </p:nvPicPr>
          <p:blipFill>
            <a:blip r:embed="rId4">
              <a:alphaModFix/>
            </a:blip>
            <a:stretch>
              <a:fillRect/>
            </a:stretch>
          </p:blipFill>
          <p:spPr>
            <a:xfrm>
              <a:off x="4004825" y="1316150"/>
              <a:ext cx="3847850" cy="1825149"/>
            </a:xfrm>
            <a:prstGeom prst="rect">
              <a:avLst/>
            </a:prstGeom>
            <a:noFill/>
            <a:ln>
              <a:noFill/>
            </a:ln>
          </p:spPr>
        </p:pic>
        <p:pic>
          <p:nvPicPr>
            <p:cNvPr id="130" name="Google Shape;130;p27"/>
            <p:cNvPicPr preferRelativeResize="0"/>
            <p:nvPr/>
          </p:nvPicPr>
          <p:blipFill>
            <a:blip r:embed="rId5">
              <a:alphaModFix/>
            </a:blip>
            <a:stretch>
              <a:fillRect/>
            </a:stretch>
          </p:blipFill>
          <p:spPr>
            <a:xfrm>
              <a:off x="4004835" y="3292799"/>
              <a:ext cx="3250375" cy="169830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Essential Question</a:t>
            </a:r>
            <a:endParaRPr/>
          </a:p>
        </p:txBody>
      </p:sp>
      <p:sp>
        <p:nvSpPr>
          <p:cNvPr id="136" name="Google Shape;136;p28"/>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rmAutofit/>
          </a:bodyPr>
          <a:lstStyle/>
          <a:p>
            <a:pPr marL="0" lvl="0" indent="0" algn="l" rtl="0">
              <a:spcBef>
                <a:spcPts val="520"/>
              </a:spcBef>
              <a:spcAft>
                <a:spcPts val="0"/>
              </a:spcAft>
              <a:buNone/>
            </a:pPr>
            <a:r>
              <a:rPr lang="en"/>
              <a:t>How can teachers use interactive story to create engaging content in their classrooms?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F7FD9-ECE2-777F-8A44-E0B479BA0744}"/>
              </a:ext>
            </a:extLst>
          </p:cNvPr>
          <p:cNvSpPr>
            <a:spLocks noGrp="1"/>
          </p:cNvSpPr>
          <p:nvPr>
            <p:ph type="title"/>
          </p:nvPr>
        </p:nvSpPr>
        <p:spPr>
          <a:xfrm>
            <a:off x="530352" y="801285"/>
            <a:ext cx="7772400" cy="1021800"/>
          </a:xfrm>
        </p:spPr>
        <p:txBody>
          <a:bodyPr/>
          <a:lstStyle/>
          <a:p>
            <a:r>
              <a:rPr lang="en-US" dirty="0"/>
              <a:t>Session Objectives</a:t>
            </a:r>
          </a:p>
        </p:txBody>
      </p:sp>
      <p:sp>
        <p:nvSpPr>
          <p:cNvPr id="3" name="Text Placeholder 2">
            <a:extLst>
              <a:ext uri="{FF2B5EF4-FFF2-40B4-BE49-F238E27FC236}">
                <a16:creationId xmlns:a16="http://schemas.microsoft.com/office/drawing/2014/main" id="{A60037AE-5798-29D8-EC35-EE55988F8E54}"/>
              </a:ext>
            </a:extLst>
          </p:cNvPr>
          <p:cNvSpPr>
            <a:spLocks noGrp="1"/>
          </p:cNvSpPr>
          <p:nvPr>
            <p:ph type="body" idx="1"/>
          </p:nvPr>
        </p:nvSpPr>
        <p:spPr>
          <a:xfrm>
            <a:off x="530352" y="1842230"/>
            <a:ext cx="7772400" cy="2374169"/>
          </a:xfrm>
        </p:spPr>
        <p:txBody>
          <a:bodyPr>
            <a:noAutofit/>
          </a:bodyPr>
          <a:lstStyle/>
          <a:p>
            <a:r>
              <a:rPr lang="en-US" dirty="0"/>
              <a:t>Reflect on the value of interactive story for learning.</a:t>
            </a:r>
          </a:p>
          <a:p>
            <a:r>
              <a:rPr lang="en-US" dirty="0"/>
              <a:t>Identify strategies for implementing interactive story into learning.</a:t>
            </a:r>
          </a:p>
          <a:p>
            <a:r>
              <a:rPr lang="en-US" dirty="0"/>
              <a:t>Explore Twine as a tool for interactive story.</a:t>
            </a:r>
          </a:p>
        </p:txBody>
      </p:sp>
    </p:spTree>
    <p:extLst>
      <p:ext uri="{BB962C8B-B14F-4D97-AF65-F5344CB8AC3E}">
        <p14:creationId xmlns:p14="http://schemas.microsoft.com/office/powerpoint/2010/main" val="1720432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0"/>
          <p:cNvSpPr txBox="1">
            <a:spLocks noGrp="1"/>
          </p:cNvSpPr>
          <p:nvPr>
            <p:ph type="title"/>
          </p:nvPr>
        </p:nvSpPr>
        <p:spPr>
          <a:xfrm>
            <a:off x="457200" y="269083"/>
            <a:ext cx="71724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 dirty="0"/>
              <a:t>Food Fight: </a:t>
            </a:r>
            <a:endParaRPr dirty="0"/>
          </a:p>
          <a:p>
            <a:pPr marL="0" lvl="0" indent="0" algn="l" rtl="0">
              <a:spcBef>
                <a:spcPts val="0"/>
              </a:spcBef>
              <a:spcAft>
                <a:spcPts val="0"/>
              </a:spcAft>
              <a:buNone/>
            </a:pPr>
            <a:r>
              <a:rPr lang="en" dirty="0"/>
              <a:t>Difficult Conversations in the Classroom</a:t>
            </a:r>
            <a:endParaRPr dirty="0"/>
          </a:p>
        </p:txBody>
      </p:sp>
      <p:sp>
        <p:nvSpPr>
          <p:cNvPr id="148" name="Google Shape;148;p30"/>
          <p:cNvSpPr txBox="1">
            <a:spLocks noGrp="1"/>
          </p:cNvSpPr>
          <p:nvPr>
            <p:ph type="body" idx="1"/>
          </p:nvPr>
        </p:nvSpPr>
        <p:spPr>
          <a:xfrm>
            <a:off x="457199" y="1326404"/>
            <a:ext cx="4085167" cy="3448200"/>
          </a:xfrm>
          <a:prstGeom prst="rect">
            <a:avLst/>
          </a:prstGeom>
        </p:spPr>
        <p:txBody>
          <a:bodyPr spcFirstLastPara="1" wrap="square" lIns="91425" tIns="45700" rIns="91425" bIns="45700" anchor="t" anchorCtr="0">
            <a:noAutofit/>
          </a:bodyPr>
          <a:lstStyle/>
          <a:p>
            <a:pPr marL="0" lvl="0" indent="0" algn="l" rtl="0">
              <a:lnSpc>
                <a:spcPct val="95000"/>
              </a:lnSpc>
              <a:spcBef>
                <a:spcPts val="0"/>
              </a:spcBef>
              <a:spcAft>
                <a:spcPts val="0"/>
              </a:spcAft>
              <a:buNone/>
            </a:pPr>
            <a:r>
              <a:rPr lang="en" sz="2200" dirty="0"/>
              <a:t>Classroom participation in difficult conversations gives students a safe place to learn how to express their ideas and opinions without fear. In this lesson, students engage with difficult topics through in-class discussions, use of Twine, the development of class discussion norms, and the creation of their own Twine.</a:t>
            </a:r>
            <a:endParaRPr sz="2200" dirty="0"/>
          </a:p>
        </p:txBody>
      </p:sp>
      <p:sp>
        <p:nvSpPr>
          <p:cNvPr id="149" name="Google Shape;149;p30"/>
          <p:cNvSpPr txBox="1">
            <a:spLocks noGrp="1"/>
          </p:cNvSpPr>
          <p:nvPr>
            <p:ph type="body" idx="2"/>
          </p:nvPr>
        </p:nvSpPr>
        <p:spPr>
          <a:xfrm>
            <a:off x="4961466" y="1406837"/>
            <a:ext cx="3725333" cy="3241362"/>
          </a:xfrm>
          <a:prstGeom prst="rect">
            <a:avLst/>
          </a:prstGeom>
        </p:spPr>
        <p:txBody>
          <a:bodyPr spcFirstLastPara="1" wrap="square" lIns="91425" tIns="45700" rIns="91425" bIns="45700" anchor="t" anchorCtr="0">
            <a:normAutofit/>
          </a:bodyPr>
          <a:lstStyle/>
          <a:p>
            <a:pPr lvl="0" algn="l" rtl="0">
              <a:spcBef>
                <a:spcPts val="480"/>
              </a:spcBef>
              <a:spcAft>
                <a:spcPts val="0"/>
              </a:spcAft>
              <a:buSzPts val="2400"/>
              <a:buFont typeface="Arial" panose="020B0604020202020204" pitchFamily="34" charset="0"/>
              <a:buChar char="•"/>
            </a:pPr>
            <a:r>
              <a:rPr lang="en" dirty="0"/>
              <a:t>Speaking and Listening</a:t>
            </a:r>
            <a:endParaRPr dirty="0"/>
          </a:p>
          <a:p>
            <a:pPr lvl="1" algn="l" rtl="0">
              <a:spcBef>
                <a:spcPts val="400"/>
              </a:spcBef>
              <a:spcAft>
                <a:spcPts val="0"/>
              </a:spcAft>
              <a:buSzPts val="2000"/>
              <a:buFont typeface="Arial" panose="020B0604020202020204" pitchFamily="34" charset="0"/>
              <a:buChar char="•"/>
            </a:pPr>
            <a:r>
              <a:rPr lang="en" dirty="0"/>
              <a:t>9th and 10th grade</a:t>
            </a:r>
            <a:endParaRPr dirty="0"/>
          </a:p>
          <a:p>
            <a:pPr lvl="1" algn="l" rtl="0">
              <a:spcBef>
                <a:spcPts val="400"/>
              </a:spcBef>
              <a:spcAft>
                <a:spcPts val="0"/>
              </a:spcAft>
              <a:buSzPts val="2000"/>
              <a:buFont typeface="Arial" panose="020B0604020202020204" pitchFamily="34" charset="0"/>
              <a:buChar char="•"/>
            </a:pPr>
            <a:r>
              <a:rPr lang="en" dirty="0"/>
              <a:t>English Language Arts</a:t>
            </a:r>
            <a:endParaRPr dirty="0"/>
          </a:p>
          <a:p>
            <a:pPr lvl="1" algn="l" rtl="0">
              <a:spcBef>
                <a:spcPts val="400"/>
              </a:spcBef>
              <a:spcAft>
                <a:spcPts val="0"/>
              </a:spcAft>
              <a:buSzPts val="2000"/>
              <a:buFont typeface="Arial" panose="020B0604020202020204" pitchFamily="34" charset="0"/>
              <a:buChar char="•"/>
            </a:pPr>
            <a:r>
              <a:rPr lang="en" dirty="0"/>
              <a:t>5-10 minutes</a:t>
            </a:r>
            <a:endParaRPr dirty="0"/>
          </a:p>
          <a:p>
            <a:pPr lvl="0" algn="l" rtl="0">
              <a:spcBef>
                <a:spcPts val="480"/>
              </a:spcBef>
              <a:spcAft>
                <a:spcPts val="0"/>
              </a:spcAft>
              <a:buSzPts val="2400"/>
              <a:buFont typeface="Arial" panose="020B0604020202020204" pitchFamily="34" charset="0"/>
              <a:buChar char="•"/>
            </a:pPr>
            <a:r>
              <a:rPr lang="en" dirty="0"/>
              <a:t>Standards</a:t>
            </a:r>
            <a:endParaRPr dirty="0"/>
          </a:p>
          <a:p>
            <a:pPr lvl="1" algn="l" rtl="0">
              <a:spcBef>
                <a:spcPts val="400"/>
              </a:spcBef>
              <a:spcAft>
                <a:spcPts val="0"/>
              </a:spcAft>
              <a:buSzPts val="2000"/>
              <a:buFont typeface="Arial" panose="020B0604020202020204" pitchFamily="34" charset="0"/>
              <a:buChar char="•"/>
            </a:pPr>
            <a:r>
              <a:rPr lang="en" dirty="0"/>
              <a:t>9.1.L.1</a:t>
            </a:r>
            <a:endParaRPr dirty="0"/>
          </a:p>
          <a:p>
            <a:pPr lvl="1" algn="l" rtl="0">
              <a:spcBef>
                <a:spcPts val="400"/>
              </a:spcBef>
              <a:spcAft>
                <a:spcPts val="0"/>
              </a:spcAft>
              <a:buSzPts val="2000"/>
              <a:buFont typeface="Arial" panose="020B0604020202020204" pitchFamily="34" charset="0"/>
              <a:buChar char="•"/>
            </a:pPr>
            <a:r>
              <a:rPr lang="en" dirty="0"/>
              <a:t>9.1.L.2</a:t>
            </a:r>
            <a:endParaRPr dirty="0"/>
          </a:p>
          <a:p>
            <a:pPr lvl="1" algn="l" rtl="0">
              <a:spcBef>
                <a:spcPts val="400"/>
              </a:spcBef>
              <a:spcAft>
                <a:spcPts val="0"/>
              </a:spcAft>
              <a:buSzPts val="2000"/>
              <a:buFont typeface="Arial" panose="020B0604020202020204" pitchFamily="34" charset="0"/>
              <a:buChar char="•"/>
            </a:pPr>
            <a:r>
              <a:rPr lang="en" dirty="0"/>
              <a:t>9.1.S.1</a:t>
            </a:r>
            <a:endParaRPr dirty="0"/>
          </a:p>
        </p:txBody>
      </p:sp>
      <p:grpSp>
        <p:nvGrpSpPr>
          <p:cNvPr id="150" name="Google Shape;150;p30"/>
          <p:cNvGrpSpPr/>
          <p:nvPr/>
        </p:nvGrpSpPr>
        <p:grpSpPr>
          <a:xfrm>
            <a:off x="7812800" y="103000"/>
            <a:ext cx="1215900" cy="1257300"/>
            <a:chOff x="7629625" y="298775"/>
            <a:chExt cx="1215900" cy="1257300"/>
          </a:xfrm>
        </p:grpSpPr>
        <p:sp>
          <p:nvSpPr>
            <p:cNvPr id="151" name="Google Shape;151;p30"/>
            <p:cNvSpPr/>
            <p:nvPr/>
          </p:nvSpPr>
          <p:spPr>
            <a:xfrm>
              <a:off x="7629625" y="298775"/>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30"/>
            <p:cNvPicPr preferRelativeResize="0"/>
            <p:nvPr/>
          </p:nvPicPr>
          <p:blipFill rotWithShape="1">
            <a:blip r:embed="rId3">
              <a:alphaModFix/>
            </a:blip>
            <a:srcRect l="20530" r="20524"/>
            <a:stretch/>
          </p:blipFill>
          <p:spPr>
            <a:xfrm>
              <a:off x="7685726" y="350975"/>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TotalTime>
  <Words>1429</Words>
  <Application>Microsoft Macintosh PowerPoint</Application>
  <PresentationFormat>On-screen Show (16:9)</PresentationFormat>
  <Paragraphs>113</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Noto Sans Symbols</vt:lpstr>
      <vt:lpstr>Open Sans</vt:lpstr>
      <vt:lpstr>LEARN theme</vt:lpstr>
      <vt:lpstr>PowerPoint Presentation</vt:lpstr>
      <vt:lpstr>Interactive Story in the Classroom</vt:lpstr>
      <vt:lpstr>Fist to Five</vt:lpstr>
      <vt:lpstr>What are some examples of interactive story?</vt:lpstr>
      <vt:lpstr>Choosing what the character will do/say next</vt:lpstr>
      <vt:lpstr>Choosing which path the story takes</vt:lpstr>
      <vt:lpstr>Essential Question</vt:lpstr>
      <vt:lpstr>Session Objectives</vt:lpstr>
      <vt:lpstr>Food Fight:  Difficult Conversations in the Classroom</vt:lpstr>
      <vt:lpstr>Tricks of the Trade</vt:lpstr>
      <vt:lpstr>Reflection and Discussion</vt:lpstr>
      <vt:lpstr>PowerPoint Presentation</vt:lpstr>
      <vt:lpstr>Let’s Write a Story!</vt:lpstr>
      <vt:lpstr>Let’s Write a Story!</vt:lpstr>
      <vt:lpstr>I Used to Think… But Now I Know…</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Story for Learning: Choose Your Own Adventure</dc:title>
  <dc:creator>K20 Center</dc:creator>
  <cp:lastModifiedBy>Schwarz, Daniel J.</cp:lastModifiedBy>
  <cp:revision>22</cp:revision>
  <dcterms:modified xsi:type="dcterms:W3CDTF">2023-04-27T21:33:32Z</dcterms:modified>
</cp:coreProperties>
</file>