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81" r:id="rId2"/>
  </p:sldMasterIdLst>
  <p:notesMasterIdLst>
    <p:notesMasterId r:id="rId28"/>
  </p:notesMasterIdLst>
  <p:sldIdLst>
    <p:sldId id="256" r:id="rId3"/>
    <p:sldId id="257" r:id="rId4"/>
    <p:sldId id="272" r:id="rId5"/>
    <p:sldId id="263" r:id="rId6"/>
    <p:sldId id="260" r:id="rId7"/>
    <p:sldId id="274" r:id="rId8"/>
    <p:sldId id="273" r:id="rId9"/>
    <p:sldId id="275" r:id="rId10"/>
    <p:sldId id="277" r:id="rId11"/>
    <p:sldId id="276" r:id="rId12"/>
    <p:sldId id="278" r:id="rId13"/>
    <p:sldId id="279" r:id="rId14"/>
    <p:sldId id="280" r:id="rId15"/>
    <p:sldId id="281" r:id="rId16"/>
    <p:sldId id="288" r:id="rId17"/>
    <p:sldId id="289" r:id="rId18"/>
    <p:sldId id="282" r:id="rId19"/>
    <p:sldId id="283" r:id="rId20"/>
    <p:sldId id="285" r:id="rId21"/>
    <p:sldId id="286" r:id="rId22"/>
    <p:sldId id="287" r:id="rId23"/>
    <p:sldId id="284" r:id="rId24"/>
    <p:sldId id="290" r:id="rId25"/>
    <p:sldId id="291" r:id="rId26"/>
    <p:sldId id="292" r:id="rId27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EDF182F-1DE7-4F13-8AA3-002D9E3B458A}">
  <a:tblStyle styleId="{BEDF182F-1DE7-4F13-8AA3-002D9E3B45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3" autoAdjust="0"/>
    <p:restoredTop sz="94286"/>
  </p:normalViewPr>
  <p:slideViewPr>
    <p:cSldViewPr snapToGrid="0">
      <p:cViewPr varScale="1">
        <p:scale>
          <a:sx n="197" d="100"/>
          <a:sy n="197" d="100"/>
        </p:scale>
        <p:origin x="58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3;n">
            <a:extLst>
              <a:ext uri="{FF2B5EF4-FFF2-40B4-BE49-F238E27FC236}">
                <a16:creationId xmlns:a16="http://schemas.microsoft.com/office/drawing/2014/main" id="{8624FC82-B5A2-5FA3-CBF3-BCBFA34F9D9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Google Shape;4;n">
            <a:extLst>
              <a:ext uri="{FF2B5EF4-FFF2-40B4-BE49-F238E27FC236}">
                <a16:creationId xmlns:a16="http://schemas.microsoft.com/office/drawing/2014/main" id="{8976970C-9707-70A8-F003-735290520F1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L="457200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1pPr>
    <a:lvl2pPr marL="914400" lvl="1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2pPr>
    <a:lvl3pPr marL="1371600" lvl="2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3pPr>
    <a:lvl4pPr marL="1828800" lvl="3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4pPr>
    <a:lvl5pPr marL="2286000" lvl="4" indent="-298450" algn="l" rtl="0" eaLnBrk="0" fontAlgn="base" hangingPunct="0">
      <a:spcBef>
        <a:spcPct val="0"/>
      </a:spcBef>
      <a:spcAft>
        <a:spcPct val="0"/>
      </a:spcAft>
      <a:buClr>
        <a:srgbClr val="000000"/>
      </a:buClr>
      <a:buFont typeface="Arial" panose="020B0604020202020204" pitchFamily="34" charset="0"/>
      <a:defRPr sz="1400">
        <a:solidFill>
          <a:srgbClr val="000000"/>
        </a:solidFill>
        <a:latin typeface="Arial"/>
        <a:ea typeface="Arial"/>
        <a:cs typeface="Arial"/>
        <a:sym typeface="Arial" panose="020B0604020202020204" pitchFamily="34" charset="0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ydxVtBWwwM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k20center.ou.edu/strategy/119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fwauxiliary.org/scholarships-voice-of-democracy-and-patriots-pe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5N-AvRz150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he_Great_Gatsby_Cover_1925_Retouched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usiclab.chromeexperiments.com/Oscillators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2g38xtag9Q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Google Shape;38;p:notes">
            <a:extLst>
              <a:ext uri="{FF2B5EF4-FFF2-40B4-BE49-F238E27FC236}">
                <a16:creationId xmlns:a16="http://schemas.microsoft.com/office/drawing/2014/main" id="{9366B4A2-DBA3-CFE8-53CE-BFEE9562E40A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noFill/>
          <a:ln>
            <a:headEnd/>
            <a:tailEnd/>
          </a:ln>
        </p:spPr>
      </p:sp>
      <p:sp>
        <p:nvSpPr>
          <p:cNvPr id="21506" name="Google Shape;39;p:notes">
            <a:extLst>
              <a:ext uri="{FF2B5EF4-FFF2-40B4-BE49-F238E27FC236}">
                <a16:creationId xmlns:a16="http://schemas.microsoft.com/office/drawing/2014/main" id="{3F2534ED-FEAD-412D-0543-27B7B303B0D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71258D-C8A0-50F3-7B88-98984D2E0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5EFBF8-39A2-2F92-E39F-89A371D684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9DEFAB-EEFD-8D08-4BB8-82793E5F7D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0" lvl="0" indent="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2167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YouTube. (2022).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Make Some Waves </a:t>
            </a:r>
            <a:r>
              <a:rPr lang="en-US" sz="1400" i="1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Demo_YouTube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YouTube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Retrieved November 28, 2022, from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https://www.youtube.com/watch?v=RydxVtBWwwM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91050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647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K20 Center. (n.d.). Commit and toss. Strategies.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https://learn.k20center.ou.edu/strategy/119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1592812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rgbClr val="25242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Ask participants to group up with people in their content area. Have electives teachers crash the party of a content area of choice.</a:t>
            </a: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dirty="0">
                <a:solidFill>
                  <a:srgbClr val="25242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In their small groups, participants work together to develop an initial idea of a multidisciplinary lesson. Provide a brief overview of the Brainstorming handout. Encourage participants to focus their time on what the lesson would entail, leaving the logistic details for the end, if they have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939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600" dirty="0">
                <a:solidFill>
                  <a:srgbClr val="252423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Ask for a few volunteers to share their ideas with the whole group.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 sure they mention which content areas are involved and what content the lesson would cover.</a:t>
            </a:r>
          </a:p>
        </p:txBody>
      </p:sp>
    </p:spTree>
    <p:extLst>
      <p:ext uri="{BB962C8B-B14F-4D97-AF65-F5344CB8AC3E}">
        <p14:creationId xmlns:p14="http://schemas.microsoft.com/office/powerpoint/2010/main" val="2799039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K20 Center. (n.d.). Collective brain dump. Strategies. https://learn.k20center.ou.edu/strategy/111</a:t>
            </a:r>
          </a:p>
        </p:txBody>
      </p:sp>
    </p:spTree>
    <p:extLst>
      <p:ext uri="{BB962C8B-B14F-4D97-AF65-F5344CB8AC3E}">
        <p14:creationId xmlns:p14="http://schemas.microsoft.com/office/powerpoint/2010/main" val="1569344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0" lvl="0" indent="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Veterans of Foreign Wars of the United States. (n.d.). </a:t>
            </a:r>
            <a:r>
              <a:rPr lang="en-US" i="1" dirty="0">
                <a:solidFill>
                  <a:schemeClr val="dk1"/>
                </a:solidFill>
              </a:rPr>
              <a:t>Patriot's Pen</a:t>
            </a:r>
            <a:r>
              <a:rPr lang="en-US" dirty="0">
                <a:solidFill>
                  <a:schemeClr val="dk1"/>
                </a:solidFill>
              </a:rPr>
              <a:t>. VFW | Veterans of Foreign Wars. Retrieved January 20, 2023, from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https://vfwauxiliary.org/scholarships-voice-of-democracy-and-patriots-pen/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35653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This year’s topic - “"Why is the Veteran Important?"</a:t>
            </a:r>
          </a:p>
        </p:txBody>
      </p:sp>
    </p:spTree>
    <p:extLst>
      <p:ext uri="{BB962C8B-B14F-4D97-AF65-F5344CB8AC3E}">
        <p14:creationId xmlns:p14="http://schemas.microsoft.com/office/powerpoint/2010/main" val="1800369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CF639-8126-352D-319D-51815C3FA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F46804-CBA1-3F40-F2F5-B0DC3FA0CC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CF6080-04C2-4560-1875-A3E60B880B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0" lvl="0" indent="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US" sz="1400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9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0" lvl="0" indent="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YouTube. (2022). </a:t>
            </a:r>
            <a:r>
              <a:rPr lang="en-US" i="1" dirty="0">
                <a:solidFill>
                  <a:schemeClr val="dk1"/>
                </a:solidFill>
              </a:rPr>
              <a:t>Clue News : Case Brief</a:t>
            </a:r>
            <a:r>
              <a:rPr lang="en-US" dirty="0">
                <a:solidFill>
                  <a:schemeClr val="dk1"/>
                </a:solidFill>
              </a:rPr>
              <a:t>. </a:t>
            </a:r>
            <a:r>
              <a:rPr lang="en-US" i="1" dirty="0">
                <a:solidFill>
                  <a:schemeClr val="dk1"/>
                </a:solidFill>
              </a:rPr>
              <a:t>YouTube</a:t>
            </a:r>
            <a:r>
              <a:rPr lang="en-US" dirty="0">
                <a:solidFill>
                  <a:schemeClr val="dk1"/>
                </a:solidFill>
              </a:rPr>
              <a:t>. Retrieved November 28, 2022, from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https://www.youtube.com/watch?v=U5N-AvRz150</a:t>
            </a:r>
            <a:r>
              <a:rPr lang="en-US" dirty="0">
                <a:solidFill>
                  <a:schemeClr val="dk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31914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0" lvl="0" indent="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Cugat, F. (2020). </a:t>
            </a:r>
            <a:r>
              <a:rPr lang="en-US" i="1" dirty="0">
                <a:solidFill>
                  <a:schemeClr val="dk1"/>
                </a:solidFill>
              </a:rPr>
              <a:t>The Great Gatsby Cover 1925 Retouched</a:t>
            </a:r>
            <a:r>
              <a:rPr lang="en-US" dirty="0">
                <a:solidFill>
                  <a:schemeClr val="dk1"/>
                </a:solidFill>
              </a:rPr>
              <a:t>. Wikimedia Commons. Retrieved January 20, 2023, from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https://commons.wikimedia.org/wiki/File:The_Great_Gatsby_Cover_1925_Retouched.jpg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682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55600" marR="0" lvl="0" indent="0" algn="l" defTabSz="914400" rtl="0" eaLnBrk="0" fontAlgn="base" latinLnBrk="0" hangingPunct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dirty="0">
                <a:solidFill>
                  <a:schemeClr val="dk1"/>
                </a:solidFill>
              </a:rPr>
              <a:t>Chrome Music Lab. (n.d.). Retrieved September 29, 2022, from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https://musiclab.chromeexperiments.com/Oscillators/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06081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YouTube. (2022).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Cardboard Synthesizer Tutorial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</a:t>
            </a:r>
            <a:r>
              <a:rPr lang="en-US" sz="1400" i="1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YouTube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 Retrieved September 29, 2022, from </a:t>
            </a:r>
            <a:r>
              <a:rPr lang="en-US" sz="1400" u="sng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  <a:hlinkClick r:id="rId3"/>
              </a:rPr>
              <a:t>https://www.youtube.com/watch?v=L2g38xtag9Q</a:t>
            </a:r>
            <a:r>
              <a:rPr lang="en-US" sz="1400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5989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1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4B20552E-7342-E84A-F371-1971A3F6C44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32;p8"/>
          <p:cNvSpPr txBox="1">
            <a:spLocks noGrp="1"/>
          </p:cNvSpPr>
          <p:nvPr>
            <p:ph type="title"/>
          </p:nvPr>
        </p:nvSpPr>
        <p:spPr>
          <a:xfrm>
            <a:off x="754050" y="4329575"/>
            <a:ext cx="763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91425" rIns="91425" bIns="91425" anchor="t">
            <a:normAutofit/>
          </a:bodyPr>
          <a:lstStyle>
            <a:lvl1pPr lv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75781"/>
              </a:buClr>
              <a:buSzPts val="1800"/>
              <a:buFont typeface="Calibri"/>
              <a:buNone/>
              <a:defRPr sz="1800">
                <a:solidFill>
                  <a:srgbClr val="27578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90484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D6EEF45-89C6-035A-7767-7ED289963CD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393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C972B790-E0EA-1D94-2E39-E91EBF32EFA9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82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3;p3" title="k20center-logo-variations_K20 Bug - White.png">
            <a:extLst>
              <a:ext uri="{FF2B5EF4-FFF2-40B4-BE49-F238E27FC236}">
                <a16:creationId xmlns:a16="http://schemas.microsoft.com/office/drawing/2014/main" id="{A98AC9D7-ABC9-ABD1-C36A-7174189F79D4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2718689"/>
            <a:ext cx="7886700" cy="11255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958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120B5383-12EC-4263-1497-9698C0CF58F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95F1D04-4812-04B5-3299-BCB12F584B19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0201FEDF-1B17-4939-DD49-DF358C79259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2110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86F1E247-B682-7CCA-0967-E63908DD64C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492F45D-B2D5-2BE4-2F75-6C684136B567}"/>
              </a:ext>
            </a:extLst>
          </p:cNvPr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en-US" kern="0">
              <a:sym typeface="Arial"/>
            </a:endParaRPr>
          </a:p>
        </p:txBody>
      </p:sp>
      <p:pic>
        <p:nvPicPr>
          <p:cNvPr id="5" name="Google Shape;13;p3" title="k20center-logo-variations_K20 Bug - White.png">
            <a:extLst>
              <a:ext uri="{FF2B5EF4-FFF2-40B4-BE49-F238E27FC236}">
                <a16:creationId xmlns:a16="http://schemas.microsoft.com/office/drawing/2014/main" id="{80D6DD3C-71EE-3C73-DDA5-5CEF6C3263A1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1496" y="521401"/>
            <a:ext cx="3867150" cy="41006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065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9;p7" title="k20center-logo-variations_K20 - Bug Color.png">
            <a:extLst>
              <a:ext uri="{FF2B5EF4-FFF2-40B4-BE49-F238E27FC236}">
                <a16:creationId xmlns:a16="http://schemas.microsoft.com/office/drawing/2014/main" id="{AF74F841-FC3F-3B0B-3269-2B1C811007C1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15865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 type="title">
  <p:cSld name="Cov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33792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2459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With Cover Imag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3;p3" title="k20center-logo-variations_K20 Bug - White.png">
            <a:extLst>
              <a:ext uri="{FF2B5EF4-FFF2-40B4-BE49-F238E27FC236}">
                <a16:creationId xmlns:a16="http://schemas.microsoft.com/office/drawing/2014/main" id="{07A283A7-4BAE-5607-F552-FF9DE8E501F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9666" y="559689"/>
            <a:ext cx="4940921" cy="213995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569073" y="2807732"/>
            <a:ext cx="4939927" cy="1397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1pPr>
            <a:lvl2pPr marL="3657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82296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 marL="13716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4pPr>
            <a:lvl5pPr marL="1828800" indent="0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446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ssential Question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5D844917-401A-C607-900F-8340B4453A3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1757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(s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3;p3" title="k20center-logo-variations_K20 Bug - White.png">
            <a:extLst>
              <a:ext uri="{FF2B5EF4-FFF2-40B4-BE49-F238E27FC236}">
                <a16:creationId xmlns:a16="http://schemas.microsoft.com/office/drawing/2014/main" id="{2190A501-5ACD-F178-69EF-6D3C6116E86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23888" y="559689"/>
            <a:ext cx="7886700" cy="2139950"/>
          </a:xfrm>
        </p:spPr>
        <p:txBody>
          <a:bodyPr anchor="b">
            <a:normAutofit/>
          </a:bodyPr>
          <a:lstStyle>
            <a:lvl1pPr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3888" y="2807732"/>
            <a:ext cx="7885113" cy="1397000"/>
          </a:xfrm>
          <a:prstGeom prst="rect">
            <a:avLst/>
          </a:prstGeo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31420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9;p7" title="k20center-logo-variations_K20 - Bug Color.png">
            <a:extLst>
              <a:ext uri="{FF2B5EF4-FFF2-40B4-BE49-F238E27FC236}">
                <a16:creationId xmlns:a16="http://schemas.microsoft.com/office/drawing/2014/main" id="{7A36BC56-4BFB-F2FB-2704-1CEB5D4A557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49" y="1370013"/>
            <a:ext cx="7886699" cy="3262312"/>
          </a:xfrm>
          <a:prstGeom prst="rect">
            <a:avLst/>
          </a:prstGeom>
        </p:spPr>
        <p:txBody>
          <a:bodyPr/>
          <a:lstStyle>
            <a:lvl1pPr marL="228600" indent="-22860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22860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22860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5648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D51A9934-4731-CF7D-01F8-8F8BC4047EE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130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oogle Shape;29;p7" title="k20center-logo-variations_K20 - Bug Color.png">
            <a:extLst>
              <a:ext uri="{FF2B5EF4-FFF2-40B4-BE49-F238E27FC236}">
                <a16:creationId xmlns:a16="http://schemas.microsoft.com/office/drawing/2014/main" id="{CC1A804E-1971-8E34-9464-0A90A0072EB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  <a:prstGeom prst="rect">
            <a:avLst/>
          </a:prstGeom>
        </p:spPr>
        <p:txBody>
          <a:bodyPr/>
          <a:lstStyle>
            <a:lvl1pPr marL="228600" indent="-320040">
              <a:buFont typeface="+mj-lt"/>
              <a:buAutoNum type="arabicPeriod"/>
              <a:defRPr/>
            </a:lvl1pPr>
            <a:lvl2pPr marL="685800" indent="-320040">
              <a:buFont typeface="+mj-lt"/>
              <a:buAutoNum type="alphaLcPeriod"/>
              <a:defRPr/>
            </a:lvl2pPr>
            <a:lvl3pPr marL="1143000" indent="-320040">
              <a:buFont typeface="+mj-lt"/>
              <a:buAutoNum type="romanLcPeriod"/>
              <a:defRPr/>
            </a:lvl3pPr>
            <a:lvl4pPr marL="1600200" indent="-320040">
              <a:lnSpc>
                <a:spcPct val="100000"/>
              </a:lnSpc>
              <a:buSzPct val="120000"/>
              <a:buFont typeface="Arial" panose="020B0604020202020204" pitchFamily="34" charset="0"/>
              <a:buChar char="•"/>
              <a:defRPr/>
            </a:lvl4pPr>
            <a:lvl5pPr marL="2057400" indent="-320040">
              <a:lnSpc>
                <a:spcPct val="100000"/>
              </a:lnSpc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6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tructional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29;p7" title="k20center-logo-variations_K20 - Bug Color.png">
            <a:extLst>
              <a:ext uri="{FF2B5EF4-FFF2-40B4-BE49-F238E27FC236}">
                <a16:creationId xmlns:a16="http://schemas.microsoft.com/office/drawing/2014/main" id="{5D168AF4-32E4-74C0-4A18-039BCF6D6B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85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92A09B7-DA10-1158-CAB4-8798C3E2F8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7CF834B-CD39-B870-A33D-BB16E7C46C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</a:p>
          <a:p>
            <a:pPr lvl="1"/>
            <a:r>
              <a:rPr lang="en-US" altLang="en-US" dirty="0"/>
              <a:t>Second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15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457200" indent="-393192" algn="l" rtl="0" eaLnBrk="1" fontAlgn="base" hangingPunct="1">
        <a:spcBef>
          <a:spcPts val="520"/>
        </a:spcBef>
        <a:spcAft>
          <a:spcPct val="0"/>
        </a:spcAft>
        <a:buClr>
          <a:srgbClr val="971D20"/>
        </a:buClr>
        <a:buSzPct val="100000"/>
        <a:buFont typeface="System Font Regular"/>
        <a:buChar char="●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eaLnBrk="1" fontAlgn="base" hangingPunct="1">
        <a:spcBef>
          <a:spcPts val="400"/>
        </a:spcBef>
        <a:spcAft>
          <a:spcPct val="0"/>
        </a:spcAft>
        <a:buClr>
          <a:schemeClr val="accent1"/>
        </a:buClr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eaLnBrk="1" fontAlgn="base" hangingPunct="1">
        <a:spcBef>
          <a:spcPts val="340"/>
        </a:spcBef>
        <a:spcAft>
          <a:spcPct val="0"/>
        </a:spcAft>
        <a:buClr>
          <a:srgbClr val="E8BF3C"/>
        </a:buClr>
        <a:buFont typeface="Wingdings" pitchFamily="2" charset="2"/>
        <a:buChar char="§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20040" algn="l" rtl="0" eaLnBrk="1" fontAlgn="base" hangingPunct="1">
        <a:lnSpc>
          <a:spcPct val="90000"/>
        </a:lnSpc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eaLnBrk="1" fontAlgn="base" hangingPunct="1">
        <a:lnSpc>
          <a:spcPct val="90000"/>
        </a:lnSpc>
        <a:spcBef>
          <a:spcPts val="270"/>
        </a:spcBef>
        <a:spcAft>
          <a:spcPct val="0"/>
        </a:spcAft>
        <a:buClr>
          <a:schemeClr val="accent1"/>
        </a:buClr>
        <a:buSzPct val="80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DBC93EE6-7CCD-518F-84C9-A4397115C5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274638"/>
            <a:ext cx="7886700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4DDC3D1B-4E0E-1D9F-CB2D-3C12C36432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pic>
        <p:nvPicPr>
          <p:cNvPr id="7" name="Google Shape;29;p7" title="k20center-logo-variations_K20 - Bug Color.png">
            <a:extLst>
              <a:ext uri="{FF2B5EF4-FFF2-40B4-BE49-F238E27FC236}">
                <a16:creationId xmlns:a16="http://schemas.microsoft.com/office/drawing/2014/main" id="{A6C23A54-FCC8-0F9D-1665-130E35DC754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428038" y="4451350"/>
            <a:ext cx="511175" cy="509588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lvl9pPr>
    </p:titleStyle>
    <p:bodyStyle>
      <a:lvl1pPr marL="228600" indent="-393192" algn="l" rtl="0" fontAlgn="base">
        <a:spcBef>
          <a:spcPts val="520"/>
        </a:spcBef>
        <a:spcAft>
          <a:spcPct val="0"/>
        </a:spcAft>
        <a:buClr>
          <a:srgbClr val="971D20"/>
        </a:buClr>
        <a:buFont typeface="Aptos Display" panose="020B0004020202020204" pitchFamily="34" charset="0"/>
        <a:buAutoNum type="arabi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914400" indent="-356616" algn="l" rtl="0" fontAlgn="base">
        <a:spcBef>
          <a:spcPts val="400"/>
        </a:spcBef>
        <a:spcAft>
          <a:spcPct val="0"/>
        </a:spcAft>
        <a:buClr>
          <a:schemeClr val="accent1"/>
        </a:buClr>
        <a:buFont typeface="Aptos Display" panose="020B0004020202020204" pitchFamily="34" charset="0"/>
        <a:buAutoNum type="alpha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371600" indent="-338328" algn="l" rtl="0" fontAlgn="base">
        <a:spcBef>
          <a:spcPts val="340"/>
        </a:spcBef>
        <a:spcAft>
          <a:spcPct val="0"/>
        </a:spcAft>
        <a:buClr>
          <a:srgbClr val="E8BF3C"/>
        </a:buClr>
        <a:buFont typeface="Aptos Display" panose="020B0004020202020204" pitchFamily="34" charset="0"/>
        <a:buAutoNum type="romanLcPeriod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828800" indent="-319088" algn="l" rtl="0" fontAlgn="base">
        <a:spcBef>
          <a:spcPts val="300"/>
        </a:spcBef>
        <a:spcAft>
          <a:spcPct val="0"/>
        </a:spcAft>
        <a:buClr>
          <a:srgbClr val="971D20"/>
        </a:buClr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286000" indent="-310896" algn="l" rtl="0" fontAlgn="base">
        <a:spcBef>
          <a:spcPts val="270"/>
        </a:spcBef>
        <a:spcAft>
          <a:spcPct val="0"/>
        </a:spcAft>
        <a:buClr>
          <a:schemeClr val="accent1"/>
        </a:buClr>
        <a:buSzPct val="75000"/>
        <a:buFont typeface="Courier New" panose="02070309020205020404" pitchFamily="49" charset="0"/>
        <a:buChar char="o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U5N-AvRz150?feature=oembed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s://www.youtube.com/watch?v=U5N-AvRz15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L2g38xtag9Q?feature=oembed" TargetMode="External"/><Relationship Id="rId5" Type="http://schemas.openxmlformats.org/officeDocument/2006/relationships/image" Target="../media/image25.jpeg"/><Relationship Id="rId4" Type="http://schemas.openxmlformats.org/officeDocument/2006/relationships/hyperlink" Target="https://www.youtube.com/watch?v=L2g38xtag9Q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RydxVtBWwwM?feature=oembed" TargetMode="External"/><Relationship Id="rId5" Type="http://schemas.openxmlformats.org/officeDocument/2006/relationships/image" Target="../media/image26.jpeg"/><Relationship Id="rId4" Type="http://schemas.openxmlformats.org/officeDocument/2006/relationships/hyperlink" Target="https://www.youtube.com/watch?v=RydxVtBWww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52325-5664-5C00-AB61-A02732BD3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80D8-6A1F-728B-E0C9-A40466F1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Clue Week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971242A-B85A-D5B2-2F7B-5A54BE4E6E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278855" y="4575231"/>
            <a:ext cx="2586290" cy="423273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sz="1800" dirty="0">
                <a:hlinkClick r:id="rId4"/>
              </a:rPr>
              <a:t>CLUES NEWS: Case Brief</a:t>
            </a:r>
            <a:endParaRPr lang="en-US" altLang="en-US" sz="1800" dirty="0"/>
          </a:p>
        </p:txBody>
      </p:sp>
      <p:pic>
        <p:nvPicPr>
          <p:cNvPr id="3" name="Online Media 2" title="CLUE NEWS :  Case Brief">
            <a:hlinkClick r:id="" action="ppaction://media"/>
            <a:extLst>
              <a:ext uri="{FF2B5EF4-FFF2-40B4-BE49-F238E27FC236}">
                <a16:creationId xmlns:a16="http://schemas.microsoft.com/office/drawing/2014/main" id="{5DDB9A04-ABEF-A710-99E9-4B7C8B0D57B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53273" y="1268413"/>
            <a:ext cx="5837453" cy="32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93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AA8AB-7CE7-CED6-55B7-D6A7A6F52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DB310-B0C0-2ADF-B25C-BAAF07F7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Clue Week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07F09D5-8B72-F4FD-5ACE-ACB0D30E6B0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864212" cy="1447502"/>
          </a:xfrm>
        </p:spPr>
        <p:txBody>
          <a:bodyPr/>
          <a:lstStyle/>
          <a:p>
            <a:pPr marL="64008" indent="0">
              <a:buNone/>
            </a:pPr>
            <a:r>
              <a:rPr lang="en" dirty="0"/>
              <a:t>Students use Exponential Decay from their math, chemistry, or physics class to solve time of death for the Clue Week victim.</a:t>
            </a:r>
          </a:p>
          <a:p>
            <a:pPr marL="64008" indent="0">
              <a:buNone/>
            </a:pPr>
            <a:endParaRPr lang="en" dirty="0"/>
          </a:p>
          <a:p>
            <a:pPr marL="64008" indent="0">
              <a:buNone/>
            </a:pPr>
            <a:endParaRPr lang="en-US" altLang="en-US" dirty="0"/>
          </a:p>
        </p:txBody>
      </p:sp>
      <p:pic>
        <p:nvPicPr>
          <p:cNvPr id="3" name="Google Shape;161;p32">
            <a:extLst>
              <a:ext uri="{FF2B5EF4-FFF2-40B4-BE49-F238E27FC236}">
                <a16:creationId xmlns:a16="http://schemas.microsoft.com/office/drawing/2014/main" id="{D5E44ADC-CE75-8EFE-D13A-E961D5666B9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276048">
            <a:off x="5969128" y="1346020"/>
            <a:ext cx="1280501" cy="167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62;p32">
            <a:extLst>
              <a:ext uri="{FF2B5EF4-FFF2-40B4-BE49-F238E27FC236}">
                <a16:creationId xmlns:a16="http://schemas.microsoft.com/office/drawing/2014/main" id="{D7CC0CDB-F1F7-DD0F-F7F7-6F42688DB5A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886052">
            <a:off x="6767411" y="1522401"/>
            <a:ext cx="1385839" cy="1784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63;p32">
            <a:extLst>
              <a:ext uri="{FF2B5EF4-FFF2-40B4-BE49-F238E27FC236}">
                <a16:creationId xmlns:a16="http://schemas.microsoft.com/office/drawing/2014/main" id="{99724BEA-905C-EC85-0BB4-237E2215038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99470">
            <a:off x="6659322" y="719464"/>
            <a:ext cx="1370326" cy="178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64;p32">
            <a:extLst>
              <a:ext uri="{FF2B5EF4-FFF2-40B4-BE49-F238E27FC236}">
                <a16:creationId xmlns:a16="http://schemas.microsoft.com/office/drawing/2014/main" id="{A73FC7F1-E14E-FB70-6B2D-00AED2EBC5A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5624">
            <a:off x="5806347" y="636350"/>
            <a:ext cx="1367589" cy="1784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65;p32">
            <a:extLst>
              <a:ext uri="{FF2B5EF4-FFF2-40B4-BE49-F238E27FC236}">
                <a16:creationId xmlns:a16="http://schemas.microsoft.com/office/drawing/2014/main" id="{8593A297-EAD6-89A1-E50C-140BAE144CF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">
            <a:off x="5971179" y="1108702"/>
            <a:ext cx="1989526" cy="261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60;p32">
            <a:extLst>
              <a:ext uri="{FF2B5EF4-FFF2-40B4-BE49-F238E27FC236}">
                <a16:creationId xmlns:a16="http://schemas.microsoft.com/office/drawing/2014/main" id="{D122591A-D8EA-03E6-A6D4-C0B47DB12F01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0540" y="3426281"/>
            <a:ext cx="2812008" cy="2947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4822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1E7A1F-4874-64A9-13E5-2D90F8C9F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98922-3FBE-B8CD-01D4-5E13BDB3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Clue Week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12A1B398-CC50-A31E-4D9A-DD389B364B7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604133" cy="3262312"/>
          </a:xfrm>
        </p:spPr>
        <p:txBody>
          <a:bodyPr/>
          <a:lstStyle/>
          <a:p>
            <a:r>
              <a:rPr lang="en" dirty="0"/>
              <a:t>In ELA classes, students are studying The Great Gatsby and Julius Caesar.</a:t>
            </a:r>
          </a:p>
          <a:p>
            <a:r>
              <a:rPr lang="en" dirty="0"/>
              <a:t>The ELA department makes transcripts based on these plots.</a:t>
            </a:r>
          </a:p>
          <a:p>
            <a:r>
              <a:rPr lang="en" dirty="0"/>
              <a:t>They use familiar character traits, themes, diction, and motives so students can find parallels.</a:t>
            </a:r>
            <a:endParaRPr lang="en-US" altLang="en-US" dirty="0"/>
          </a:p>
        </p:txBody>
      </p:sp>
      <p:pic>
        <p:nvPicPr>
          <p:cNvPr id="4" name="Google Shape;173;p33">
            <a:extLst>
              <a:ext uri="{FF2B5EF4-FFF2-40B4-BE49-F238E27FC236}">
                <a16:creationId xmlns:a16="http://schemas.microsoft.com/office/drawing/2014/main" id="{84D315CD-F27B-560A-7D23-4F87A5AC1AA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390525">
            <a:off x="6435708" y="1192058"/>
            <a:ext cx="1857302" cy="2632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768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4037A0-635D-E385-2CB7-AC00C9F55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32FED-9776-735E-6F44-65972A12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Make Some Waves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BDE11154-73BD-6402-0B2C-03448DC402F3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3513614" cy="3262312"/>
          </a:xfrm>
        </p:spPr>
        <p:txBody>
          <a:bodyPr/>
          <a:lstStyle/>
          <a:p>
            <a:pPr marL="64008" indent="0">
              <a:buNone/>
            </a:pPr>
            <a:r>
              <a:rPr lang="en" sz="2200" dirty="0"/>
              <a:t>In this lesson, students  examine the physics behind synthesizers and use that knowledge to create unique sounds on a virtual synthesizer. This lesson explores both scientific and musical concepts, and can be used in both science and music classrooms.</a:t>
            </a:r>
            <a:endParaRPr lang="en-US" altLang="en-US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1476A9-9A81-5AAB-589E-80F66D880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2264" y="1370013"/>
            <a:ext cx="417922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200" dirty="0"/>
              <a:t>Exploring Wave Interference with Synthesizers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10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, 11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, 12</a:t>
            </a:r>
            <a:r>
              <a:rPr lang="en-US" altLang="en-US" sz="1800" baseline="30000" dirty="0"/>
              <a:t>th</a:t>
            </a:r>
            <a:r>
              <a:rPr lang="en-US" altLang="en-US" sz="1800" dirty="0"/>
              <a:t> grades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Performing Arts, Science, Physics, Music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90 minutes</a:t>
            </a:r>
          </a:p>
          <a:p>
            <a:r>
              <a:rPr lang="en-US" altLang="en-US" sz="2200" dirty="0"/>
              <a:t>Standards Covered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M.PR.3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N.M.PR.3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M.PR.5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PH.PS4.3</a:t>
            </a:r>
          </a:p>
          <a:p>
            <a:pPr lvl="1">
              <a:spcBef>
                <a:spcPts val="0"/>
              </a:spcBef>
            </a:pPr>
            <a:r>
              <a:rPr lang="en-US" altLang="en-US" sz="1800" dirty="0"/>
              <a:t>PH.PS4.3.DCI.1</a:t>
            </a:r>
          </a:p>
        </p:txBody>
      </p:sp>
      <p:pic>
        <p:nvPicPr>
          <p:cNvPr id="4" name="Google Shape;181;p34">
            <a:extLst>
              <a:ext uri="{FF2B5EF4-FFF2-40B4-BE49-F238E27FC236}">
                <a16:creationId xmlns:a16="http://schemas.microsoft.com/office/drawing/2014/main" id="{AE311535-FA2C-EA90-4B5A-C84DCF453CA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34" r="2134"/>
          <a:stretch/>
        </p:blipFill>
        <p:spPr>
          <a:xfrm>
            <a:off x="7797684" y="230825"/>
            <a:ext cx="1103700" cy="1152900"/>
          </a:xfrm>
          <a:prstGeom prst="ellipse">
            <a:avLst/>
          </a:prstGeom>
          <a:noFill/>
          <a:ln w="63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11939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1D1A9-CDE8-27E4-3C06-74A772E67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493D3-2DC3-123C-8F07-0683C85F3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</p:spPr>
        <p:txBody>
          <a:bodyPr wrap="square" rtlCol="0" anchor="b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Music Lab Oscillator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37B38D7E-7BC5-8C66-41CA-3B57F72373E6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28650" y="1370013"/>
            <a:ext cx="4372376" cy="3262312"/>
          </a:xfrm>
        </p:spPr>
        <p:txBody>
          <a:bodyPr wrap="square" anchor="t">
            <a:normAutofit/>
          </a:bodyPr>
          <a:lstStyle/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Scan the QR code with the camera on your phone.</a:t>
            </a:r>
          </a:p>
          <a:p>
            <a:pPr marL="578358" indent="-514350">
              <a:buFont typeface="+mj-lt"/>
              <a:buAutoNum type="arabicPeriod"/>
            </a:pPr>
            <a:r>
              <a:rPr lang="en-US" altLang="en-US" dirty="0"/>
              <a:t>Spend a few minutes exploring the application.</a:t>
            </a:r>
          </a:p>
        </p:txBody>
      </p:sp>
      <p:pic>
        <p:nvPicPr>
          <p:cNvPr id="3" name="Google Shape;189;p35">
            <a:extLst>
              <a:ext uri="{FF2B5EF4-FFF2-40B4-BE49-F238E27FC236}">
                <a16:creationId xmlns:a16="http://schemas.microsoft.com/office/drawing/2014/main" id="{88B20EFE-0FC6-E273-E783-EB181104D2D2}"/>
              </a:ext>
            </a:extLst>
          </p:cNvPr>
          <p:cNvPicPr preferRelativeResize="0"/>
          <p:nvPr/>
        </p:nvPicPr>
        <p:blipFill>
          <a:blip r:embed="rId3"/>
          <a:srcRect t="8886" r="4" b="6758"/>
          <a:stretch>
            <a:fillRect/>
          </a:stretch>
        </p:blipFill>
        <p:spPr>
          <a:xfrm>
            <a:off x="5653106" y="1325922"/>
            <a:ext cx="2143983" cy="1808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90;p35">
            <a:extLst>
              <a:ext uri="{FF2B5EF4-FFF2-40B4-BE49-F238E27FC236}">
                <a16:creationId xmlns:a16="http://schemas.microsoft.com/office/drawing/2014/main" id="{2DCEB275-A9C6-1653-516C-63EA2CDE143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14307" t="21376" r="15898" b="21422"/>
          <a:stretch/>
        </p:blipFill>
        <p:spPr>
          <a:xfrm>
            <a:off x="4238090" y="3426225"/>
            <a:ext cx="1943100" cy="167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91;p35">
            <a:extLst>
              <a:ext uri="{FF2B5EF4-FFF2-40B4-BE49-F238E27FC236}">
                <a16:creationId xmlns:a16="http://schemas.microsoft.com/office/drawing/2014/main" id="{89D9BB57-0B15-F8F4-08EC-201440C4B7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356" t="23515" r="18417" b="19282"/>
          <a:stretch/>
        </p:blipFill>
        <p:spPr>
          <a:xfrm>
            <a:off x="2721040" y="3426225"/>
            <a:ext cx="1676799" cy="1672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92;p35">
            <a:extLst>
              <a:ext uri="{FF2B5EF4-FFF2-40B4-BE49-F238E27FC236}">
                <a16:creationId xmlns:a16="http://schemas.microsoft.com/office/drawing/2014/main" id="{C0EBF3DB-C9BA-A9D0-8A3A-185A36F2D36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18883" t="23229" r="20883" b="24975"/>
          <a:stretch/>
        </p:blipFill>
        <p:spPr>
          <a:xfrm>
            <a:off x="6120290" y="3505313"/>
            <a:ext cx="1676799" cy="15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93;p35">
            <a:extLst>
              <a:ext uri="{FF2B5EF4-FFF2-40B4-BE49-F238E27FC236}">
                <a16:creationId xmlns:a16="http://schemas.microsoft.com/office/drawing/2014/main" id="{1BCDDD84-22A1-D02F-B33D-4B1665FCCB3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13885" t="23949" r="15880" b="17219"/>
          <a:stretch/>
        </p:blipFill>
        <p:spPr>
          <a:xfrm>
            <a:off x="1079740" y="3540550"/>
            <a:ext cx="1821647" cy="1602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366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52325-5664-5C00-AB61-A02732BD3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480D8-6A1F-728B-E0C9-A40466F1C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Cardboard Synthesizer Tutorial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971242A-B85A-D5B2-2F7B-5A54BE4E6E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3027182" y="4575230"/>
            <a:ext cx="3089634" cy="423273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sz="1800" dirty="0">
                <a:hlinkClick r:id="rId4"/>
              </a:rPr>
              <a:t>Cardboard Synthesizer Tutorial</a:t>
            </a:r>
            <a:endParaRPr lang="en-US" altLang="en-US" sz="1800" dirty="0"/>
          </a:p>
        </p:txBody>
      </p:sp>
      <p:pic>
        <p:nvPicPr>
          <p:cNvPr id="4" name="Online Media 3" title="Cardboard Synthesizer Tutorial">
            <a:hlinkClick r:id="" action="ppaction://media"/>
            <a:extLst>
              <a:ext uri="{FF2B5EF4-FFF2-40B4-BE49-F238E27FC236}">
                <a16:creationId xmlns:a16="http://schemas.microsoft.com/office/drawing/2014/main" id="{C267DEC0-1094-F6D0-4BD5-146BDF16921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09014" y="1304372"/>
            <a:ext cx="5725971" cy="323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4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E2498-F2EA-BFFB-EBD3-7671279CD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C74BACC8-AC58-C1E5-0AE9-42E3056AD6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-72907"/>
            <a:ext cx="7886700" cy="2139950"/>
          </a:xfrm>
        </p:spPr>
        <p:txBody>
          <a:bodyPr/>
          <a:lstStyle/>
          <a:p>
            <a:r>
              <a:rPr lang="en-US" altLang="en-US" dirty="0"/>
              <a:t>Make Some Waves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2D328-0361-F2F8-91F7-28CFCBE427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174993"/>
            <a:ext cx="7521704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altLang="en-US" sz="2400" dirty="0"/>
              <a:t>Student Work Samples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771382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D53AB-71B0-360D-E1DD-E56E8E7F2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AECB-D9B2-0D9A-C325-C33A6621C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Make Some Waves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173615-9A35-96A5-2EE6-A521C4CBEC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182" y="4575230"/>
            <a:ext cx="3089634" cy="42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393192" algn="l" rtl="0" eaLnBrk="1" fontAlgn="base" hangingPunct="1">
              <a:spcBef>
                <a:spcPts val="520"/>
              </a:spcBef>
              <a:spcAft>
                <a:spcPct val="0"/>
              </a:spcAft>
              <a:buClr>
                <a:srgbClr val="971D20"/>
              </a:buClr>
              <a:buSzPct val="100000"/>
              <a:buFont typeface="System Font Regular"/>
              <a:buChar char="●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914400" indent="-356616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1"/>
              </a:buClr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371600" indent="-338328" algn="l" rtl="0" eaLnBrk="1" fontAlgn="base" hangingPunct="1">
              <a:spcBef>
                <a:spcPts val="340"/>
              </a:spcBef>
              <a:spcAft>
                <a:spcPct val="0"/>
              </a:spcAft>
              <a:buClr>
                <a:srgbClr val="E8BF3C"/>
              </a:buClr>
              <a:buFont typeface="Wingdings" pitchFamily="2" charset="2"/>
              <a:buChar char="§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828800" indent="-320040" algn="l" rtl="0" eaLnBrk="1" fontAlgn="base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>
                <a:srgbClr val="971D20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2286000" indent="-310896" algn="l" rtl="0" eaLnBrk="1" fontAlgn="base" hangingPunct="1">
              <a:lnSpc>
                <a:spcPct val="90000"/>
              </a:lnSpc>
              <a:spcBef>
                <a:spcPts val="27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Courier New" panose="02070309020205020404" pitchFamily="49" charset="0"/>
              <a:buChar char="o"/>
              <a:defRPr sz="26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" indent="0" algn="ctr">
              <a:buFont typeface="System Font Regular"/>
              <a:buNone/>
            </a:pPr>
            <a:r>
              <a:rPr lang="en-US" altLang="en-US" sz="1800" dirty="0">
                <a:hlinkClick r:id="rId4"/>
              </a:rPr>
              <a:t>Make Some Waves</a:t>
            </a:r>
            <a:endParaRPr lang="en-US" altLang="en-US" sz="1800" dirty="0"/>
          </a:p>
        </p:txBody>
      </p:sp>
      <p:pic>
        <p:nvPicPr>
          <p:cNvPr id="7" name="Online Media 6" title="Make Some Waves Demo_YouTube">
            <a:hlinkClick r:id="" action="ppaction://media"/>
            <a:extLst>
              <a:ext uri="{FF2B5EF4-FFF2-40B4-BE49-F238E27FC236}">
                <a16:creationId xmlns:a16="http://schemas.microsoft.com/office/drawing/2014/main" id="{14A201DB-3DB3-8510-BBF0-C8DDB01E43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27773" y="1268413"/>
            <a:ext cx="5888452" cy="332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13597-54C4-67AD-B9A8-D00C18E0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988F7-33A1-EC58-2819-563A9FA16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Make Some Waves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5EBC89E-130C-CD73-37C4-2D57EB8CE0E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3"/>
            <a:ext cx="6008021" cy="3262312"/>
          </a:xfrm>
        </p:spPr>
        <p:txBody>
          <a:bodyPr/>
          <a:lstStyle/>
          <a:p>
            <a:r>
              <a:rPr lang="en" sz="2200" dirty="0"/>
              <a:t>Take some time to review the lesson, </a:t>
            </a:r>
            <a:br>
              <a:rPr lang="en" sz="2200" dirty="0"/>
            </a:br>
            <a:r>
              <a:rPr lang="en" sz="2200" dirty="0"/>
              <a:t>Make Some Waves.</a:t>
            </a:r>
          </a:p>
          <a:p>
            <a:r>
              <a:rPr lang="en" sz="2200" dirty="0"/>
              <a:t>Think back to the qualities of multidisciplinary learning that you generated in the collective brain dump. Does this lesson demonstrate the qualities you came up with?</a:t>
            </a:r>
          </a:p>
          <a:p>
            <a:r>
              <a:rPr lang="en" sz="2200" dirty="0"/>
              <a:t>Now that you’ve seen a few lessons, what are some other qualities of multidisciplinary learning?</a:t>
            </a:r>
            <a:endParaRPr lang="en-US" altLang="en-US" sz="2200" dirty="0"/>
          </a:p>
        </p:txBody>
      </p:sp>
      <p:grpSp>
        <p:nvGrpSpPr>
          <p:cNvPr id="3" name="Google Shape;218;p39">
            <a:extLst>
              <a:ext uri="{FF2B5EF4-FFF2-40B4-BE49-F238E27FC236}">
                <a16:creationId xmlns:a16="http://schemas.microsoft.com/office/drawing/2014/main" id="{51E17633-0625-DEA2-D623-7BECE5CB2195}"/>
              </a:ext>
            </a:extLst>
          </p:cNvPr>
          <p:cNvGrpSpPr/>
          <p:nvPr/>
        </p:nvGrpSpPr>
        <p:grpSpPr>
          <a:xfrm>
            <a:off x="6734826" y="1702136"/>
            <a:ext cx="2221402" cy="2221402"/>
            <a:chOff x="1161725" y="1331575"/>
            <a:chExt cx="2480350" cy="2480350"/>
          </a:xfrm>
        </p:grpSpPr>
        <p:sp>
          <p:nvSpPr>
            <p:cNvPr id="4" name="Google Shape;219;p39">
              <a:extLst>
                <a:ext uri="{FF2B5EF4-FFF2-40B4-BE49-F238E27FC236}">
                  <a16:creationId xmlns:a16="http://schemas.microsoft.com/office/drawing/2014/main" id="{9AB8711E-84AC-35B8-1EB1-E578DA33F53E}"/>
                </a:ext>
              </a:extLst>
            </p:cNvPr>
            <p:cNvSpPr/>
            <p:nvPr/>
          </p:nvSpPr>
          <p:spPr>
            <a:xfrm>
              <a:off x="1208195" y="1367100"/>
              <a:ext cx="2387400" cy="24093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" name="Google Shape;220;p39">
              <a:extLst>
                <a:ext uri="{FF2B5EF4-FFF2-40B4-BE49-F238E27FC236}">
                  <a16:creationId xmlns:a16="http://schemas.microsoft.com/office/drawing/2014/main" id="{FB4F2AE5-6DF3-571F-50E4-904A9E876CCD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161725" y="1331575"/>
              <a:ext cx="2480350" cy="2480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" name="Google Shape;181;p34">
            <a:extLst>
              <a:ext uri="{FF2B5EF4-FFF2-40B4-BE49-F238E27FC236}">
                <a16:creationId xmlns:a16="http://schemas.microsoft.com/office/drawing/2014/main" id="{F1FA99F3-31DE-AF67-2C6B-F48B7E3A3B2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134" r="2134"/>
          <a:stretch/>
        </p:blipFill>
        <p:spPr>
          <a:xfrm>
            <a:off x="7797684" y="230825"/>
            <a:ext cx="1103700" cy="1152900"/>
          </a:xfrm>
          <a:prstGeom prst="ellipse">
            <a:avLst/>
          </a:prstGeom>
          <a:noFill/>
          <a:ln w="63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47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FE184-CEB4-A982-8647-4D4E0AEE3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7F425-4B68-F15C-F1D7-E748C898B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Multidisciplinary Learning Defined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309F329-7EE5-BA90-BD63-4B0BDEB02C76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" dirty="0"/>
              <a:t>A “whole” or “comprehensive” method that covers an idea, topic, or text by integrating multiple knowledge domains. It is a very powerful method of teaching that crosses the boundaries of a discipline or curriculum in order to enhance the score and depth of learning.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83577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3">
            <a:extLst>
              <a:ext uri="{FF2B5EF4-FFF2-40B4-BE49-F238E27FC236}">
                <a16:creationId xmlns:a16="http://schemas.microsoft.com/office/drawing/2014/main" id="{D39454A6-31F6-9DC3-BE75-39D080090E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560388"/>
            <a:ext cx="7886700" cy="2139950"/>
          </a:xfrm>
        </p:spPr>
        <p:txBody>
          <a:bodyPr/>
          <a:lstStyle/>
          <a:p>
            <a:r>
              <a:rPr lang="en-US" altLang="en-US" dirty="0"/>
              <a:t>Across the Hall</a:t>
            </a:r>
          </a:p>
        </p:txBody>
      </p:sp>
      <p:sp>
        <p:nvSpPr>
          <p:cNvPr id="22530" name="Text Placeholder 4">
            <a:extLst>
              <a:ext uri="{FF2B5EF4-FFF2-40B4-BE49-F238E27FC236}">
                <a16:creationId xmlns:a16="http://schemas.microsoft.com/office/drawing/2014/main" id="{019E2450-727C-5F8C-E55D-223CCB11F23B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>
          <a:xfrm>
            <a:off x="623888" y="2808288"/>
            <a:ext cx="7885112" cy="1397000"/>
          </a:xfrm>
        </p:spPr>
        <p:txBody>
          <a:bodyPr/>
          <a:lstStyle/>
          <a:p>
            <a:r>
              <a:rPr lang="en-US" altLang="en-US" dirty="0"/>
              <a:t>Multidisciplinary Lessons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8E523-A747-CE57-FC84-BBC57CAD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3E223-4FAA-02D8-23ED-31D452D9D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Benefits of Multidisciplinary Instruction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28A5C5B8-2D62-0839-7C7B-16EE4742BC7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-US" altLang="en-US" dirty="0"/>
              <a:t>Higher student engagement</a:t>
            </a:r>
          </a:p>
          <a:p>
            <a:r>
              <a:rPr lang="en-US" altLang="en-US" dirty="0"/>
              <a:t>Focus on Student-Centered Learning</a:t>
            </a:r>
          </a:p>
          <a:p>
            <a:r>
              <a:rPr lang="en-US" altLang="en-US" dirty="0"/>
              <a:t>Better retention of instruction</a:t>
            </a:r>
          </a:p>
        </p:txBody>
      </p:sp>
    </p:spTree>
    <p:extLst>
      <p:ext uri="{BB962C8B-B14F-4D97-AF65-F5344CB8AC3E}">
        <p14:creationId xmlns:p14="http://schemas.microsoft.com/office/powerpoint/2010/main" val="24395180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5BA1A-BC89-4421-C079-5A98CC986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74370-AA1E-1DC5-5118-AD93D363A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Commit and Toss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92F497E5-5938-CD37-0F70-2066E0C66BE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pPr marL="64008" indent="0">
              <a:buNone/>
            </a:pPr>
            <a:r>
              <a:rPr lang="en-US" altLang="en-US" dirty="0"/>
              <a:t>What has prevented you from developing a multidisciplinary lesson?</a:t>
            </a:r>
          </a:p>
        </p:txBody>
      </p:sp>
      <p:grpSp>
        <p:nvGrpSpPr>
          <p:cNvPr id="3" name="Google Shape;240;p42">
            <a:extLst>
              <a:ext uri="{FF2B5EF4-FFF2-40B4-BE49-F238E27FC236}">
                <a16:creationId xmlns:a16="http://schemas.microsoft.com/office/drawing/2014/main" id="{4C1977A2-6E67-86FA-B960-491EA632DA6D}"/>
              </a:ext>
            </a:extLst>
          </p:cNvPr>
          <p:cNvGrpSpPr/>
          <p:nvPr/>
        </p:nvGrpSpPr>
        <p:grpSpPr>
          <a:xfrm>
            <a:off x="7741584" y="178625"/>
            <a:ext cx="1215900" cy="1257300"/>
            <a:chOff x="7629625" y="298775"/>
            <a:chExt cx="1215900" cy="1257300"/>
          </a:xfrm>
        </p:grpSpPr>
        <p:sp>
          <p:nvSpPr>
            <p:cNvPr id="4" name="Google Shape;241;p42">
              <a:extLst>
                <a:ext uri="{FF2B5EF4-FFF2-40B4-BE49-F238E27FC236}">
                  <a16:creationId xmlns:a16="http://schemas.microsoft.com/office/drawing/2014/main" id="{E2866FC9-75B1-2365-2CA1-6112D6FF5CB3}"/>
                </a:ext>
              </a:extLst>
            </p:cNvPr>
            <p:cNvSpPr/>
            <p:nvPr/>
          </p:nvSpPr>
          <p:spPr>
            <a:xfrm>
              <a:off x="7629625" y="298775"/>
              <a:ext cx="1215900" cy="1257300"/>
            </a:xfrm>
            <a:prstGeom prst="ellipse">
              <a:avLst/>
            </a:prstGeom>
            <a:solidFill>
              <a:srgbClr val="EEEEEE"/>
            </a:solidFill>
            <a:ln w="9525" cap="flat" cmpd="sng">
              <a:solidFill>
                <a:srgbClr val="5959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" name="Google Shape;242;p42">
              <a:extLst>
                <a:ext uri="{FF2B5EF4-FFF2-40B4-BE49-F238E27FC236}">
                  <a16:creationId xmlns:a16="http://schemas.microsoft.com/office/drawing/2014/main" id="{BF56BEB5-92B9-211B-D899-30E514773B2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6460" b="6469"/>
            <a:stretch/>
          </p:blipFill>
          <p:spPr>
            <a:xfrm>
              <a:off x="7685726" y="350975"/>
              <a:ext cx="1103700" cy="1152900"/>
            </a:xfrm>
            <a:prstGeom prst="ellipse">
              <a:avLst/>
            </a:prstGeom>
            <a:noFill/>
            <a:ln w="63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800" dist="38100" dir="8100000" algn="tr" rotWithShape="0">
                <a:srgbClr val="000000">
                  <a:alpha val="40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252312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0B19DF-1701-CB7D-EE7C-F01596B93F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BFA5-0C31-7348-2EC7-002957ED0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Different Perspectives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E2A0568D-8020-52EE-5C13-EE9506E3180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786590" cy="3262312"/>
          </a:xfrm>
        </p:spPr>
        <p:txBody>
          <a:bodyPr/>
          <a:lstStyle/>
          <a:p>
            <a:r>
              <a:rPr lang="en-US" altLang="en-US" dirty="0"/>
              <a:t>Science v. Music on filters.</a:t>
            </a:r>
          </a:p>
          <a:p>
            <a:r>
              <a:rPr lang="en-US" altLang="en-US" dirty="0"/>
              <a:t>Musician thinking about waveshape being altered.</a:t>
            </a:r>
          </a:p>
          <a:p>
            <a:r>
              <a:rPr lang="en-US" altLang="en-US" dirty="0"/>
              <a:t>Scientist thinking about resistor and capacitor modifying output. </a:t>
            </a:r>
          </a:p>
        </p:txBody>
      </p:sp>
      <p:pic>
        <p:nvPicPr>
          <p:cNvPr id="3" name="Google Shape;249;p43">
            <a:extLst>
              <a:ext uri="{FF2B5EF4-FFF2-40B4-BE49-F238E27FC236}">
                <a16:creationId xmlns:a16="http://schemas.microsoft.com/office/drawing/2014/main" id="{BA6348B2-3740-AC13-3820-CBEA05E16C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134" r="2134"/>
          <a:stretch/>
        </p:blipFill>
        <p:spPr>
          <a:xfrm>
            <a:off x="5690201" y="1305698"/>
            <a:ext cx="2659200" cy="2706600"/>
          </a:xfrm>
          <a:prstGeom prst="ellipse">
            <a:avLst/>
          </a:prstGeom>
          <a:noFill/>
          <a:ln w="63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8100000" algn="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9959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A51832-99ED-0145-7DAB-F82FD6CC1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D955E-302A-428D-83E2-5393E650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Lesson Brainstorming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0684D59-572C-DC37-6A61-DCA01BFE82FB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49" y="1370013"/>
            <a:ext cx="8075921" cy="3262312"/>
          </a:xfrm>
        </p:spPr>
        <p:txBody>
          <a:bodyPr/>
          <a:lstStyle/>
          <a:p>
            <a:r>
              <a:rPr lang="en-US" altLang="en-US" dirty="0"/>
              <a:t>Core teachers group up by content area.</a:t>
            </a:r>
          </a:p>
          <a:p>
            <a:r>
              <a:rPr lang="en-US" altLang="en-US" dirty="0"/>
              <a:t>Electives teachers crash a content party of your choice.</a:t>
            </a:r>
          </a:p>
          <a:p>
            <a:r>
              <a:rPr lang="en-US" altLang="en-US" dirty="0"/>
              <a:t>Within your groups, use the brainstorming handout to develop an initial multidisciplinary lesson idea.</a:t>
            </a:r>
          </a:p>
          <a:p>
            <a:r>
              <a:rPr lang="en-US" altLang="en-US" dirty="0"/>
              <a:t>Focus on the lesson content and address the last two logistics questions if you still have time. </a:t>
            </a:r>
          </a:p>
        </p:txBody>
      </p:sp>
    </p:spTree>
    <p:extLst>
      <p:ext uri="{BB962C8B-B14F-4D97-AF65-F5344CB8AC3E}">
        <p14:creationId xmlns:p14="http://schemas.microsoft.com/office/powerpoint/2010/main" val="291686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1155F1-1C01-A9C1-5860-05E6C5577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11FE9-BF71-63BF-0CF0-6C657AC2E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Lesson Share Out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D78FA475-DE04-1A6D-ABD3-3FE9E39E291A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7639723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What do your barrier-free multidisciplinary lessons look like?</a:t>
            </a:r>
          </a:p>
        </p:txBody>
      </p:sp>
    </p:spTree>
    <p:extLst>
      <p:ext uri="{BB962C8B-B14F-4D97-AF65-F5344CB8AC3E}">
        <p14:creationId xmlns:p14="http://schemas.microsoft.com/office/powerpoint/2010/main" val="27634593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0BF54-A010-D353-422F-4DC181E6E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045E7-5142-DB78-3AA5-9E1352CEF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What Am I Thinking? How Am I Feeling?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8F3FFC8E-F469-5651-2B89-671A983F1792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6140495" cy="3262312"/>
          </a:xfrm>
        </p:spPr>
        <p:txBody>
          <a:bodyPr/>
          <a:lstStyle/>
          <a:p>
            <a:pPr marL="64008" indent="0">
              <a:buNone/>
            </a:pPr>
            <a:r>
              <a:rPr lang="en-US" altLang="en-US" dirty="0"/>
              <a:t>On a sticky note, respond to the following prompts:</a:t>
            </a:r>
          </a:p>
          <a:p>
            <a:r>
              <a:rPr lang="en-US" altLang="en-US" dirty="0"/>
              <a:t>What do I think about multidisciplinary lessons?</a:t>
            </a:r>
          </a:p>
          <a:p>
            <a:r>
              <a:rPr lang="en-US" altLang="en-US" dirty="0"/>
              <a:t>How am I feeling about creating and using multidisciplinary lessons?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BC1D2F-1FEC-C3B6-AAF4-1FE365C64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9145" y="1285778"/>
            <a:ext cx="1819080" cy="181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72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7AF49-A716-4716-78EC-886B1A220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35D08E03-8911-5614-562A-77A0852F19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-72907"/>
            <a:ext cx="7886700" cy="2139950"/>
          </a:xfrm>
        </p:spPr>
        <p:txBody>
          <a:bodyPr/>
          <a:lstStyle/>
          <a:p>
            <a:r>
              <a:rPr lang="en-US" altLang="en-US" dirty="0"/>
              <a:t>Essential Question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FA61C-E728-2A9B-5201-D60F0FB7DA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174993"/>
            <a:ext cx="7521704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altLang="en-US" sz="2400" dirty="0"/>
              <a:t>What are the key elements needed to create an effective and engaging multidisciplinary lesson?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12902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7A133F9F-8BD4-BFCE-947E-74745460E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-72907"/>
            <a:ext cx="7886700" cy="2139950"/>
          </a:xfrm>
        </p:spPr>
        <p:txBody>
          <a:bodyPr/>
          <a:lstStyle/>
          <a:p>
            <a:r>
              <a:rPr lang="en-US" altLang="en-US" dirty="0"/>
              <a:t>Learning Objectives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28C0DD-EBA7-945F-414B-0577DA3BB3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174993"/>
            <a:ext cx="7885112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sz="2200" dirty="0"/>
              <a:t>Participants will:</a:t>
            </a:r>
          </a:p>
          <a:p>
            <a:pPr marL="578358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" sz="2200" dirty="0"/>
              <a:t>Explore the functions, challenges, and benefits of multidisciplinary lessons. </a:t>
            </a:r>
          </a:p>
          <a:p>
            <a:pPr marL="578358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" sz="2200" dirty="0"/>
              <a:t>Identify potential partners, as well as possible roadblocks in developing multidisciplinary lessons in their own schools. </a:t>
            </a:r>
          </a:p>
          <a:p>
            <a:pPr marL="578358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" sz="2200" dirty="0"/>
              <a:t>Locate areas of their own curriculum where such lessons could be used and brainstorm an idea.</a:t>
            </a:r>
            <a:endParaRPr lang="en-US" sz="22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7DB6528-AC14-80F5-A0CC-7A98D99DB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9488" y="178625"/>
            <a:ext cx="1312072" cy="1312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411CD8-D9BB-BC4B-FD94-B6149C8A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Collective Brain Dump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67D3FB85-4C05-9AF8-0E54-BE7EB078D8F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r>
              <a:rPr lang="en" dirty="0"/>
              <a:t>With your table group, list as many qualities as you can about multidisciplinary learning.</a:t>
            </a:r>
          </a:p>
          <a:p>
            <a:r>
              <a:rPr lang="en" dirty="0"/>
              <a:t>How would you define multidisciplinary learning using those qualities?</a:t>
            </a:r>
            <a:endParaRPr lang="en-US" alt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08664D-08CD-11F0-E74C-415D08567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3C0B942F-0A3D-98FA-7FD0-3715E178B3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-72907"/>
            <a:ext cx="7886700" cy="2139950"/>
          </a:xfrm>
        </p:spPr>
        <p:txBody>
          <a:bodyPr/>
          <a:lstStyle/>
          <a:p>
            <a:r>
              <a:rPr lang="en-US" altLang="en-US" dirty="0"/>
              <a:t>Patriot’s Pen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BD9BB1-694E-5653-205D-A421515BC1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174993"/>
            <a:ext cx="7521704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altLang="en-US" sz="2400" dirty="0"/>
              <a:t>Student Work Samples</a:t>
            </a:r>
            <a:endParaRPr lang="en-US" sz="2200" dirty="0"/>
          </a:p>
        </p:txBody>
      </p:sp>
      <p:pic>
        <p:nvPicPr>
          <p:cNvPr id="2" name="Google Shape;127;p27">
            <a:extLst>
              <a:ext uri="{FF2B5EF4-FFF2-40B4-BE49-F238E27FC236}">
                <a16:creationId xmlns:a16="http://schemas.microsoft.com/office/drawing/2014/main" id="{A379E67E-30D1-92C2-5D79-8A6480519B9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197" y="1150250"/>
            <a:ext cx="2536850" cy="254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84472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8874F-3EC7-1358-D444-BE0EAF0EA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DF39-4CBC-2015-CB90-46F75408B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Patriot’s Pen 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05B6E99F-11E6-7B44-CAA6-6FAC8F8C74C5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4843518" cy="3262312"/>
          </a:xfrm>
        </p:spPr>
        <p:txBody>
          <a:bodyPr/>
          <a:lstStyle/>
          <a:p>
            <a:pPr marL="64008" indent="0">
              <a:buNone/>
            </a:pPr>
            <a:r>
              <a:rPr lang="en" dirty="0"/>
              <a:t>Students work with social studies teachers to learn the context behind the prompt for the VFW Patriot’s Pen scholarship contest.</a:t>
            </a:r>
            <a:endParaRPr lang="en-US" altLang="en-US" dirty="0"/>
          </a:p>
        </p:txBody>
      </p:sp>
      <p:pic>
        <p:nvPicPr>
          <p:cNvPr id="3" name="Google Shape;134;p28">
            <a:extLst>
              <a:ext uri="{FF2B5EF4-FFF2-40B4-BE49-F238E27FC236}">
                <a16:creationId xmlns:a16="http://schemas.microsoft.com/office/drawing/2014/main" id="{9662199E-1F56-E331-7A63-D15508F97E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0197" y="1150250"/>
            <a:ext cx="2536850" cy="2543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5879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A910FB-26A2-3BDD-1737-C5BF68C84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1A0F-4CE5-C06A-DBC0-0D0988EBB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Patriot’s Pen</a:t>
            </a:r>
          </a:p>
        </p:txBody>
      </p:sp>
      <p:sp>
        <p:nvSpPr>
          <p:cNvPr id="25602" name="Content Placeholder 2">
            <a:extLst>
              <a:ext uri="{FF2B5EF4-FFF2-40B4-BE49-F238E27FC236}">
                <a16:creationId xmlns:a16="http://schemas.microsoft.com/office/drawing/2014/main" id="{7968926A-F29F-8D8E-8420-DFEDB2F04FD1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28650" y="1370013"/>
            <a:ext cx="5056997" cy="3262312"/>
          </a:xfrm>
        </p:spPr>
        <p:txBody>
          <a:bodyPr/>
          <a:lstStyle/>
          <a:p>
            <a:pPr marL="64008" indent="0">
              <a:buNone/>
            </a:pPr>
            <a:r>
              <a:rPr lang="en" dirty="0"/>
              <a:t>Students take their ideas to ELA courses where they are constructed into a full length essay to submit in the contest.</a:t>
            </a:r>
            <a:endParaRPr lang="en-US" altLang="en-US" dirty="0"/>
          </a:p>
        </p:txBody>
      </p:sp>
      <p:pic>
        <p:nvPicPr>
          <p:cNvPr id="5" name="Google Shape;141;p29">
            <a:extLst>
              <a:ext uri="{FF2B5EF4-FFF2-40B4-BE49-F238E27FC236}">
                <a16:creationId xmlns:a16="http://schemas.microsoft.com/office/drawing/2014/main" id="{CEE2110F-B7A4-1303-3ED5-DE1E420D54C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30530" y="1198187"/>
            <a:ext cx="2997751" cy="24474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3820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7507C-1C67-97F2-F6C0-85D00C0D8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9507C3CB-4820-7A8B-123E-64FBA0675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3888" y="-72907"/>
            <a:ext cx="7886700" cy="2139950"/>
          </a:xfrm>
        </p:spPr>
        <p:txBody>
          <a:bodyPr/>
          <a:lstStyle/>
          <a:p>
            <a:r>
              <a:rPr lang="en-US" altLang="en-US" dirty="0"/>
              <a:t>Clue Week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7613B0-AA67-660D-76EB-B66130D9C5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3888" y="2174993"/>
            <a:ext cx="7521704" cy="1397000"/>
          </a:xfrm>
        </p:spPr>
        <p:txBody>
          <a:bodyPr rtlCol="0">
            <a:noAutofit/>
          </a:bodyPr>
          <a:lstStyle/>
          <a:p>
            <a:pPr marL="64008" indent="0" fontAlgn="auto">
              <a:spcAft>
                <a:spcPts val="0"/>
              </a:spcAft>
              <a:buNone/>
              <a:defRPr/>
            </a:pPr>
            <a:r>
              <a:rPr lang="en-US" altLang="en-US" sz="2400" dirty="0"/>
              <a:t>Student Work Samples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02128125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CD69D3D-9E24-4AE7-A6A6-95472C009F98}" vid="{02DC2DEC-ED14-46D2-92D2-CE7973B77C9B}"/>
    </a:ext>
  </a:extLst>
</a:theme>
</file>

<file path=ppt/theme/theme2.xml><?xml version="1.0" encoding="utf-8"?>
<a:theme xmlns:a="http://schemas.openxmlformats.org/drawingml/2006/main" name="1_Custom Design">
  <a:themeElements>
    <a:clrScheme name="LEARN 2025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285782"/>
      </a:accent1>
      <a:accent2>
        <a:srgbClr val="008CC9"/>
      </a:accent2>
      <a:accent3>
        <a:srgbClr val="971D20"/>
      </a:accent3>
      <a:accent4>
        <a:srgbClr val="E8BF3C"/>
      </a:accent4>
      <a:accent5>
        <a:srgbClr val="D30F7F"/>
      </a:accent5>
      <a:accent6>
        <a:srgbClr val="FFFFFF"/>
      </a:accent6>
      <a:hlink>
        <a:srgbClr val="288AC3"/>
      </a:hlink>
      <a:folHlink>
        <a:srgbClr val="288AC3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7CD69D3D-9E24-4AE7-A6A6-95472C009F98}" vid="{92F950AD-31EE-4ABC-AB96-5F978758D647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Slides (25)—Template</Template>
  <TotalTime>48</TotalTime>
  <Words>1038</Words>
  <Application>Microsoft Office PowerPoint</Application>
  <PresentationFormat>On-screen Show (16:9)</PresentationFormat>
  <Paragraphs>88</Paragraphs>
  <Slides>25</Slides>
  <Notes>15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Aptos Display</vt:lpstr>
      <vt:lpstr>Arial</vt:lpstr>
      <vt:lpstr>Calibri</vt:lpstr>
      <vt:lpstr>Courier New</vt:lpstr>
      <vt:lpstr>System Font Regular</vt:lpstr>
      <vt:lpstr>Wingdings</vt:lpstr>
      <vt:lpstr>Custom Design</vt:lpstr>
      <vt:lpstr>1_Custom Design</vt:lpstr>
      <vt:lpstr>PowerPoint Presentation</vt:lpstr>
      <vt:lpstr>Across the Hall</vt:lpstr>
      <vt:lpstr>Essential Question</vt:lpstr>
      <vt:lpstr>Learning Objectives</vt:lpstr>
      <vt:lpstr>Collective Brain Dump</vt:lpstr>
      <vt:lpstr>Patriot’s Pen</vt:lpstr>
      <vt:lpstr>Patriot’s Pen </vt:lpstr>
      <vt:lpstr>Patriot’s Pen</vt:lpstr>
      <vt:lpstr>Clue Week</vt:lpstr>
      <vt:lpstr>Clue Week</vt:lpstr>
      <vt:lpstr>Clue Week</vt:lpstr>
      <vt:lpstr>Clue Week</vt:lpstr>
      <vt:lpstr>Make Some Waves</vt:lpstr>
      <vt:lpstr>Music Lab Oscillator</vt:lpstr>
      <vt:lpstr>Cardboard Synthesizer Tutorial</vt:lpstr>
      <vt:lpstr>Make Some Waves</vt:lpstr>
      <vt:lpstr>Make Some Waves</vt:lpstr>
      <vt:lpstr>Make Some Waves</vt:lpstr>
      <vt:lpstr>Multidisciplinary Learning Defined</vt:lpstr>
      <vt:lpstr>Benefits of Multidisciplinary Instruction</vt:lpstr>
      <vt:lpstr>Commit and Toss</vt:lpstr>
      <vt:lpstr>Different Perspectives</vt:lpstr>
      <vt:lpstr>Lesson Brainstorming </vt:lpstr>
      <vt:lpstr>Lesson Share Out</vt:lpstr>
      <vt:lpstr>What Am I Thinking? How Am I Feeling?</vt:lpstr>
    </vt:vector>
  </TitlesOfParts>
  <Manager/>
  <Company>University of Oklahoma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Lieu, Mary</dc:creator>
  <cp:keywords/>
  <dc:description/>
  <cp:lastModifiedBy>Lieu, Mary</cp:lastModifiedBy>
  <cp:revision>5</cp:revision>
  <dcterms:created xsi:type="dcterms:W3CDTF">2026-02-26T19:34:41Z</dcterms:created>
  <dcterms:modified xsi:type="dcterms:W3CDTF">2026-02-26T20:23:40Z</dcterms:modified>
  <cp:category/>
</cp:coreProperties>
</file>