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1"/>
  </p:notesMasterIdLst>
  <p:sldIdLst>
    <p:sldId id="276" r:id="rId2"/>
    <p:sldId id="256" r:id="rId3"/>
    <p:sldId id="273" r:id="rId4"/>
    <p:sldId id="290" r:id="rId5"/>
    <p:sldId id="291" r:id="rId6"/>
    <p:sldId id="289" r:id="rId7"/>
    <p:sldId id="285" r:id="rId8"/>
    <p:sldId id="274" r:id="rId9"/>
    <p:sldId id="275" r:id="rId10"/>
    <p:sldId id="283" r:id="rId11"/>
    <p:sldId id="292" r:id="rId12"/>
    <p:sldId id="293" r:id="rId13"/>
    <p:sldId id="301" r:id="rId14"/>
    <p:sldId id="284" r:id="rId15"/>
    <p:sldId id="294" r:id="rId16"/>
    <p:sldId id="295" r:id="rId17"/>
    <p:sldId id="300" r:id="rId18"/>
    <p:sldId id="296" r:id="rId19"/>
    <p:sldId id="29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54EE2-FB0D-4919-BBC9-3750FC5A37A4}" v="1" dt="2023-04-28T16:56:52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26" autoAdjust="0"/>
  </p:normalViewPr>
  <p:slideViewPr>
    <p:cSldViewPr snapToGrid="0" snapToObjects="1">
      <p:cViewPr varScale="1">
        <p:scale>
          <a:sx n="202" d="100"/>
          <a:sy n="202" d="100"/>
        </p:scale>
        <p:origin x="4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now-covered-mountain-during-sunrise-61883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photos/beach-sea-sunset-sun-sunlight-1751455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ck_of_Copy_Paper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Jomolhari_in_Google_Docs_(screen-shot)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mmer-screwdrivers-and-furniture-assembly-instructions-580549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photos/screws-screwdriver-magnetic-point-3481339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db.ca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Mingle. Strategies. </a:t>
            </a:r>
            <a:r>
              <a:rPr lang="da-DK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https://learn.k20center.ou.edu/strategy/53</a:t>
            </a:r>
            <a:endParaRPr lang="da-DK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53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76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79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3-2-1.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https://learn.k20center.ou.edu/strategy/117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297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18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Andrea, S. (2017, November 8). Mountains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https://www.pexels.com/photo/snow-covered-mountain-during-sunrise-618833/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Ocean Waves. [Photography]. (2016, October 19).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https://pixabay.com/photos/beach-sea-sunset-sun-sunlight-1751455/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Bondhus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J.J. (2011, July 11). Stack of Copy Paper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https://commons.wikimedia.org/wiki/File:Stack_of_Copy_Paper.jpg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Fynn., C.J. (2019, November 29). Example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Jomolhari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font used in Google Docs [Screenshot].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https://commons.wikimedia.org/wiki/File:Jomolhari_in_Google_Docs_(screen-shot).jpg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6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Athena. (2020, November 2). Assembly Instructions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https://www.pexels.com/photo/hammer-screwdrivers-and-furniture-assembly-instructions-5805494/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Bluebudgie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(2018, June 20). Screws, Screwdrivers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https://pixabay.com/photos/screws-screwdriver-magnetic-point-3481339/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9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70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Four Corners.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https://learn.k20center.ou.edu/strategy/138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Inspired by Bourassa, M. (2013). Which One Doesn't Belong?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 </a:t>
            </a: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Calibri" panose="020F0502020204030204" pitchFamily="34" charset="0"/>
                <a:hlinkClick r:id="rId4"/>
              </a:rPr>
              <a:t>https://wodb.ca/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Jigsaw.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https://learn.k20center.ou.edu/strategy/179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34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43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357" y="1309352"/>
            <a:ext cx="4640442" cy="3434098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US" dirty="0"/>
              <a:t>Go to the corner of the image that you think does not belong.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Discuss with your group why you chose that image.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Pick a spokesperson for your group to share out.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5A95DF-940E-57FC-A5F2-4B7F50AD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497"/>
            <a:ext cx="3512500" cy="3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0"/>
              </a:spcAft>
            </a:pPr>
            <a:r>
              <a:rPr lang="en-US" dirty="0"/>
              <a:t>In your group, read one of the selections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Movement Matters: </a:t>
            </a:r>
            <a:br>
              <a:rPr lang="en-US" i="1" dirty="0"/>
            </a:br>
            <a:r>
              <a:rPr lang="en-US" i="1" dirty="0"/>
              <a:t>The Importance of Incorporating </a:t>
            </a:r>
            <a:br>
              <a:rPr lang="en-US" i="1" dirty="0"/>
            </a:br>
            <a:r>
              <a:rPr lang="en-US" i="1" dirty="0"/>
              <a:t>Movement in the Classroom</a:t>
            </a:r>
            <a:r>
              <a:rPr lang="en-US" dirty="0"/>
              <a:t> by Dana </a:t>
            </a:r>
            <a:r>
              <a:rPr lang="en-US" dirty="0" err="1"/>
              <a:t>Kleinjan</a:t>
            </a:r>
            <a:r>
              <a:rPr lang="en-US" dirty="0"/>
              <a:t>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Become an expert on your assigned reading.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Pick a spokesperson for your group to share out.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256"/>
            <a:ext cx="8229600" cy="857250"/>
          </a:xfrm>
        </p:spPr>
        <p:txBody>
          <a:bodyPr/>
          <a:lstStyle/>
          <a:p>
            <a:r>
              <a:rPr lang="en-US" dirty="0"/>
              <a:t>Jigsaw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480022-051E-1205-6ADA-08624F18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41" y="727973"/>
            <a:ext cx="2243603" cy="19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43450"/>
            <a:ext cx="8229600" cy="44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Minute Timer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47"/>
            <a:ext cx="8229600" cy="857250"/>
          </a:xfrm>
        </p:spPr>
        <p:txBody>
          <a:bodyPr/>
          <a:lstStyle/>
          <a:p>
            <a:r>
              <a:rPr lang="en-US" dirty="0"/>
              <a:t>Jigsaw Timer</a:t>
            </a:r>
          </a:p>
        </p:txBody>
      </p:sp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7346D95C-090D-7267-B24C-F214EB1FCB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6051" y="1114762"/>
            <a:ext cx="6331899" cy="35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284135" cy="3013553"/>
          </a:xfrm>
        </p:spPr>
        <p:txBody>
          <a:bodyPr>
            <a:normAutofit fontScale="92500"/>
          </a:bodyPr>
          <a:lstStyle/>
          <a:p>
            <a:pPr fontAlgn="base">
              <a:spcAft>
                <a:spcPts val="0"/>
              </a:spcAft>
            </a:pPr>
            <a:r>
              <a:rPr lang="en-US" dirty="0"/>
              <a:t>In your group, read a selection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Movement Matters: </a:t>
            </a:r>
            <a:br>
              <a:rPr lang="en-US" i="1" dirty="0"/>
            </a:br>
            <a:r>
              <a:rPr lang="en-US" i="1" dirty="0"/>
              <a:t>The Importance of Incorporating </a:t>
            </a:r>
            <a:br>
              <a:rPr lang="en-US" i="1" dirty="0"/>
            </a:br>
            <a:r>
              <a:rPr lang="en-US" i="1" dirty="0"/>
              <a:t>Movement in the Classroom</a:t>
            </a:r>
            <a:r>
              <a:rPr lang="en-US" dirty="0"/>
              <a:t> by Dana </a:t>
            </a:r>
            <a:r>
              <a:rPr lang="en-US" dirty="0" err="1"/>
              <a:t>Kleinjan</a:t>
            </a:r>
            <a:r>
              <a:rPr lang="en-US" dirty="0"/>
              <a:t>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Become an expert on your assigned reading.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Experts stay; others rotate to the next group.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</a:t>
            </a:r>
          </a:p>
        </p:txBody>
      </p:sp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A9F74C7E-E864-B36B-D483-9C444E6E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23" y="536914"/>
            <a:ext cx="2128346" cy="19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en-US" dirty="0"/>
              <a:t>Everyone stand up and circle the room until the music stops playing.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When the music stops, use </a:t>
            </a:r>
            <a:br>
              <a:rPr lang="en-US" dirty="0"/>
            </a:br>
            <a:r>
              <a:rPr lang="en-US" dirty="0"/>
              <a:t>the prompt to determine </a:t>
            </a:r>
            <a:br>
              <a:rPr lang="en-US" dirty="0"/>
            </a:br>
            <a:r>
              <a:rPr lang="en-US" dirty="0"/>
              <a:t>your group size.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Once you find a group, </a:t>
            </a:r>
            <a:br>
              <a:rPr lang="en-US" dirty="0"/>
            </a:br>
            <a:r>
              <a:rPr lang="en-US" dirty="0"/>
              <a:t>discuss the displayed question.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Mingling Questions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0608311-4B20-BDE5-1D2F-C3834477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1" y="2022345"/>
            <a:ext cx="3340100" cy="18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389633C-D9DA-E351-4758-AB7E77C3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569634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Collaborate:</a:t>
            </a:r>
          </a:p>
          <a:p>
            <a:r>
              <a:rPr lang="en-US" dirty="0"/>
              <a:t>What movement and activities/games do you use in your classroom to actively engage students?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20 ÷ 4?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46E4071-7F31-EABA-4417-204B3A99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34" y="1164498"/>
            <a:ext cx="3659965" cy="27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389633C-D9DA-E351-4758-AB7E77C3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733" y="1282927"/>
            <a:ext cx="4465229" cy="31363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Reflect:</a:t>
            </a:r>
          </a:p>
          <a:p>
            <a:r>
              <a:rPr lang="en-US" dirty="0"/>
              <a:t>How might this topic and activities explored today impact your teaching, student engagement, and overall class climate?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981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How many branches are there in the US Government?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78131C69-F407-5AC0-B3DD-BB2AA19B649A}"/>
              </a:ext>
            </a:extLst>
          </p:cNvPr>
          <p:cNvSpPr txBox="1">
            <a:spLocks/>
          </p:cNvSpPr>
          <p:nvPr/>
        </p:nvSpPr>
        <p:spPr>
          <a:xfrm>
            <a:off x="457200" y="749839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AC1D6-C9A3-5A9A-E357-34162A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" y="1282927"/>
            <a:ext cx="3659965" cy="27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reflect and record the following </a:t>
            </a:r>
            <a:br>
              <a:rPr lang="en-US" dirty="0"/>
            </a:br>
            <a:r>
              <a:rPr lang="en-US" dirty="0"/>
              <a:t>on your handout. Be prepared to share </a:t>
            </a:r>
            <a:br>
              <a:rPr lang="en-US" dirty="0"/>
            </a:br>
            <a:r>
              <a:rPr lang="en-US" dirty="0"/>
              <a:t>your thoughts.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3 things</a:t>
            </a:r>
            <a:r>
              <a:rPr lang="en-US" dirty="0"/>
              <a:t> that you are willing to try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2 people</a:t>
            </a:r>
            <a:r>
              <a:rPr lang="en-US" dirty="0"/>
              <a:t> whom you are willing to collaborate with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1 fear or struggle</a:t>
            </a:r>
            <a:r>
              <a:rPr lang="en-US" dirty="0"/>
              <a:t> you might have with implementation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 Follow Up</a:t>
            </a:r>
          </a:p>
        </p:txBody>
      </p:sp>
      <p:pic>
        <p:nvPicPr>
          <p:cNvPr id="3" name="Picture 2" descr="A picture containing text, vector graphics, queen&#10;&#10;Description automatically generated">
            <a:extLst>
              <a:ext uri="{FF2B5EF4-FFF2-40B4-BE49-F238E27FC236}">
                <a16:creationId xmlns:a16="http://schemas.microsoft.com/office/drawing/2014/main" id="{03C20B5B-2A4B-DD23-88DE-13336F2F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236" y="400050"/>
            <a:ext cx="2503564" cy="25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the Format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Brain Breaks as Formative Assessments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Walking Vote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Snap, Clap, Pop</a:t>
            </a:r>
          </a:p>
        </p:txBody>
      </p:sp>
      <p:pic>
        <p:nvPicPr>
          <p:cNvPr id="4" name="Picture 3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7B0F6D82-8531-E58E-6B23-1DC6E9F9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Beach or Mountains?</a:t>
            </a:r>
          </a:p>
        </p:txBody>
      </p:sp>
      <p:pic>
        <p:nvPicPr>
          <p:cNvPr id="1029" name="Picture 5" descr="A picture containing nature, sunset, cloud&#10;&#10;Description automatically generated">
            <a:extLst>
              <a:ext uri="{FF2B5EF4-FFF2-40B4-BE49-F238E27FC236}">
                <a16:creationId xmlns:a16="http://schemas.microsoft.com/office/drawing/2014/main" id="{4F3ABE39-F16C-371E-B99C-D68DD0E6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41452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9D7F7769-82D0-898B-0585-84843DBA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8"/>
            <a:ext cx="4030155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Beach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Mountains</a:t>
            </a:r>
          </a:p>
        </p:txBody>
      </p:sp>
    </p:spTree>
    <p:extLst>
      <p:ext uri="{BB962C8B-B14F-4D97-AF65-F5344CB8AC3E}">
        <p14:creationId xmlns:p14="http://schemas.microsoft.com/office/powerpoint/2010/main" val="29977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E20184C-DFB8-D2CE-7366-88150EE0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9"/>
            <a:ext cx="4032855" cy="26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3CCFCD-A3F8-43A0-2F30-B45012C9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35137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or Digital Copies?</a:t>
            </a:r>
          </a:p>
        </p:txBody>
      </p:sp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Paper Copies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Digital Copies</a:t>
            </a:r>
          </a:p>
        </p:txBody>
      </p:sp>
    </p:spTree>
    <p:extLst>
      <p:ext uri="{BB962C8B-B14F-4D97-AF65-F5344CB8AC3E}">
        <p14:creationId xmlns:p14="http://schemas.microsoft.com/office/powerpoint/2010/main" val="33579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99D9B42-9E1A-296D-AA6B-2F78C49B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17938"/>
            <a:ext cx="4038599" cy="26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DEEFB4-DD4B-F974-4CF5-9D6A4D892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4" b="29927"/>
          <a:stretch/>
        </p:blipFill>
        <p:spPr bwMode="auto">
          <a:xfrm>
            <a:off x="469867" y="1317938"/>
            <a:ext cx="4030155" cy="26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Begin?</a:t>
            </a:r>
          </a:p>
        </p:txBody>
      </p:sp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Read Directions First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Dive Right In</a:t>
            </a:r>
          </a:p>
        </p:txBody>
      </p:sp>
    </p:spTree>
    <p:extLst>
      <p:ext uri="{BB962C8B-B14F-4D97-AF65-F5344CB8AC3E}">
        <p14:creationId xmlns:p14="http://schemas.microsoft.com/office/powerpoint/2010/main" val="34788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Walking Vote</a:t>
            </a:r>
          </a:p>
          <a:p>
            <a:pPr>
              <a:lnSpc>
                <a:spcPct val="150000"/>
              </a:lnSpc>
            </a:pPr>
            <a:r>
              <a:rPr lang="en-US" dirty="0"/>
              <a:t>Play a Musical Instrument: Mime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Right Angle? Show Me</a:t>
            </a:r>
          </a:p>
          <a:p>
            <a:pPr>
              <a:lnSpc>
                <a:spcPct val="150000"/>
              </a:lnSpc>
            </a:pPr>
            <a:r>
              <a:rPr lang="en-US" dirty="0"/>
              <a:t>Visited K20 LEARN Website? Clap Twice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Snap, Clap, Pop</a:t>
            </a:r>
          </a:p>
        </p:txBody>
      </p:sp>
      <p:pic>
        <p:nvPicPr>
          <p:cNvPr id="3" name="Picture 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9BF85DEB-01C3-C6AE-34E0-79403971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2" y="587108"/>
            <a:ext cx="7772400" cy="1021842"/>
          </a:xfrm>
        </p:spPr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17" y="1826699"/>
            <a:ext cx="7772400" cy="1132284"/>
          </a:xfrm>
        </p:spPr>
        <p:txBody>
          <a:bodyPr/>
          <a:lstStyle/>
          <a:p>
            <a:pPr marL="55563" indent="0">
              <a:buNone/>
            </a:pPr>
            <a:r>
              <a:rPr lang="en-US" dirty="0"/>
              <a:t>How can brain breaks be used as formative assessments?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06" y="498821"/>
            <a:ext cx="7772400" cy="1021842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669044"/>
            <a:ext cx="7772400" cy="2335436"/>
          </a:xfrm>
        </p:spPr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en-US" dirty="0"/>
              <a:t>Identify instructional strategies that promote active engagement. 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Identify benefits of actively engaging students.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Examine ways to use student movement to assess classroom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222</TotalTime>
  <Words>906</Words>
  <Application>Microsoft Office PowerPoint</Application>
  <PresentationFormat>On-screen Show (16:9)</PresentationFormat>
  <Paragraphs>74</Paragraphs>
  <Slides>19</Slides>
  <Notes>15</Notes>
  <HiddenSlides>2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LEARN theme</vt:lpstr>
      <vt:lpstr>PowerPoint Presentation</vt:lpstr>
      <vt:lpstr>Break the Format</vt:lpstr>
      <vt:lpstr>Snap, Clap, Pop</vt:lpstr>
      <vt:lpstr>Beach or Mountains?</vt:lpstr>
      <vt:lpstr>Paper or Digital Copies?</vt:lpstr>
      <vt:lpstr>How Do You Begin?</vt:lpstr>
      <vt:lpstr>Snap, Clap, Pop</vt:lpstr>
      <vt:lpstr>Essential Question</vt:lpstr>
      <vt:lpstr>Learning Goals</vt:lpstr>
      <vt:lpstr>Four Corners</vt:lpstr>
      <vt:lpstr>Jigsaw</vt:lpstr>
      <vt:lpstr>Jigsaw Timer</vt:lpstr>
      <vt:lpstr>Expert Stay and Stray</vt:lpstr>
      <vt:lpstr>Mingling Questions</vt:lpstr>
      <vt:lpstr>Mingle</vt:lpstr>
      <vt:lpstr>What is 20 ÷ 4?</vt:lpstr>
      <vt:lpstr>Mingle</vt:lpstr>
      <vt:lpstr>How many branches are there in the US Government?</vt:lpstr>
      <vt:lpstr>3-2-1 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the Format</dc:title>
  <dc:creator>K20 Center</dc:creator>
  <cp:lastModifiedBy>McLeod Porter, Delma</cp:lastModifiedBy>
  <cp:revision>9</cp:revision>
  <dcterms:created xsi:type="dcterms:W3CDTF">2022-11-30T20:51:26Z</dcterms:created>
  <dcterms:modified xsi:type="dcterms:W3CDTF">2023-04-28T17:23:10Z</dcterms:modified>
</cp:coreProperties>
</file>