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2"/>
  </p:notesMasterIdLst>
  <p:sldIdLst>
    <p:sldId id="256" r:id="rId3"/>
    <p:sldId id="257" r:id="rId4"/>
    <p:sldId id="279" r:id="rId5"/>
    <p:sldId id="283" r:id="rId6"/>
    <p:sldId id="284" r:id="rId7"/>
    <p:sldId id="285" r:id="rId8"/>
    <p:sldId id="286" r:id="rId9"/>
    <p:sldId id="262" r:id="rId10"/>
    <p:sldId id="263" r:id="rId11"/>
    <p:sldId id="260" r:id="rId12"/>
    <p:sldId id="272" r:id="rId13"/>
    <p:sldId id="273" r:id="rId14"/>
    <p:sldId id="274" r:id="rId15"/>
    <p:sldId id="275" r:id="rId16"/>
    <p:sldId id="276" r:id="rId17"/>
    <p:sldId id="278" r:id="rId18"/>
    <p:sldId id="281" r:id="rId19"/>
    <p:sldId id="282" r:id="rId20"/>
    <p:sldId id="261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now-covered-mountain-during-sunrise-61883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photos/beach-sea-sunset-sun-sunlight-1751455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ck_of_Copy_Paper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Jomolhari_in_Google_Docs_(screen-shot)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db.ca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622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2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E272-3FC1-97F5-6DBB-F480373C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9C315C-4629-7A24-CFB9-BEF4D1027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FD382-A64C-7323-C9B9-025699344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86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8247-3C46-82B7-106C-FCC4DACAF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D6962-0304-3A66-E9DF-6CD9C0E6A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49C90-2764-DA7A-F2B9-C9353AF59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3-2-1.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https://learn.k20center.ou.edu/strategy/117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431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Andrea, S. (2017, November 8). Mountains [Photography].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https://www.pexels.com/photo/snow-covered-mountain-during-sunrise-618833/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Ocean Waves. [Photography]. (2016, October 19).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https://pixabay.com/photos/beach-sea-sunset-sun-sunlight-1751455/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9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Bondhus, J.J. (2011, July 11). Stack of Copy Paper [Photography].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https://commons.wikimedia.org/wiki/File:Stack_of_Copy_Paper.jpg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Fynn., C.J. (2019, November 29). Example of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Jomolhari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font used in Google Docs [Screenshot]. Wikimedia.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https://commons.wikimedia.org/wiki/File:Jomolhari_in_Google_Docs_(screen-shot).jpg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8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3EF86-4302-A740-2359-229B2AC7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19A3E-F69F-FBD5-6203-87B5D5BE9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648EA-9DC6-38B5-E284-91F7498B6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710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Four Corners.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https://learn.k20center.ou.edu/strategy/138</a:t>
            </a:r>
            <a:endParaRPr lang="en-US" sz="14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Inspired by Bourassa, M. (2013). Which One Doesn't Belong?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 </a:t>
            </a:r>
            <a:r>
              <a:rPr lang="en-US" sz="1400" b="0" i="0" u="sng" strike="noStrike" dirty="0">
                <a:solidFill>
                  <a:srgbClr val="2200CC"/>
                </a:solidFill>
                <a:effectLst/>
                <a:latin typeface="Calibri" panose="020F0502020204030204" pitchFamily="34" charset="0"/>
                <a:hlinkClick r:id="rId4"/>
              </a:rPr>
              <a:t>https://wodb.ca/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3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Jigsaw. Strategies. </a:t>
            </a:r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https://learn.k20center.ou.edu/strategy/179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Expert Stay and Stray. Strategies. </a:t>
            </a:r>
            <a:r>
              <a:rPr lang="da-DK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</a:t>
            </a:r>
            <a:r>
              <a:rPr lang="da-DK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</a:rPr>
              <a:t>2650 </a:t>
            </a:r>
            <a:endParaRPr lang="da-DK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6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Mingle. Strategies. </a:t>
            </a:r>
            <a:r>
              <a:rPr lang="da-DK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https://learn.k20center.ou.edu/strategy/53</a:t>
            </a:r>
            <a:endParaRPr lang="da-DK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hyperlink" Target="https://youtu.be/9gy-1Z2Sa-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4186-3E5C-5B3B-11CF-6B1DE8D1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63" y="771525"/>
            <a:ext cx="3512500" cy="3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Four Corners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99990" cy="3262312"/>
          </a:xfrm>
        </p:spPr>
        <p:txBody>
          <a:bodyPr/>
          <a:lstStyle/>
          <a:p>
            <a:r>
              <a:rPr lang="en-US" altLang="en-US" dirty="0"/>
              <a:t>Go to the corner of the image that you think does not belong.</a:t>
            </a:r>
          </a:p>
          <a:p>
            <a:r>
              <a:rPr lang="en-US" altLang="en-US" dirty="0"/>
              <a:t>Discuss with your group why you chose that image.</a:t>
            </a:r>
          </a:p>
          <a:p>
            <a:r>
              <a:rPr lang="en-US" altLang="en-US" dirty="0"/>
              <a:t>Pick a spokesperson for your group to share out.</a:t>
            </a:r>
          </a:p>
          <a:p>
            <a:pPr marL="64008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2417D-BECE-783E-2AC7-09AB14C50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212C-2710-A468-959B-4A934F97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Jigsaw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974A812-3124-0062-A108-D3A1715ECD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In your group, read one of the selections from </a:t>
            </a:r>
            <a:r>
              <a:rPr lang="en-US" altLang="en-US" i="1" dirty="0"/>
              <a:t>Movement Matters: The Importance of Incorporating Movement in the Classroom </a:t>
            </a:r>
            <a:r>
              <a:rPr lang="en-US" altLang="en-US" dirty="0"/>
              <a:t>by Dana Kleinjan.</a:t>
            </a:r>
          </a:p>
          <a:p>
            <a:r>
              <a:rPr lang="en-US" altLang="en-US" dirty="0"/>
              <a:t>Become an expert on your assigned reading.</a:t>
            </a:r>
          </a:p>
          <a:p>
            <a:r>
              <a:rPr lang="en-US" altLang="en-US" dirty="0"/>
              <a:t>Pick a spokesperson for your group to share out.</a:t>
            </a:r>
          </a:p>
        </p:txBody>
      </p:sp>
    </p:spTree>
    <p:extLst>
      <p:ext uri="{BB962C8B-B14F-4D97-AF65-F5344CB8AC3E}">
        <p14:creationId xmlns:p14="http://schemas.microsoft.com/office/powerpoint/2010/main" val="215836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1B9D-1689-ABBF-9447-E372D6AA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F73-0965-91F6-B45F-B207960A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Jigsaw Timer </a:t>
            </a:r>
          </a:p>
        </p:txBody>
      </p:sp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765C3291-9AC9-AF8F-6796-253D546B68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9730" y="1291031"/>
            <a:ext cx="5664538" cy="3200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325151-0872-5C56-E21D-D7F0C146AF0F}"/>
              </a:ext>
            </a:extLst>
          </p:cNvPr>
          <p:cNvSpPr txBox="1">
            <a:spLocks/>
          </p:cNvSpPr>
          <p:nvPr/>
        </p:nvSpPr>
        <p:spPr bwMode="auto">
          <a:xfrm>
            <a:off x="754062" y="4295775"/>
            <a:ext cx="76358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auto">
              <a:defRPr/>
            </a:pPr>
            <a:r>
              <a:rPr lang="en-US" sz="1800" dirty="0">
                <a:solidFill>
                  <a:schemeClr val="accent2"/>
                </a:solidFill>
                <a:hlinkClick r:id="rId4"/>
              </a:rPr>
              <a:t>10 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83568-4B3A-608F-E95D-97116B9F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752E-F235-FB66-3930-5B48D889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Expert Stay and Stray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B8E0381-919F-887B-456F-BE6978A538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595110" cy="3262312"/>
          </a:xfrm>
        </p:spPr>
        <p:txBody>
          <a:bodyPr/>
          <a:lstStyle/>
          <a:p>
            <a:r>
              <a:rPr lang="en-US" altLang="en-US" dirty="0"/>
              <a:t>In your group, read a selection from </a:t>
            </a:r>
            <a:r>
              <a:rPr lang="en-US" altLang="en-US" i="1" dirty="0"/>
              <a:t>Movement Matters: The Importance of Incorporating Movement in the Classroom </a:t>
            </a:r>
            <a:r>
              <a:rPr lang="en-US" altLang="en-US" dirty="0"/>
              <a:t>by Dana Kleinjan.</a:t>
            </a:r>
          </a:p>
          <a:p>
            <a:r>
              <a:rPr lang="en-US" altLang="en-US" dirty="0"/>
              <a:t>Become an expert on your assigned reading.</a:t>
            </a:r>
          </a:p>
          <a:p>
            <a:r>
              <a:rPr lang="en-US" altLang="en-US" dirty="0"/>
              <a:t>Experts stay; others rotate to the next group.</a:t>
            </a:r>
          </a:p>
        </p:txBody>
      </p:sp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F0947F61-3D08-AF43-585A-8147B916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263" y="536914"/>
            <a:ext cx="2128346" cy="19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299EF-C76E-3524-D79E-4EBB50B9A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4766-1883-85E4-2BB5-16841B3A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Mingling Questions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C5B96EB-165E-D0AF-90E8-2FF83C813A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Everyone stand up and circle the room until the music stops playing. </a:t>
            </a:r>
          </a:p>
          <a:p>
            <a:r>
              <a:rPr lang="en-US" altLang="en-US" dirty="0"/>
              <a:t>When the music stops, use the prompt to determine your group size.</a:t>
            </a:r>
          </a:p>
          <a:p>
            <a:r>
              <a:rPr lang="en-US" altLang="en-US" dirty="0"/>
              <a:t>Once you find a group, discuss the displayed question.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25F225-724E-E2DE-C561-B51054F8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83" y="274638"/>
            <a:ext cx="2094548" cy="11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F22F-9A05-93C7-4C90-DCBE1577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7E5A-17C8-9B8A-6919-E542CE83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Mingle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C88A4-443D-0AA2-DD7C-8D65967A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8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806C-5216-E19F-5ED5-F9EF7A55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1901-2E41-5251-4C61-1286B06A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20 ÷ 4?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15206FB-4873-3C3D-E515-7E8459822F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0813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Collaborate:</a:t>
            </a:r>
          </a:p>
          <a:p>
            <a:r>
              <a:rPr lang="en-US" altLang="en-US" dirty="0"/>
              <a:t>What movement and activities/games do you use in your classroom to actively engage students?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D810F-9984-8A64-EA57-A464117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4" y="1370013"/>
            <a:ext cx="3283744" cy="24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6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7040D-E99E-A332-BB56-ADE85E259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B18-A691-2F19-73A8-2DB23DCE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Mingle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09413-6289-0A6A-C925-12F08FD9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7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FA51-A99E-3277-8705-0CBDD9331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0363-9169-F6F3-0E1B-E1B73A04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15993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How many branches are there in the US Government?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B37DD34-312C-E15F-1E0D-5CA79BD6EA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0813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Reflect:</a:t>
            </a:r>
          </a:p>
          <a:p>
            <a:r>
              <a:rPr lang="en-US" altLang="en-US" dirty="0"/>
              <a:t>How might this topic and activities explored today impact your teaching, student engagement, and overall class climate?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7C9B0-909B-76A7-5AE1-B35E5EE3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4" y="1370013"/>
            <a:ext cx="3283744" cy="24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3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29A3-7235-F5BF-4F84-F81F112E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3-2-1 Follow Up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34E89F6-1372-9578-38BE-2A605786501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5339184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Please reflect and record the following on your handout. Be prepared to share your thoughts.</a:t>
            </a:r>
          </a:p>
          <a:p>
            <a:r>
              <a:rPr lang="en-US" altLang="en-US" sz="2400" b="1" dirty="0"/>
              <a:t>3 things </a:t>
            </a:r>
            <a:r>
              <a:rPr lang="en-US" altLang="en-US" sz="2400" dirty="0"/>
              <a:t>that you are willing to try</a:t>
            </a:r>
          </a:p>
          <a:p>
            <a:r>
              <a:rPr lang="en-US" altLang="en-US" sz="2400" b="1" dirty="0"/>
              <a:t>2 people </a:t>
            </a:r>
            <a:r>
              <a:rPr lang="en-US" altLang="en-US" sz="2400" dirty="0"/>
              <a:t>whom you are willing to collaborate with</a:t>
            </a:r>
          </a:p>
          <a:p>
            <a:r>
              <a:rPr lang="en-US" altLang="en-US" sz="2400" b="1" dirty="0"/>
              <a:t>1 fear </a:t>
            </a:r>
            <a:r>
              <a:rPr lang="en-US" altLang="en-US" sz="2400" dirty="0"/>
              <a:t>or struggle you might have with implementation</a:t>
            </a:r>
          </a:p>
        </p:txBody>
      </p:sp>
      <p:pic>
        <p:nvPicPr>
          <p:cNvPr id="27651" name="Picture 8" descr="A diagram of a question mark and stars&#10;&#10;AI-generated content may be incorrect.">
            <a:extLst>
              <a:ext uri="{FF2B5EF4-FFF2-40B4-BE49-F238E27FC236}">
                <a16:creationId xmlns:a16="http://schemas.microsoft.com/office/drawing/2014/main" id="{4220B42A-3623-8D27-9933-AB07CBAE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43" y="1557338"/>
            <a:ext cx="264953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Break the Format 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Using Brain Breaks as Formative Assessments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3DC68-E87A-7D9B-60BB-9C13BAC3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FB83-3396-3F98-93A1-7347B2A5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Snap, Clap, Pop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50DFE6B-739A-A592-6145-75B2A20E93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Walking Vote</a:t>
            </a:r>
          </a:p>
        </p:txBody>
      </p:sp>
      <p:pic>
        <p:nvPicPr>
          <p:cNvPr id="3" name="Picture 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C8BD5E48-C189-0812-1CF3-0940CB1E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72B6-1A76-9CC7-484A-884FFB63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BE2E-1D09-5B4B-A84B-CF743051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Beach or Mountains? </a:t>
            </a:r>
          </a:p>
        </p:txBody>
      </p:sp>
      <p:pic>
        <p:nvPicPr>
          <p:cNvPr id="3" name="Picture 5" descr="A picture containing nature, sunset, cloud&#10;&#10;Description automatically generated">
            <a:extLst>
              <a:ext uri="{FF2B5EF4-FFF2-40B4-BE49-F238E27FC236}">
                <a16:creationId xmlns:a16="http://schemas.microsoft.com/office/drawing/2014/main" id="{20078143-2B0F-DC7D-904F-AE00D49E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41452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15F6302C-3242-7423-3E4F-07FB21E7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5B15DA8-C1B9-4EBD-7E77-EF50FE63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8"/>
            <a:ext cx="4030155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8E7E651-BF88-B353-3A43-B080A32E61E1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Beach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863D1D-251F-DC8D-BFFC-920DCB682A4F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Mountains</a:t>
            </a:r>
          </a:p>
        </p:txBody>
      </p:sp>
    </p:spTree>
    <p:extLst>
      <p:ext uri="{BB962C8B-B14F-4D97-AF65-F5344CB8AC3E}">
        <p14:creationId xmlns:p14="http://schemas.microsoft.com/office/powerpoint/2010/main" val="7977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C70C7-93DC-BF17-DDCD-E090898AE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1DFC-D046-9FE7-2EDA-9924A629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Paper or Digital Copies?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5F624-7E2E-FF2F-677E-24C6E9B1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9"/>
            <a:ext cx="4032855" cy="26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ACE7DF-8B78-F7F7-2468-F996AAF8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35137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335892EB-849C-BC4C-B3EE-70587F39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5997E5E-B806-E198-F391-4DE332DB5A3C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Paper Copies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554583-1EEA-33DC-97CB-06D9DFA02D2E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Digital Copies</a:t>
            </a:r>
          </a:p>
        </p:txBody>
      </p:sp>
    </p:spTree>
    <p:extLst>
      <p:ext uri="{BB962C8B-B14F-4D97-AF65-F5344CB8AC3E}">
        <p14:creationId xmlns:p14="http://schemas.microsoft.com/office/powerpoint/2010/main" val="301237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61A2-2DB2-2C7B-F3CC-FC63328C5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5755-F9B8-7F71-0AA3-2E0908A7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Do You Begin?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6E0BF60-D6B8-F94D-BD6B-F28212E0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17938"/>
            <a:ext cx="4038599" cy="26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FE0FE8E-CD15-A919-0972-57B01BA42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4" b="29927"/>
          <a:stretch/>
        </p:blipFill>
        <p:spPr bwMode="auto">
          <a:xfrm>
            <a:off x="469867" y="1317938"/>
            <a:ext cx="4030155" cy="26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DDFA28C3-15E0-D0D5-2E28-C2853DF4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D4AF395-E38B-2E70-6897-A7647B8A758A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Read Directions First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4A3B6A-CADF-6490-1432-EE874F50096C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Dive Right In</a:t>
            </a:r>
          </a:p>
        </p:txBody>
      </p:sp>
    </p:spTree>
    <p:extLst>
      <p:ext uri="{BB962C8B-B14F-4D97-AF65-F5344CB8AC3E}">
        <p14:creationId xmlns:p14="http://schemas.microsoft.com/office/powerpoint/2010/main" val="84843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3834-EB57-BF56-AC83-A1EFFA5ED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C44E-382A-21FC-D652-B7127D0B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Snap, Clap, Pop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0915098-1FFF-7985-2277-FC0D772E6CC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Walking Vote</a:t>
            </a:r>
          </a:p>
          <a:p>
            <a:r>
              <a:rPr lang="en-US" altLang="en-US" dirty="0"/>
              <a:t>Play a Musical Instrument: Mime</a:t>
            </a:r>
          </a:p>
          <a:p>
            <a:r>
              <a:rPr lang="en-US" altLang="en-US" dirty="0"/>
              <a:t>What is a Right Angle? Show Me</a:t>
            </a:r>
          </a:p>
          <a:p>
            <a:r>
              <a:rPr lang="en-US" altLang="en-US" dirty="0"/>
              <a:t>Visited K20 LEARN Website? Clap Twice</a:t>
            </a:r>
          </a:p>
        </p:txBody>
      </p:sp>
      <p:pic>
        <p:nvPicPr>
          <p:cNvPr id="3" name="Picture 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E799DAFA-849B-C4B9-2947-2C219384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AF413C1-8E6A-CEED-A86D-71A57E07CED9}"/>
              </a:ext>
            </a:extLst>
          </p:cNvPr>
          <p:cNvSpPr txBox="1">
            <a:spLocks/>
          </p:cNvSpPr>
          <p:nvPr/>
        </p:nvSpPr>
        <p:spPr bwMode="auto">
          <a:xfrm>
            <a:off x="623888" y="2326855"/>
            <a:ext cx="7885112" cy="223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stem Font Regular"/>
              <a:buChar char="●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dirty="0"/>
              <a:t>How can brain breaks be used as formative assessments?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CFD88B2-F3F3-B8D2-6F9B-961257E5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8955"/>
            <a:ext cx="78867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r>
              <a:rPr lang="en-US" altLang="en-US"/>
              <a:t>Learning Objectives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78955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26855"/>
            <a:ext cx="7885112" cy="223545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instructional strategies that promote active engagement.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benefits of actively engaging students.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Examine ways to use student movement to assess classroom learning.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49</TotalTime>
  <Words>866</Words>
  <Application>Microsoft Office PowerPoint</Application>
  <PresentationFormat>On-screen Show (16:9)</PresentationFormat>
  <Paragraphs>71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Break the Format </vt:lpstr>
      <vt:lpstr>Snap, Clap, Pop</vt:lpstr>
      <vt:lpstr>Beach or Mountains? </vt:lpstr>
      <vt:lpstr>Paper or Digital Copies?</vt:lpstr>
      <vt:lpstr>How Do You Begin?</vt:lpstr>
      <vt:lpstr>Snap, Clap, Pop</vt:lpstr>
      <vt:lpstr>PowerPoint Presentation</vt:lpstr>
      <vt:lpstr>Learning Objectives</vt:lpstr>
      <vt:lpstr>Four Corners</vt:lpstr>
      <vt:lpstr>Jigsaw</vt:lpstr>
      <vt:lpstr>Jigsaw Timer </vt:lpstr>
      <vt:lpstr>Expert Stay and Stray</vt:lpstr>
      <vt:lpstr>Mingling Questions</vt:lpstr>
      <vt:lpstr>Mingle </vt:lpstr>
      <vt:lpstr>What is 20 ÷ 4?</vt:lpstr>
      <vt:lpstr>Mingle </vt:lpstr>
      <vt:lpstr>How many branches are there in the US Government?</vt:lpstr>
      <vt:lpstr>3-2-1 Follow Up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2026-04-02T18:01:16Z</dcterms:created>
  <dcterms:modified xsi:type="dcterms:W3CDTF">2026-04-02T18:51:13Z</dcterms:modified>
  <cp:category/>
</cp:coreProperties>
</file>