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FXLS20jG2F98pPTCAHrvA2tQV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66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58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58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58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18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58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30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926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youtu.be/zLYECIjmnQs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926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74a0f9fc1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74a0f9fc1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Magnetic statements.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https://learn.k20center.ou.edu/strategy/166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https://learn.k20center.ou.edu/strategy/118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Tweet Up.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https://learn.k20center.ou.edu/strategy/130</a:t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i="0" lang="en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b="0" i="0" lang="en" sz="18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MotivatingSuccess. (2012, May 15). Famous failures [Video]. YouTube. Retrieved July 27, 2022, from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https://youtu.be/zLYECIjmnQs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b="0" i="0" lang="en" sz="110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74a0f9fc1c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74a0f9fc1c_0_3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74a0f9fc1c_0_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74a0f9fc1c_0_3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45" name="Google Shape;45;g274a0f9fc1c_0_3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46" name="Google Shape;46;g274a0f9fc1c_0_36"/>
          <p:cNvPicPr preferRelativeResize="0"/>
          <p:nvPr/>
        </p:nvPicPr>
        <p:blipFill rotWithShape="1">
          <a:blip r:embed="rId2">
            <a:alphaModFix/>
          </a:blip>
          <a:srcRect b="56089" l="34177" r="32617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descr="A picture containing text, vector graphics&#10;&#10;Description automatically generated" id="47" name="Google Shape;47;g274a0f9fc1c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2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83" scaled="0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74a0f9fc1c_0_43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g274a0f9fc1c_0_43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51" name="Google Shape;51;g274a0f9fc1c_0_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53" name="Google Shape;53;g274a0f9fc1c_0_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74a0f9fc1c_0_6"/>
          <p:cNvSpPr txBox="1"/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74a0f9fc1c_0_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g274a0f9fc1c_0_6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74a0f9fc1c_0_10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g274a0f9fc1c_0_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g274a0f9fc1c_0_10"/>
          <p:cNvSpPr txBox="1"/>
          <p:nvPr>
            <p:ph idx="2" type="title"/>
          </p:nvPr>
        </p:nvSpPr>
        <p:spPr>
          <a:xfrm>
            <a:off x="1810350" y="3091850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74a0f9fc1c_0_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g274a0f9fc1c_0_14"/>
          <p:cNvSpPr txBox="1"/>
          <p:nvPr>
            <p:ph idx="1" type="body"/>
          </p:nvPr>
        </p:nvSpPr>
        <p:spPr>
          <a:xfrm>
            <a:off x="760050" y="1152475"/>
            <a:ext cx="80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74a0f9fc1c_0_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74a0f9fc1c_0_1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274a0f9fc1c_0_18"/>
          <p:cNvSpPr txBox="1"/>
          <p:nvPr>
            <p:ph idx="1" type="body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g274a0f9fc1c_0_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g274a0f9fc1c_0_18"/>
          <p:cNvSpPr txBox="1"/>
          <p:nvPr>
            <p:ph idx="2" type="body"/>
          </p:nvPr>
        </p:nvSpPr>
        <p:spPr>
          <a:xfrm>
            <a:off x="43268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74a0f9fc1c_0_2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g274a0f9fc1c_0_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32" name="Google Shape;32;g274a0f9fc1c_0_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84738" y="111512"/>
            <a:ext cx="3974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38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74a0f9fc1c_0_28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g274a0f9fc1c_0_28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36" name="Google Shape;36;g274a0f9fc1c_0_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74a0f9fc1c_0_32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g274a0f9fc1c_0_3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0" name="Google Shape;40;g274a0f9fc1c_0_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74a0f9fc1c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74a0f9fc1c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74a0f9fc1c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zLYECIjmnQs" TargetMode="External"/><Relationship Id="rId4" Type="http://schemas.openxmlformats.org/officeDocument/2006/relationships/image" Target="../media/image1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each of the statements around the room.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one of the statements that you are </a:t>
            </a:r>
            <a:r>
              <a:rPr b="1" i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attracted to.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your reasons with the others gathered around your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9" name="Google Shape;119;p10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Magnetic Statements</a:t>
            </a:r>
            <a:endParaRPr sz="3640"/>
          </a:p>
        </p:txBody>
      </p:sp>
      <p:grpSp>
        <p:nvGrpSpPr>
          <p:cNvPr id="120" name="Google Shape;120;p10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21" name="Google Shape;121;p10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p10"/>
            <p:cNvPicPr preferRelativeResize="0"/>
            <p:nvPr/>
          </p:nvPicPr>
          <p:blipFill rotWithShape="1">
            <a:blip r:embed="rId3">
              <a:alphaModFix/>
            </a:blip>
            <a:srcRect b="-7404" l="-4945" r="-4955" t="-7405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1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28" name="Google Shape;128;p11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29" name="Google Shape;129;p11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11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1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2" name="Google Shape;132;p11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11"/>
          <p:cNvSpPr txBox="1"/>
          <p:nvPr>
            <p:ph idx="4294967295" type="body"/>
          </p:nvPr>
        </p:nvSpPr>
        <p:spPr>
          <a:xfrm>
            <a:off x="760050" y="1305050"/>
            <a:ext cx="4717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Steps: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a club activity to the magnetic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your club activity.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0" marL="51435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the activity connects to postsecondary education (PSE).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4" name="Google Shape;134;p11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35" name="Google Shape;135;p11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6" name="Google Shape;136;p11"/>
            <p:cNvPicPr preferRelativeResize="0"/>
            <p:nvPr/>
          </p:nvPicPr>
          <p:blipFill rotWithShape="1">
            <a:blip r:embed="rId3">
              <a:alphaModFix/>
            </a:blip>
            <a:srcRect b="-5939" l="-3937" r="-3937" t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37" name="Google Shape;137;p11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Club Activities: Anchor Chart</a:t>
            </a:r>
            <a:endParaRPr sz="364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/>
          <p:nvPr>
            <p:ph idx="4294967295" type="body"/>
          </p:nvPr>
        </p:nvSpPr>
        <p:spPr>
          <a:xfrm>
            <a:off x="760050" y="1309350"/>
            <a:ext cx="7574400" cy="32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11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review the activity, keep the following in mind: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activity apply to the big idea of the research statement?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 about the way the activity is structured?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else stands out to you in the activity?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something that “attracts” you to this activity?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2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Anchor Chart – Step 1</a:t>
            </a:r>
            <a:endParaRPr sz="3640"/>
          </a:p>
        </p:txBody>
      </p:sp>
      <p:grpSp>
        <p:nvGrpSpPr>
          <p:cNvPr id="144" name="Google Shape;144;p12"/>
          <p:cNvGrpSpPr/>
          <p:nvPr/>
        </p:nvGrpSpPr>
        <p:grpSpPr>
          <a:xfrm>
            <a:off x="7711224" y="217176"/>
            <a:ext cx="1215900" cy="1257300"/>
            <a:chOff x="7558824" y="369576"/>
            <a:chExt cx="1215900" cy="1257300"/>
          </a:xfrm>
        </p:grpSpPr>
        <p:sp>
          <p:nvSpPr>
            <p:cNvPr id="145" name="Google Shape;145;p12"/>
            <p:cNvSpPr/>
            <p:nvPr/>
          </p:nvSpPr>
          <p:spPr>
            <a:xfrm>
              <a:off x="7558824" y="369576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6" name="Google Shape;146;p12"/>
            <p:cNvPicPr preferRelativeResize="0"/>
            <p:nvPr/>
          </p:nvPicPr>
          <p:blipFill rotWithShape="1">
            <a:blip r:embed="rId3">
              <a:alphaModFix/>
            </a:blip>
            <a:srcRect b="-5965" l="-2790" r="2789" t="-5977"/>
            <a:stretch/>
          </p:blipFill>
          <p:spPr>
            <a:xfrm>
              <a:off x="7614923" y="421787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3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52" name="Google Shape;152;p13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6" name="Google Shape;156;p13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58" name="Google Shape;158;p13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9" name="Google Shape;159;p13"/>
            <p:cNvPicPr preferRelativeResize="0"/>
            <p:nvPr/>
          </p:nvPicPr>
          <p:blipFill rotWithShape="1">
            <a:blip r:embed="rId3">
              <a:alphaModFix/>
            </a:blip>
            <a:srcRect b="-5939" l="-3937" r="-3937" t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60" name="Google Shape;160;p13"/>
          <p:cNvSpPr txBox="1"/>
          <p:nvPr>
            <p:ph idx="4294967295" type="body"/>
          </p:nvPr>
        </p:nvSpPr>
        <p:spPr>
          <a:xfrm>
            <a:off x="760050" y="1305050"/>
            <a:ext cx="47178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your research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club activity apply to this idea?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aspects of this activity do you think will be most beneficial to your students?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13"/>
          <p:cNvCxnSpPr>
            <a:stCxn id="162" idx="2"/>
          </p:cNvCxnSpPr>
          <p:nvPr/>
        </p:nvCxnSpPr>
        <p:spPr>
          <a:xfrm>
            <a:off x="4572000" y="1164647"/>
            <a:ext cx="2043600" cy="859800"/>
          </a:xfrm>
          <a:prstGeom prst="straightConnector1">
            <a:avLst/>
          </a:prstGeom>
          <a:noFill/>
          <a:ln cap="flat" cmpd="sng" w="28575">
            <a:solidFill>
              <a:srgbClr val="2D434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3" name="Google Shape;163;p1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/>
          <p:nvPr>
            <p:ph idx="4294967295" type="body"/>
          </p:nvPr>
        </p:nvSpPr>
        <p:spPr>
          <a:xfrm>
            <a:off x="760049" y="1309350"/>
            <a:ext cx="58332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walk around: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Preview each of the other activities.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for the activity that you believe would be the most beneficial to your students.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Gallery Walk</a:t>
            </a:r>
            <a:endParaRPr sz="3640"/>
          </a:p>
        </p:txBody>
      </p:sp>
      <p:grpSp>
        <p:nvGrpSpPr>
          <p:cNvPr id="170" name="Google Shape;170;p14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71" name="Google Shape;171;p14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2" name="Google Shape;172;p14"/>
            <p:cNvPicPr preferRelativeResize="0"/>
            <p:nvPr/>
          </p:nvPicPr>
          <p:blipFill rotWithShape="1">
            <a:blip r:embed="rId3">
              <a:alphaModFix/>
            </a:blip>
            <a:srcRect b="-22854" l="-5037" r="39784" t="-11898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/>
          <p:nvPr>
            <p:ph idx="4294967295" type="body"/>
          </p:nvPr>
        </p:nvSpPr>
        <p:spPr>
          <a:xfrm>
            <a:off x="760050" y="1305050"/>
            <a:ext cx="47178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your new activity, answer the following questions: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activity connect to college and career readiness?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activity prepare your students for postsecondary education?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15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79" name="Google Shape;179;p15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80" name="Google Shape;180;p15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cap="flat" cmpd="sng" w="19050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3" name="Google Shape;183;p15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cap="flat" cmpd="sng" w="19050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Google Shape;184;p15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85" name="Google Shape;185;p15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6" name="Google Shape;186;p15"/>
            <p:cNvPicPr preferRelativeResize="0"/>
            <p:nvPr/>
          </p:nvPicPr>
          <p:blipFill rotWithShape="1">
            <a:blip r:embed="rId3">
              <a:alphaModFix/>
            </a:blip>
            <a:srcRect b="-5939" l="-3937" r="-3937" t="-5940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  <p:cxnSp>
        <p:nvCxnSpPr>
          <p:cNvPr id="187" name="Google Shape;187;p15"/>
          <p:cNvCxnSpPr/>
          <p:nvPr/>
        </p:nvCxnSpPr>
        <p:spPr>
          <a:xfrm>
            <a:off x="4421300" y="1125772"/>
            <a:ext cx="1755600" cy="698700"/>
          </a:xfrm>
          <a:prstGeom prst="straightConnector1">
            <a:avLst/>
          </a:prstGeom>
          <a:noFill/>
          <a:ln cap="flat" cmpd="sng" w="28575">
            <a:solidFill>
              <a:srgbClr val="2D434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8" name="Google Shape;188;p1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>
            <p:ph idx="4294967295" type="body"/>
          </p:nvPr>
        </p:nvSpPr>
        <p:spPr>
          <a:xfrm>
            <a:off x="760050" y="1309350"/>
            <a:ext cx="7926900" cy="3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photo of your final Anchor Chart and share it </a:t>
            </a:r>
            <a:b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6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&lt;insert platform name and possible link / QR code&gt;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 caption.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rgbClr val="3978B1"/>
                </a:solidFill>
                <a:latin typeface="Calibri"/>
                <a:ea typeface="Calibri"/>
                <a:cs typeface="Calibri"/>
                <a:sym typeface="Calibri"/>
              </a:rPr>
              <a:t>#CaseForClubs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6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Tweet Up</a:t>
            </a:r>
            <a:endParaRPr sz="3640"/>
          </a:p>
        </p:txBody>
      </p:sp>
      <p:grpSp>
        <p:nvGrpSpPr>
          <p:cNvPr id="195" name="Google Shape;195;p16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96" name="Google Shape;196;p16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7" name="Google Shape;197;p16"/>
            <p:cNvPicPr preferRelativeResize="0"/>
            <p:nvPr/>
          </p:nvPicPr>
          <p:blipFill rotWithShape="1">
            <a:blip r:embed="rId3">
              <a:alphaModFix/>
            </a:blip>
            <a:srcRect b="-3636" l="-1345" r="-1345" t="-3636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type="title"/>
          </p:nvPr>
        </p:nvSpPr>
        <p:spPr>
          <a:xfrm>
            <a:off x="3201913" y="2446125"/>
            <a:ext cx="552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A Case for Club Curriculum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idx="4294967295" type="body"/>
          </p:nvPr>
        </p:nvSpPr>
        <p:spPr>
          <a:xfrm>
            <a:off x="4572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16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15 activities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16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Skills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Emotional Self Regulation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Competencies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Setting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Skills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637779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Management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8155" lvl="1" marL="480034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200"/>
          </a:p>
        </p:txBody>
      </p:sp>
      <p:sp>
        <p:nvSpPr>
          <p:cNvPr id="68" name="Google Shape;68;p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A Case for Club Curriculum</a:t>
            </a:r>
            <a:endParaRPr sz="3640"/>
          </a:p>
        </p:txBody>
      </p:sp>
      <p:sp>
        <p:nvSpPr>
          <p:cNvPr id="69" name="Google Shape;69;p3"/>
          <p:cNvSpPr txBox="1"/>
          <p:nvPr/>
        </p:nvSpPr>
        <p:spPr>
          <a:xfrm>
            <a:off x="45720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1611" lvl="0" marL="2270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Driven by GEAR UP Action Plans</a:t>
            </a:r>
            <a:endParaRPr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16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Requested by Cohort Teachers</a:t>
            </a:r>
            <a:endParaRPr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16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 by Research</a:t>
            </a:r>
            <a:endParaRPr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16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Published on LEARN at no cost to you</a:t>
            </a:r>
            <a:endParaRPr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idx="4294967295" type="body"/>
          </p:nvPr>
        </p:nvSpPr>
        <p:spPr>
          <a:xfrm>
            <a:off x="760050" y="1309350"/>
            <a:ext cx="7926600" cy="20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watch the video, think about the following: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– What do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urprising?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What do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nteresting?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– What do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roubling?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S-I-T</a:t>
            </a:r>
            <a:endParaRPr sz="3640"/>
          </a:p>
        </p:txBody>
      </p:sp>
      <p:grpSp>
        <p:nvGrpSpPr>
          <p:cNvPr id="76" name="Google Shape;76;p4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77" name="Google Shape;77;p4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8" name="Google Shape;78;p4"/>
            <p:cNvPicPr preferRelativeResize="0"/>
            <p:nvPr/>
          </p:nvPicPr>
          <p:blipFill rotWithShape="1">
            <a:blip r:embed="rId3">
              <a:alphaModFix/>
            </a:blip>
            <a:srcRect b="10894" l="-15900" r="15900" t="-5556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>
            <p:ph idx="4294967295" type="body"/>
          </p:nvPr>
        </p:nvSpPr>
        <p:spPr>
          <a:xfrm>
            <a:off x="457200" y="4649056"/>
            <a:ext cx="8229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Famous Failures</a:t>
            </a:r>
            <a:endParaRPr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Famous Failures</a:t>
            </a:r>
            <a:endParaRPr sz="3640"/>
          </a:p>
        </p:txBody>
      </p:sp>
      <p:pic>
        <p:nvPicPr>
          <p:cNvPr id="85" name="Google Shape;85;p5" title="Famous Failures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88320" y="1164497"/>
            <a:ext cx="6167361" cy="3484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Quote</a:t>
            </a:r>
            <a:endParaRPr sz="3640"/>
          </a:p>
        </p:txBody>
      </p:sp>
      <p:sp>
        <p:nvSpPr>
          <p:cNvPr id="91" name="Google Shape;91;p6"/>
          <p:cNvSpPr txBox="1"/>
          <p:nvPr>
            <p:ph idx="4294967295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not failed. I’ve just found 10,000 ways that won’t work.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 txBox="1"/>
          <p:nvPr>
            <p:ph idx="4294967295" type="body"/>
          </p:nvPr>
        </p:nvSpPr>
        <p:spPr>
          <a:xfrm>
            <a:off x="3017999" y="3911025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-Thomas A. Edison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/>
          <p:nvPr>
            <p:ph idx="4294967295" type="body"/>
          </p:nvPr>
        </p:nvSpPr>
        <p:spPr>
          <a:xfrm>
            <a:off x="760050" y="1309350"/>
            <a:ext cx="7926600" cy="2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7011" lvl="0" marL="22701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– What did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urprising?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What did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nteresting?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70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– What did you find </a:t>
            </a:r>
            <a:r>
              <a:rPr b="1" lang="en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roubling?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1911" lvl="0" marL="227011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8" name="Google Shape;98;p7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S-I-T: Share</a:t>
            </a:r>
            <a:endParaRPr sz="3640"/>
          </a:p>
        </p:txBody>
      </p:sp>
      <p:grpSp>
        <p:nvGrpSpPr>
          <p:cNvPr id="99" name="Google Shape;99;p7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00" name="Google Shape;100;p7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1" name="Google Shape;101;p7"/>
            <p:cNvPicPr preferRelativeResize="0"/>
            <p:nvPr/>
          </p:nvPicPr>
          <p:blipFill rotWithShape="1">
            <a:blip r:embed="rId3">
              <a:alphaModFix/>
            </a:blip>
            <a:srcRect b="10894" l="-15900" r="15900" t="-5556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cap="rnd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r" dir="8100000" dist="3810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07" name="Google Shape;107;p8"/>
          <p:cNvSpPr txBox="1"/>
          <p:nvPr>
            <p:ph idx="2" type="title"/>
          </p:nvPr>
        </p:nvSpPr>
        <p:spPr>
          <a:xfrm>
            <a:off x="603150" y="3091850"/>
            <a:ext cx="79377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5556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/>
              <a:t>How can you leverage elements of 21</a:t>
            </a:r>
            <a:r>
              <a:rPr baseline="30000" lang="en"/>
              <a:t>st</a:t>
            </a:r>
            <a:r>
              <a:rPr lang="en"/>
              <a:t> century skills to prepare your students for post-secondary education?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/>
          <p:nvPr>
            <p:ph type="title"/>
          </p:nvPr>
        </p:nvSpPr>
        <p:spPr>
          <a:xfrm>
            <a:off x="701550" y="1992875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Session Objectives</a:t>
            </a:r>
            <a:endParaRPr/>
          </a:p>
        </p:txBody>
      </p:sp>
      <p:sp>
        <p:nvSpPr>
          <p:cNvPr id="113" name="Google Shape;113;p9"/>
          <p:cNvSpPr txBox="1"/>
          <p:nvPr>
            <p:ph idx="2" type="title"/>
          </p:nvPr>
        </p:nvSpPr>
        <p:spPr>
          <a:xfrm>
            <a:off x="228600" y="3215675"/>
            <a:ext cx="8686800" cy="132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9846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/>
              <a:t>Identify the research-based benefits of extra/co-curricular activities.</a:t>
            </a:r>
            <a:endParaRPr/>
          </a:p>
          <a:p>
            <a:pPr indent="-342900" lvl="0" marL="398462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/>
              <a:t>Analyze how activity design can leverage these benefits towards College and Career Readiness in students.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profe</dc:creator>
</cp:coreProperties>
</file>