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2" roundtripDataSignature="AMtx7mjFXLS20jG2F98pPTCAHrvA2tQV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learn.k20center.ou.edu/strategy/166" TargetMode="Externa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learn.k20center.ou.edu/strategy/58" TargetMode="Externa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learn.k20center.ou.edu/strategy/58" TargetMode="Externa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learn.k20center.ou.edu/strategy/58" TargetMode="Externa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learn.k20center.ou.edu/strategy/118" TargetMode="Externa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learn.k20center.ou.edu/strategy/58" TargetMode="Externa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learn.k20center.ou.edu/strategy/130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learn.k20center.ou.edu/strategy/926" TargetMode="Externa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youtu.be/zLYECIjmnQs" TargetMode="Externa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learn.k20center.ou.edu/strategy/926" TargetMode="Externa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74a0f9fc1c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74a0f9fc1c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0" i="0" lang="en" sz="18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(n.d.). Magnetic statements. Strategies. </a:t>
            </a:r>
            <a:r>
              <a:rPr b="0" i="0" lang="en" sz="180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https://learn.k20center.ou.edu/strategy/166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0" i="0" lang="en" sz="18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 Anchor Chart. Strategies. </a:t>
            </a:r>
            <a:r>
              <a:rPr b="0" i="0" lang="en" sz="180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https://learn.k20center.ou.edu/strategy/58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0" name="Google Shape;14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0" i="0" lang="en" sz="18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 Anchor Chart. Strategies. </a:t>
            </a:r>
            <a:r>
              <a:rPr b="0" i="0" lang="en" sz="180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https://learn.k20center.ou.edu/strategy/58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0" i="0" lang="en" sz="18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 Anchor Chart. Strategies. </a:t>
            </a:r>
            <a:r>
              <a:rPr b="0" i="0" lang="en" sz="180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https://learn.k20center.ou.edu/strategy/58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0" i="0" lang="en" sz="18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(n.d.). Gallery walk / carousel. Strategies. </a:t>
            </a:r>
            <a:r>
              <a:rPr b="0" i="0" lang="en" sz="180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https://learn.k20center.ou.edu/strategy/118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0" i="0" lang="en" sz="18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 Anchor Chart. Strategies. </a:t>
            </a:r>
            <a:r>
              <a:rPr b="0" i="0" lang="en" sz="180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https://learn.k20center.ou.edu/strategy/58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1" name="Google Shape;19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" sz="18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(n.d.). Tweet Up. Strategies. </a:t>
            </a:r>
            <a:r>
              <a:rPr b="0" i="0" lang="en" sz="180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https://learn.k20center.ou.edu/strategy/130</a:t>
            </a:r>
            <a:endParaRPr b="0" i="0" sz="1800" u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5" name="Google Shape;65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0" i="0" lang="en" sz="18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(n.d.). S-I-T. Strategies. </a:t>
            </a:r>
            <a:r>
              <a:rPr b="0" i="0" lang="en" sz="180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https://learn.k20center.ou.edu/strategy/926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MotivatingSuccess. (2012, May 15). Famous failures [Video]. YouTube. Retrieved July 27, 2022, from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800" u="sng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https://youtu.be/zLYECIjmnQs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8" name="Google Shape;88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b="0" i="0" lang="en" sz="11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(n.d.). S-I-T. Strategies. </a:t>
            </a:r>
            <a:r>
              <a:rPr b="0" i="0" lang="en" sz="110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https://learn.k20center.ou.edu/strategy/926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4" name="Google Shape;104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0" name="Google Shape;110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png"/><Relationship Id="rId3" Type="http://schemas.openxmlformats.org/officeDocument/2006/relationships/image" Target="../media/image5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274a0f9fc1c_0_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Quote">
  <p:cSld name="Pull Quote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274a0f9fc1c_0_36"/>
          <p:cNvSpPr/>
          <p:nvPr/>
        </p:nvSpPr>
        <p:spPr>
          <a:xfrm>
            <a:off x="1721476" y="1313644"/>
            <a:ext cx="5700900" cy="32067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1C3C5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g274a0f9fc1c_0_36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g274a0f9fc1c_0_36"/>
          <p:cNvSpPr txBox="1"/>
          <p:nvPr>
            <p:ph idx="1" type="body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indent="-325755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45" name="Google Shape;45;g274a0f9fc1c_0_36"/>
          <p:cNvSpPr txBox="1"/>
          <p:nvPr>
            <p:ph idx="2" type="body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i="1" sz="1600">
                <a:solidFill>
                  <a:schemeClr val="lt1"/>
                </a:solidFill>
              </a:defRPr>
            </a:lvl1pPr>
            <a:lvl2pPr indent="-325755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pic>
        <p:nvPicPr>
          <p:cNvPr descr="A picture containing icon&#10;&#10;Description automatically generated" id="46" name="Google Shape;46;g274a0f9fc1c_0_36"/>
          <p:cNvPicPr preferRelativeResize="0"/>
          <p:nvPr/>
        </p:nvPicPr>
        <p:blipFill rotWithShape="1">
          <a:blip r:embed="rId2">
            <a:alphaModFix/>
          </a:blip>
          <a:srcRect b="56089" l="34177" r="32617" t="21570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  <p:pic>
        <p:nvPicPr>
          <p:cNvPr descr="A picture containing text, vector graphics&#10;&#10;Description automatically generated" id="47" name="Google Shape;47;g274a0f9fc1c_0_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81206" y="3769111"/>
            <a:ext cx="1217131" cy="15751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_HEADER_2">
    <p:bg>
      <p:bgPr>
        <a:gradFill>
          <a:gsLst>
            <a:gs pos="0">
              <a:srgbClr val="EAD67B"/>
            </a:gs>
            <a:gs pos="9000">
              <a:srgbClr val="EAD67B"/>
            </a:gs>
            <a:gs pos="52000">
              <a:srgbClr val="E6CE64"/>
            </a:gs>
            <a:gs pos="95000">
              <a:srgbClr val="CCAC20"/>
            </a:gs>
            <a:gs pos="100000">
              <a:srgbClr val="CCAC20"/>
            </a:gs>
          </a:gsLst>
          <a:lin ang="15960083" scaled="0"/>
        </a:gra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274a0f9fc1c_0_43"/>
          <p:cNvSpPr txBox="1"/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b="0" sz="50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g274a0f9fc1c_0_43"/>
          <p:cNvSpPr txBox="1"/>
          <p:nvPr>
            <p:ph idx="1" type="body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937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>
                <a:solidFill>
                  <a:schemeClr val="dk1"/>
                </a:solidFill>
              </a:defRPr>
            </a:lvl1pPr>
            <a:lvl2pPr indent="-228600" lvl="1" marL="9144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indent="-228600" lvl="2" marL="13716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indent="-228600" lvl="3" marL="182880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indent="-228600" lvl="4" marL="228600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descr="A picture containing text, vector graphics&#10;&#10;Description automatically generated" id="51" name="Google Shape;51;g274a0f9fc1c_0_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81206" y="3769111"/>
            <a:ext cx="1217131" cy="15751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No Logo">
  <p:cSld name="Blank No Logo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text, vector graphics&#10;&#10;Description automatically generated" id="53" name="Google Shape;53;g274a0f9fc1c_0_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81206" y="3769111"/>
            <a:ext cx="1217131" cy="15751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ive/Quote 1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g274a0f9fc1c_0_6"/>
          <p:cNvSpPr txBox="1"/>
          <p:nvPr>
            <p:ph type="title"/>
          </p:nvPr>
        </p:nvSpPr>
        <p:spPr>
          <a:xfrm>
            <a:off x="3192388" y="1852475"/>
            <a:ext cx="55233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000"/>
              <a:buFont typeface="Calibri"/>
              <a:buNone/>
              <a:defRPr sz="5000"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g274a0f9fc1c_0_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" name="Google Shape;14;g274a0f9fc1c_0_6"/>
          <p:cNvSpPr txBox="1"/>
          <p:nvPr>
            <p:ph idx="2" type="title"/>
          </p:nvPr>
        </p:nvSpPr>
        <p:spPr>
          <a:xfrm>
            <a:off x="3192388" y="2694275"/>
            <a:ext cx="55233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ive/Quote 2">
  <p:cSld name="SECTION_HEADER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274a0f9fc1c_0_10"/>
          <p:cNvSpPr txBox="1"/>
          <p:nvPr>
            <p:ph type="title"/>
          </p:nvPr>
        </p:nvSpPr>
        <p:spPr>
          <a:xfrm>
            <a:off x="701550" y="2250050"/>
            <a:ext cx="77409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000"/>
              <a:buFont typeface="Calibri"/>
              <a:buNone/>
              <a:defRPr sz="5000"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g274a0f9fc1c_0_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" name="Google Shape;18;g274a0f9fc1c_0_10"/>
          <p:cNvSpPr txBox="1"/>
          <p:nvPr>
            <p:ph idx="2" type="title"/>
          </p:nvPr>
        </p:nvSpPr>
        <p:spPr>
          <a:xfrm>
            <a:off x="1810350" y="3091850"/>
            <a:ext cx="55233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g274a0f9fc1c_0_14"/>
          <p:cNvSpPr txBox="1"/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g274a0f9fc1c_0_14"/>
          <p:cNvSpPr txBox="1"/>
          <p:nvPr>
            <p:ph idx="1" type="body"/>
          </p:nvPr>
        </p:nvSpPr>
        <p:spPr>
          <a:xfrm>
            <a:off x="760050" y="1152475"/>
            <a:ext cx="8072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937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7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37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937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937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937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937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937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937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g274a0f9fc1c_0_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1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274a0f9fc1c_0_18"/>
          <p:cNvSpPr txBox="1"/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g274a0f9fc1c_0_18"/>
          <p:cNvSpPr txBox="1"/>
          <p:nvPr>
            <p:ph idx="1" type="body"/>
          </p:nvPr>
        </p:nvSpPr>
        <p:spPr>
          <a:xfrm>
            <a:off x="760050" y="1152475"/>
            <a:ext cx="4291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937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7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37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93700" lvl="3" marL="1828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93700" lvl="4" marL="2286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93700" lvl="5" marL="2743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93700" lvl="6" marL="3200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93700" lvl="7" marL="3657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93700" lvl="8" marL="4114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g274a0f9fc1c_0_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7" name="Google Shape;27;g274a0f9fc1c_0_18"/>
          <p:cNvSpPr txBox="1"/>
          <p:nvPr>
            <p:ph idx="2" type="body"/>
          </p:nvPr>
        </p:nvSpPr>
        <p:spPr>
          <a:xfrm>
            <a:off x="4326850" y="1152475"/>
            <a:ext cx="4291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937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7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37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93700" lvl="3" marL="1828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93700" lvl="4" marL="2286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93700" lvl="5" marL="2743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93700" lvl="6" marL="3200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93700" lvl="7" marL="3657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93700" lvl="8" marL="4114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1 1">
  <p:cSld name="TITLE_AND_BODY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274a0f9fc1c_0_23"/>
          <p:cNvSpPr txBox="1"/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g274a0f9fc1c_0_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ARN Logo" type="blank">
  <p:cSld name="BLANK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text, vector graphics&#10;&#10;Description automatically generated" id="32" name="Google Shape;32;g274a0f9fc1c_0_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84738" y="111512"/>
            <a:ext cx="3974525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_1">
    <p:bg>
      <p:bgPr>
        <a:gradFill>
          <a:gsLst>
            <a:gs pos="0">
              <a:srgbClr val="306797"/>
            </a:gs>
            <a:gs pos="8000">
              <a:srgbClr val="306797"/>
            </a:gs>
            <a:gs pos="48000">
              <a:srgbClr val="235079"/>
            </a:gs>
            <a:gs pos="90000">
              <a:srgbClr val="1C3C58"/>
            </a:gs>
            <a:gs pos="100000">
              <a:srgbClr val="1C3C58"/>
            </a:gs>
          </a:gsLst>
          <a:lin ang="16200038" scaled="0"/>
        </a:gra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274a0f9fc1c_0_28"/>
          <p:cNvSpPr txBox="1"/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0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g274a0f9fc1c_0_28"/>
          <p:cNvSpPr txBox="1"/>
          <p:nvPr>
            <p:ph idx="1" type="subTitle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34288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descr="A picture containing text, vector graphics&#10;&#10;Description automatically generated" id="36" name="Google Shape;36;g274a0f9fc1c_0_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81206" y="3769111"/>
            <a:ext cx="1217131" cy="15751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274a0f9fc1c_0_32"/>
          <p:cNvSpPr txBox="1"/>
          <p:nvPr>
            <p:ph idx="1" type="body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/>
            </a:lvl1pPr>
            <a:lvl2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36550" lvl="2" marL="1371600" rtl="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indent="-323850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indent="-314325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g274a0f9fc1c_0_32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text, vector graphics&#10;&#10;Description automatically generated" id="40" name="Google Shape;40;g274a0f9fc1c_0_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81206" y="3769111"/>
            <a:ext cx="1217131" cy="15751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274a0f9fc1c_0_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g274a0f9fc1c_0_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g274a0f9fc1c_0_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6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0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youtu.be/zLYECIjmnQs" TargetMode="External"/><Relationship Id="rId4" Type="http://schemas.openxmlformats.org/officeDocument/2006/relationships/image" Target="../media/image1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0"/>
          <p:cNvSpPr txBox="1"/>
          <p:nvPr>
            <p:ph idx="4294967295" type="body"/>
          </p:nvPr>
        </p:nvSpPr>
        <p:spPr>
          <a:xfrm>
            <a:off x="760050" y="1309350"/>
            <a:ext cx="7926600" cy="34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7011" lvl="0" marL="22701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 each of the statements around the room.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7011" lvl="0" marL="227011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Choose one of the statements that you are </a:t>
            </a:r>
            <a:r>
              <a:rPr b="1" i="1"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attracted to.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7011" lvl="0" marL="227011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 your reasons with the others gathered around your statement.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1911" lvl="0" marL="227011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19" name="Google Shape;119;p10"/>
          <p:cNvSpPr txBox="1"/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40"/>
              <a:buFont typeface="Calibri"/>
              <a:buNone/>
            </a:pPr>
            <a:r>
              <a:rPr lang="en" sz="3640"/>
              <a:t>Magnetic Statements</a:t>
            </a:r>
            <a:endParaRPr sz="3640"/>
          </a:p>
        </p:txBody>
      </p:sp>
      <p:grpSp>
        <p:nvGrpSpPr>
          <p:cNvPr id="120" name="Google Shape;120;p10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121" name="Google Shape;121;p10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22" name="Google Shape;122;p10"/>
            <p:cNvPicPr preferRelativeResize="0"/>
            <p:nvPr/>
          </p:nvPicPr>
          <p:blipFill rotWithShape="1">
            <a:blip r:embed="rId3">
              <a:alphaModFix/>
            </a:blip>
            <a:srcRect b="-7404" l="-4945" r="-4955" t="-7405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cap="rnd" cmpd="sng" w="635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oogle Shape;127;p11"/>
          <p:cNvGrpSpPr/>
          <p:nvPr/>
        </p:nvGrpSpPr>
        <p:grpSpPr>
          <a:xfrm>
            <a:off x="5914570" y="1320178"/>
            <a:ext cx="2418053" cy="2562736"/>
            <a:chOff x="5938448" y="736815"/>
            <a:chExt cx="2386551" cy="2518659"/>
          </a:xfrm>
        </p:grpSpPr>
        <p:grpSp>
          <p:nvGrpSpPr>
            <p:cNvPr id="128" name="Google Shape;128;p11"/>
            <p:cNvGrpSpPr/>
            <p:nvPr/>
          </p:nvGrpSpPr>
          <p:grpSpPr>
            <a:xfrm>
              <a:off x="5938448" y="736815"/>
              <a:ext cx="2386551" cy="2518659"/>
              <a:chOff x="4132075" y="398350"/>
              <a:chExt cx="3300900" cy="3522600"/>
            </a:xfrm>
          </p:grpSpPr>
          <p:sp>
            <p:nvSpPr>
              <p:cNvPr id="129" name="Google Shape;129;p11"/>
              <p:cNvSpPr/>
              <p:nvPr/>
            </p:nvSpPr>
            <p:spPr>
              <a:xfrm>
                <a:off x="4132075" y="398350"/>
                <a:ext cx="3300900" cy="3522600"/>
              </a:xfrm>
              <a:prstGeom prst="rect">
                <a:avLst/>
              </a:prstGeom>
              <a:solidFill>
                <a:srgbClr val="FFD966"/>
              </a:solidFill>
              <a:ln cap="flat" cmpd="sng" w="1905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0" name="Google Shape;130;p11"/>
              <p:cNvSpPr/>
              <p:nvPr/>
            </p:nvSpPr>
            <p:spPr>
              <a:xfrm>
                <a:off x="4671625" y="937000"/>
                <a:ext cx="2221800" cy="2445300"/>
              </a:xfrm>
              <a:prstGeom prst="rect">
                <a:avLst/>
              </a:prstGeom>
              <a:solidFill>
                <a:srgbClr val="4285F4"/>
              </a:solidFill>
              <a:ln cap="flat" cmpd="sng" w="1905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1" name="Google Shape;131;p11"/>
              <p:cNvSpPr/>
              <p:nvPr/>
            </p:nvSpPr>
            <p:spPr>
              <a:xfrm>
                <a:off x="5137825" y="1416850"/>
                <a:ext cx="1289400" cy="1485600"/>
              </a:xfrm>
              <a:prstGeom prst="rect">
                <a:avLst/>
              </a:prstGeom>
              <a:solidFill>
                <a:srgbClr val="FFFFFF"/>
              </a:solidFill>
              <a:ln cap="flat" cmpd="sng" w="1905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32" name="Google Shape;132;p11"/>
            <p:cNvSpPr/>
            <p:nvPr/>
          </p:nvSpPr>
          <p:spPr>
            <a:xfrm>
              <a:off x="6660800" y="1478050"/>
              <a:ext cx="941832" cy="1036178"/>
            </a:xfrm>
            <a:prstGeom prst="flowChartCollate">
              <a:avLst/>
            </a:prstGeom>
            <a:solidFill>
              <a:srgbClr val="FFFFFF"/>
            </a:solidFill>
            <a:ln cap="flat" cmpd="sng" w="1905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3" name="Google Shape;133;p11"/>
          <p:cNvSpPr txBox="1"/>
          <p:nvPr>
            <p:ph idx="4294967295" type="body"/>
          </p:nvPr>
        </p:nvSpPr>
        <p:spPr>
          <a:xfrm>
            <a:off x="760050" y="1305050"/>
            <a:ext cx="4717500" cy="3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Three Steps: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0" marL="51435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AutoNum type="arabicPeriod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Connect a club activity to the magnetic statement.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0" marL="51435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AutoNum type="arabicPeriod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Summarize your club activity.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0" marL="51435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AutoNum type="arabicPeriod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how the activity connects to postsecondary education (PSE).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4" name="Google Shape;134;p11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135" name="Google Shape;135;p11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6" name="Google Shape;136;p11"/>
            <p:cNvPicPr preferRelativeResize="0"/>
            <p:nvPr/>
          </p:nvPicPr>
          <p:blipFill rotWithShape="1">
            <a:blip r:embed="rId3">
              <a:alphaModFix/>
            </a:blip>
            <a:srcRect b="-5939" l="-3937" r="-3937" t="-5940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cap="rnd" cmpd="sng" w="635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</p:pic>
      </p:grpSp>
      <p:sp>
        <p:nvSpPr>
          <p:cNvPr id="137" name="Google Shape;137;p11"/>
          <p:cNvSpPr txBox="1"/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40"/>
              <a:buFont typeface="Calibri"/>
              <a:buNone/>
            </a:pPr>
            <a:r>
              <a:rPr lang="en" sz="3640"/>
              <a:t>Club Activities: Anchor Chart</a:t>
            </a:r>
            <a:endParaRPr sz="3640"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2"/>
          <p:cNvSpPr txBox="1"/>
          <p:nvPr>
            <p:ph idx="4294967295" type="body"/>
          </p:nvPr>
        </p:nvSpPr>
        <p:spPr>
          <a:xfrm>
            <a:off x="760050" y="1309350"/>
            <a:ext cx="7574400" cy="326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11"/>
              <a:buNone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you review the activity, keep the following in mind: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7011" lvl="0" marL="227011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does your activity apply to the big idea of the research statement?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7011" lvl="0" marL="227011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 you notice about the way the activity is structured?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7011" lvl="0" marL="227011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else stands out to you in the activity?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7011" lvl="0" marL="227011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something that “attracts” you to this activity?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2"/>
          <p:cNvSpPr txBox="1"/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40"/>
              <a:buFont typeface="Calibri"/>
              <a:buNone/>
            </a:pPr>
            <a:r>
              <a:rPr lang="en" sz="3640"/>
              <a:t>Anchor Chart – Step 1</a:t>
            </a:r>
            <a:endParaRPr sz="3640"/>
          </a:p>
        </p:txBody>
      </p:sp>
      <p:grpSp>
        <p:nvGrpSpPr>
          <p:cNvPr id="144" name="Google Shape;144;p12"/>
          <p:cNvGrpSpPr/>
          <p:nvPr/>
        </p:nvGrpSpPr>
        <p:grpSpPr>
          <a:xfrm>
            <a:off x="7711224" y="217176"/>
            <a:ext cx="1215900" cy="1257300"/>
            <a:chOff x="7558824" y="369576"/>
            <a:chExt cx="1215900" cy="1257300"/>
          </a:xfrm>
        </p:grpSpPr>
        <p:sp>
          <p:nvSpPr>
            <p:cNvPr id="145" name="Google Shape;145;p12"/>
            <p:cNvSpPr/>
            <p:nvPr/>
          </p:nvSpPr>
          <p:spPr>
            <a:xfrm>
              <a:off x="7558824" y="369576"/>
              <a:ext cx="1215900" cy="1257300"/>
            </a:xfrm>
            <a:prstGeom prst="ellipse">
              <a:avLst/>
            </a:prstGeom>
            <a:solidFill>
              <a:srgbClr val="EEEEEE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6" name="Google Shape;146;p12"/>
            <p:cNvPicPr preferRelativeResize="0"/>
            <p:nvPr/>
          </p:nvPicPr>
          <p:blipFill rotWithShape="1">
            <a:blip r:embed="rId3">
              <a:alphaModFix/>
            </a:blip>
            <a:srcRect b="-5965" l="-2790" r="2789" t="-5977"/>
            <a:stretch/>
          </p:blipFill>
          <p:spPr>
            <a:xfrm>
              <a:off x="7614923" y="421787"/>
              <a:ext cx="1103700" cy="1152900"/>
            </a:xfrm>
            <a:prstGeom prst="ellipse">
              <a:avLst/>
            </a:prstGeom>
            <a:noFill/>
            <a:ln cap="rnd" cmpd="sng" w="635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oogle Shape;151;p13"/>
          <p:cNvGrpSpPr/>
          <p:nvPr/>
        </p:nvGrpSpPr>
        <p:grpSpPr>
          <a:xfrm>
            <a:off x="5914570" y="1320178"/>
            <a:ext cx="2418053" cy="2562736"/>
            <a:chOff x="5938448" y="736815"/>
            <a:chExt cx="2386551" cy="2518659"/>
          </a:xfrm>
        </p:grpSpPr>
        <p:grpSp>
          <p:nvGrpSpPr>
            <p:cNvPr id="152" name="Google Shape;152;p13"/>
            <p:cNvGrpSpPr/>
            <p:nvPr/>
          </p:nvGrpSpPr>
          <p:grpSpPr>
            <a:xfrm>
              <a:off x="5938448" y="736815"/>
              <a:ext cx="2386551" cy="2518659"/>
              <a:chOff x="4132075" y="398350"/>
              <a:chExt cx="3300900" cy="3522600"/>
            </a:xfrm>
          </p:grpSpPr>
          <p:sp>
            <p:nvSpPr>
              <p:cNvPr id="153" name="Google Shape;153;p13"/>
              <p:cNvSpPr/>
              <p:nvPr/>
            </p:nvSpPr>
            <p:spPr>
              <a:xfrm>
                <a:off x="4132075" y="398350"/>
                <a:ext cx="3300900" cy="3522600"/>
              </a:xfrm>
              <a:prstGeom prst="rect">
                <a:avLst/>
              </a:prstGeom>
              <a:solidFill>
                <a:srgbClr val="FFD966"/>
              </a:solidFill>
              <a:ln cap="flat" cmpd="sng" w="1905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Google Shape;154;p13"/>
              <p:cNvSpPr/>
              <p:nvPr/>
            </p:nvSpPr>
            <p:spPr>
              <a:xfrm>
                <a:off x="4671625" y="937000"/>
                <a:ext cx="2221800" cy="2445300"/>
              </a:xfrm>
              <a:prstGeom prst="rect">
                <a:avLst/>
              </a:prstGeom>
              <a:solidFill>
                <a:srgbClr val="4285F4"/>
              </a:solidFill>
              <a:ln cap="flat" cmpd="sng" w="1905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Google Shape;155;p13"/>
              <p:cNvSpPr/>
              <p:nvPr/>
            </p:nvSpPr>
            <p:spPr>
              <a:xfrm>
                <a:off x="5137825" y="1416850"/>
                <a:ext cx="1289400" cy="1485600"/>
              </a:xfrm>
              <a:prstGeom prst="rect">
                <a:avLst/>
              </a:prstGeom>
              <a:solidFill>
                <a:srgbClr val="FFFFFF"/>
              </a:solidFill>
              <a:ln cap="flat" cmpd="sng" w="1905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56" name="Google Shape;156;p13"/>
            <p:cNvSpPr/>
            <p:nvPr/>
          </p:nvSpPr>
          <p:spPr>
            <a:xfrm>
              <a:off x="6660800" y="1478050"/>
              <a:ext cx="941832" cy="1036178"/>
            </a:xfrm>
            <a:prstGeom prst="flowChartCollate">
              <a:avLst/>
            </a:prstGeom>
            <a:solidFill>
              <a:srgbClr val="FFFFFF"/>
            </a:solidFill>
            <a:ln cap="flat" cmpd="sng" w="1905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7" name="Google Shape;157;p13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158" name="Google Shape;158;p13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59" name="Google Shape;159;p13"/>
            <p:cNvPicPr preferRelativeResize="0"/>
            <p:nvPr/>
          </p:nvPicPr>
          <p:blipFill rotWithShape="1">
            <a:blip r:embed="rId3">
              <a:alphaModFix/>
            </a:blip>
            <a:srcRect b="-5939" l="-3937" r="-3937" t="-5940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cap="rnd" cmpd="sng" w="635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</p:pic>
      </p:grpSp>
      <p:sp>
        <p:nvSpPr>
          <p:cNvPr id="160" name="Google Shape;160;p13"/>
          <p:cNvSpPr txBox="1"/>
          <p:nvPr>
            <p:ph idx="4294967295" type="body"/>
          </p:nvPr>
        </p:nvSpPr>
        <p:spPr>
          <a:xfrm>
            <a:off x="760050" y="1305050"/>
            <a:ext cx="4717800" cy="3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7011" lvl="0" marL="22701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Summarize your research statement.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7011" lvl="0" marL="227011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does your club activity apply to this idea?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7011" lvl="0" marL="227011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aspects of this activity do you think will be most beneficial to your students?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1" name="Google Shape;161;p13"/>
          <p:cNvCxnSpPr>
            <a:stCxn id="162" idx="2"/>
          </p:cNvCxnSpPr>
          <p:nvPr/>
        </p:nvCxnSpPr>
        <p:spPr>
          <a:xfrm>
            <a:off x="4572000" y="1164647"/>
            <a:ext cx="2043600" cy="859800"/>
          </a:xfrm>
          <a:prstGeom prst="straightConnector1">
            <a:avLst/>
          </a:prstGeom>
          <a:noFill/>
          <a:ln cap="flat" cmpd="sng" w="28575">
            <a:solidFill>
              <a:srgbClr val="2D4346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63" name="Google Shape;163;p13"/>
          <p:cNvSpPr txBox="1"/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Anchor Chart – Step 2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4"/>
          <p:cNvSpPr txBox="1"/>
          <p:nvPr>
            <p:ph idx="4294967295" type="body"/>
          </p:nvPr>
        </p:nvSpPr>
        <p:spPr>
          <a:xfrm>
            <a:off x="760049" y="1309350"/>
            <a:ext cx="5833200" cy="34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you walk around: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7011" lvl="0" marL="227011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Preview each of the other activities.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7011" lvl="0" marL="227011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 for the activity that you believe would be the most beneficial to your students.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4"/>
          <p:cNvSpPr txBox="1"/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40"/>
              <a:buFont typeface="Calibri"/>
              <a:buNone/>
            </a:pPr>
            <a:r>
              <a:rPr lang="en" sz="3640"/>
              <a:t>Gallery Walk</a:t>
            </a:r>
            <a:endParaRPr sz="3640"/>
          </a:p>
        </p:txBody>
      </p:sp>
      <p:grpSp>
        <p:nvGrpSpPr>
          <p:cNvPr id="170" name="Google Shape;170;p14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171" name="Google Shape;171;p14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72" name="Google Shape;172;p14"/>
            <p:cNvPicPr preferRelativeResize="0"/>
            <p:nvPr/>
          </p:nvPicPr>
          <p:blipFill rotWithShape="1">
            <a:blip r:embed="rId3">
              <a:alphaModFix/>
            </a:blip>
            <a:srcRect b="-22854" l="-5037" r="39784" t="-11898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cap="rnd" cmpd="sng" w="635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5"/>
          <p:cNvSpPr txBox="1"/>
          <p:nvPr>
            <p:ph idx="4294967295" type="body"/>
          </p:nvPr>
        </p:nvSpPr>
        <p:spPr>
          <a:xfrm>
            <a:off x="760050" y="1305050"/>
            <a:ext cx="4717800" cy="3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 your new activity, answer the following questions: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7011" lvl="0" marL="227011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does this activity connect to college and career readiness?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7011" lvl="0" marL="227011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does this activity prepare your students for postsecondary education?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8" name="Google Shape;178;p15"/>
          <p:cNvGrpSpPr/>
          <p:nvPr/>
        </p:nvGrpSpPr>
        <p:grpSpPr>
          <a:xfrm>
            <a:off x="5914570" y="1320178"/>
            <a:ext cx="2418053" cy="2562736"/>
            <a:chOff x="5938448" y="736815"/>
            <a:chExt cx="2386551" cy="2518659"/>
          </a:xfrm>
        </p:grpSpPr>
        <p:grpSp>
          <p:nvGrpSpPr>
            <p:cNvPr id="179" name="Google Shape;179;p15"/>
            <p:cNvGrpSpPr/>
            <p:nvPr/>
          </p:nvGrpSpPr>
          <p:grpSpPr>
            <a:xfrm>
              <a:off x="5938448" y="736815"/>
              <a:ext cx="2386551" cy="2518659"/>
              <a:chOff x="4132075" y="398350"/>
              <a:chExt cx="3300900" cy="3522600"/>
            </a:xfrm>
          </p:grpSpPr>
          <p:sp>
            <p:nvSpPr>
              <p:cNvPr id="180" name="Google Shape;180;p15"/>
              <p:cNvSpPr/>
              <p:nvPr/>
            </p:nvSpPr>
            <p:spPr>
              <a:xfrm>
                <a:off x="4132075" y="398350"/>
                <a:ext cx="3300900" cy="3522600"/>
              </a:xfrm>
              <a:prstGeom prst="rect">
                <a:avLst/>
              </a:prstGeom>
              <a:solidFill>
                <a:srgbClr val="FFD966"/>
              </a:solidFill>
              <a:ln cap="flat" cmpd="sng" w="1905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Google Shape;181;p15"/>
              <p:cNvSpPr/>
              <p:nvPr/>
            </p:nvSpPr>
            <p:spPr>
              <a:xfrm>
                <a:off x="4671625" y="937000"/>
                <a:ext cx="2221800" cy="2445300"/>
              </a:xfrm>
              <a:prstGeom prst="rect">
                <a:avLst/>
              </a:prstGeom>
              <a:solidFill>
                <a:srgbClr val="4285F4"/>
              </a:solidFill>
              <a:ln cap="flat" cmpd="sng" w="1905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Google Shape;182;p15"/>
              <p:cNvSpPr/>
              <p:nvPr/>
            </p:nvSpPr>
            <p:spPr>
              <a:xfrm>
                <a:off x="5137825" y="1416850"/>
                <a:ext cx="1289400" cy="1485600"/>
              </a:xfrm>
              <a:prstGeom prst="rect">
                <a:avLst/>
              </a:prstGeom>
              <a:solidFill>
                <a:srgbClr val="FFFFFF"/>
              </a:solidFill>
              <a:ln cap="flat" cmpd="sng" w="1905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83" name="Google Shape;183;p15"/>
            <p:cNvSpPr/>
            <p:nvPr/>
          </p:nvSpPr>
          <p:spPr>
            <a:xfrm>
              <a:off x="6660800" y="1478050"/>
              <a:ext cx="941832" cy="1036178"/>
            </a:xfrm>
            <a:prstGeom prst="flowChartCollate">
              <a:avLst/>
            </a:prstGeom>
            <a:solidFill>
              <a:srgbClr val="FFFFFF"/>
            </a:solidFill>
            <a:ln cap="flat" cmpd="sng" w="1905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4" name="Google Shape;184;p15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185" name="Google Shape;185;p15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86" name="Google Shape;186;p15"/>
            <p:cNvPicPr preferRelativeResize="0"/>
            <p:nvPr/>
          </p:nvPicPr>
          <p:blipFill rotWithShape="1">
            <a:blip r:embed="rId3">
              <a:alphaModFix/>
            </a:blip>
            <a:srcRect b="-5939" l="-3937" r="-3937" t="-5940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cap="rnd" cmpd="sng" w="635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</p:pic>
      </p:grpSp>
      <p:cxnSp>
        <p:nvCxnSpPr>
          <p:cNvPr id="187" name="Google Shape;187;p15"/>
          <p:cNvCxnSpPr/>
          <p:nvPr/>
        </p:nvCxnSpPr>
        <p:spPr>
          <a:xfrm>
            <a:off x="4421300" y="1125772"/>
            <a:ext cx="1755600" cy="698700"/>
          </a:xfrm>
          <a:prstGeom prst="straightConnector1">
            <a:avLst/>
          </a:prstGeom>
          <a:noFill/>
          <a:ln cap="flat" cmpd="sng" w="28575">
            <a:solidFill>
              <a:srgbClr val="2D4346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88" name="Google Shape;188;p15"/>
          <p:cNvSpPr txBox="1"/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Anchor Chart – Step 3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6"/>
          <p:cNvSpPr txBox="1"/>
          <p:nvPr>
            <p:ph idx="4294967295" type="body"/>
          </p:nvPr>
        </p:nvSpPr>
        <p:spPr>
          <a:xfrm>
            <a:off x="760050" y="1309350"/>
            <a:ext cx="7926900" cy="345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Take a photo of your final Anchor Chart and share it </a:t>
            </a:r>
            <a:b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60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&lt;insert platform name and possible link / QR code&gt;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with a caption.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1911" lvl="0" marL="227011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r>
              <a:t/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-61911" lvl="0" marL="227011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r>
              <a:t/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" sz="2600">
                <a:solidFill>
                  <a:srgbClr val="3978B1"/>
                </a:solidFill>
                <a:latin typeface="Calibri"/>
                <a:ea typeface="Calibri"/>
                <a:cs typeface="Calibri"/>
                <a:sym typeface="Calibri"/>
              </a:rPr>
              <a:t>#CaseForClubs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6"/>
          <p:cNvSpPr txBox="1"/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40"/>
              <a:buFont typeface="Calibri"/>
              <a:buNone/>
            </a:pPr>
            <a:r>
              <a:rPr lang="en" sz="3640"/>
              <a:t>Tweet Up</a:t>
            </a:r>
            <a:endParaRPr sz="3640"/>
          </a:p>
        </p:txBody>
      </p:sp>
      <p:grpSp>
        <p:nvGrpSpPr>
          <p:cNvPr id="195" name="Google Shape;195;p16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196" name="Google Shape;196;p16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97" name="Google Shape;197;p16"/>
            <p:cNvPicPr preferRelativeResize="0"/>
            <p:nvPr/>
          </p:nvPicPr>
          <p:blipFill rotWithShape="1">
            <a:blip r:embed="rId3">
              <a:alphaModFix/>
            </a:blip>
            <a:srcRect b="-3636" l="-1345" r="-1345" t="-3636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cap="rnd" cmpd="sng" w="635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"/>
          <p:cNvSpPr txBox="1"/>
          <p:nvPr>
            <p:ph type="title"/>
          </p:nvPr>
        </p:nvSpPr>
        <p:spPr>
          <a:xfrm>
            <a:off x="3201913" y="2446125"/>
            <a:ext cx="552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"/>
              <a:t>A Case for Club Curriculum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"/>
          <p:cNvSpPr txBox="1"/>
          <p:nvPr>
            <p:ph idx="4294967295" type="body"/>
          </p:nvPr>
        </p:nvSpPr>
        <p:spPr>
          <a:xfrm>
            <a:off x="457200" y="1309352"/>
            <a:ext cx="4114800" cy="34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01611" lvl="0" marL="22701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•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Developed 15 activities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1611" lvl="0" marL="227011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•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Themes: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637779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▪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Collaboration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637779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▪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Communication Skills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637779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▪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Emotional Self Regulation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637779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▪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Financial Competencies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637779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▪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 Setting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637779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▪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Study Skills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637779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▪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 Management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8155" lvl="1" marL="480034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200"/>
          </a:p>
        </p:txBody>
      </p:sp>
      <p:sp>
        <p:nvSpPr>
          <p:cNvPr id="68" name="Google Shape;68;p3"/>
          <p:cNvSpPr txBox="1"/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40"/>
              <a:buFont typeface="Calibri"/>
              <a:buNone/>
            </a:pPr>
            <a:r>
              <a:rPr lang="en" sz="3640"/>
              <a:t>A Case for Club Curriculum</a:t>
            </a:r>
            <a:endParaRPr sz="3640"/>
          </a:p>
        </p:txBody>
      </p:sp>
      <p:sp>
        <p:nvSpPr>
          <p:cNvPr id="69" name="Google Shape;69;p3"/>
          <p:cNvSpPr txBox="1"/>
          <p:nvPr/>
        </p:nvSpPr>
        <p:spPr>
          <a:xfrm>
            <a:off x="4572000" y="1309352"/>
            <a:ext cx="4114800" cy="34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1611" lvl="0" marL="22701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•"/>
            </a:pPr>
            <a:r>
              <a:rPr i="0" lang="en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Driven by GEAR UP Action Plans</a:t>
            </a:r>
            <a:endParaRPr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1611" lvl="0" marL="227011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•"/>
            </a:pPr>
            <a:r>
              <a:rPr i="0" lang="en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Requested by Cohort Teachers</a:t>
            </a:r>
            <a:endParaRPr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1611" lvl="0" marL="227011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•"/>
            </a:pPr>
            <a:r>
              <a:rPr i="0" lang="en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Supported by Research</a:t>
            </a:r>
            <a:endParaRPr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1611" lvl="0" marL="227011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•"/>
            </a:pPr>
            <a:r>
              <a:rPr i="0" lang="en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Published on LEARN at no cost to you</a:t>
            </a:r>
            <a:endParaRPr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1911" lvl="0" marL="227011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"/>
          <p:cNvSpPr txBox="1"/>
          <p:nvPr>
            <p:ph idx="4294967295" type="body"/>
          </p:nvPr>
        </p:nvSpPr>
        <p:spPr>
          <a:xfrm>
            <a:off x="760050" y="1309350"/>
            <a:ext cx="7926600" cy="20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you watch the video, think about the following: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 – What do you find </a:t>
            </a:r>
            <a:r>
              <a:rPr b="1" lang="en" sz="2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urprising?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– What do you find </a:t>
            </a:r>
            <a:r>
              <a:rPr b="1" lang="en" sz="2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nteresting?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 – What do you find </a:t>
            </a:r>
            <a:r>
              <a:rPr b="1" lang="en" sz="2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roubling?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1911" lvl="0" marL="227011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75" name="Google Shape;75;p4"/>
          <p:cNvSpPr txBox="1"/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40"/>
              <a:buFont typeface="Calibri"/>
              <a:buNone/>
            </a:pPr>
            <a:r>
              <a:rPr lang="en" sz="3640"/>
              <a:t>S-I-T</a:t>
            </a:r>
            <a:endParaRPr sz="3640"/>
          </a:p>
        </p:txBody>
      </p:sp>
      <p:grpSp>
        <p:nvGrpSpPr>
          <p:cNvPr id="76" name="Google Shape;76;p4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77" name="Google Shape;77;p4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78" name="Google Shape;78;p4"/>
            <p:cNvPicPr preferRelativeResize="0"/>
            <p:nvPr/>
          </p:nvPicPr>
          <p:blipFill rotWithShape="1">
            <a:blip r:embed="rId3">
              <a:alphaModFix/>
            </a:blip>
            <a:srcRect b="10894" l="-15900" r="15900" t="-5556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cap="rnd" cmpd="sng" w="635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"/>
          <p:cNvSpPr txBox="1"/>
          <p:nvPr>
            <p:ph idx="4294967295" type="body"/>
          </p:nvPr>
        </p:nvSpPr>
        <p:spPr>
          <a:xfrm>
            <a:off x="457200" y="4649056"/>
            <a:ext cx="8229600" cy="4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Famous Failures</a:t>
            </a:r>
            <a:endParaRPr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5"/>
          <p:cNvSpPr txBox="1"/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40"/>
              <a:buFont typeface="Calibri"/>
              <a:buNone/>
            </a:pPr>
            <a:r>
              <a:rPr lang="en" sz="3640"/>
              <a:t>Famous Failures</a:t>
            </a:r>
            <a:endParaRPr sz="3640"/>
          </a:p>
        </p:txBody>
      </p:sp>
      <p:pic>
        <p:nvPicPr>
          <p:cNvPr id="85" name="Google Shape;85;p5" title="Famous Failures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88320" y="1164497"/>
            <a:ext cx="6167361" cy="34845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6"/>
          <p:cNvSpPr txBox="1"/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40"/>
              <a:buFont typeface="Calibri"/>
              <a:buNone/>
            </a:pPr>
            <a:r>
              <a:rPr lang="en" sz="3640"/>
              <a:t>Quote</a:t>
            </a:r>
            <a:endParaRPr sz="3640"/>
          </a:p>
        </p:txBody>
      </p:sp>
      <p:sp>
        <p:nvSpPr>
          <p:cNvPr id="91" name="Google Shape;91;p6"/>
          <p:cNvSpPr txBox="1"/>
          <p:nvPr>
            <p:ph idx="4294967295" type="body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have not failed. I’ve just found 10,000 ways that won’t work.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6"/>
          <p:cNvSpPr txBox="1"/>
          <p:nvPr>
            <p:ph idx="4294967295" type="body"/>
          </p:nvPr>
        </p:nvSpPr>
        <p:spPr>
          <a:xfrm>
            <a:off x="3017999" y="3911025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-Thomas A. Edison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7"/>
          <p:cNvSpPr txBox="1"/>
          <p:nvPr>
            <p:ph idx="4294967295" type="body"/>
          </p:nvPr>
        </p:nvSpPr>
        <p:spPr>
          <a:xfrm>
            <a:off x="760050" y="1309350"/>
            <a:ext cx="7926600" cy="205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7011" lvl="0" marL="22701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 – What did you find </a:t>
            </a:r>
            <a:r>
              <a:rPr b="1" lang="en" sz="2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urprising?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7011" lvl="0" marL="227011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– What did you find </a:t>
            </a:r>
            <a:r>
              <a:rPr b="1" lang="en" sz="2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nteresting?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7011" lvl="0" marL="227011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 – What did you find </a:t>
            </a:r>
            <a:r>
              <a:rPr b="1" lang="en" sz="2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roubling?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1911" lvl="0" marL="227011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8" name="Google Shape;98;p7"/>
          <p:cNvSpPr txBox="1"/>
          <p:nvPr>
            <p:ph type="title"/>
          </p:nvPr>
        </p:nvSpPr>
        <p:spPr>
          <a:xfrm>
            <a:off x="760050" y="445025"/>
            <a:ext cx="80724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40"/>
              <a:buFont typeface="Calibri"/>
              <a:buNone/>
            </a:pPr>
            <a:r>
              <a:rPr lang="en" sz="3640"/>
              <a:t>S-I-T: Share</a:t>
            </a:r>
            <a:endParaRPr sz="3640"/>
          </a:p>
        </p:txBody>
      </p:sp>
      <p:grpSp>
        <p:nvGrpSpPr>
          <p:cNvPr id="99" name="Google Shape;99;p7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100" name="Google Shape;100;p7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1" name="Google Shape;101;p7"/>
            <p:cNvPicPr preferRelativeResize="0"/>
            <p:nvPr/>
          </p:nvPicPr>
          <p:blipFill rotWithShape="1">
            <a:blip r:embed="rId3">
              <a:alphaModFix/>
            </a:blip>
            <a:srcRect b="10894" l="-15900" r="15900" t="-5556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cap="rnd" cmpd="sng" w="635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0800" rotWithShape="0" algn="tr" dir="8100000" dist="3810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"/>
          <p:cNvSpPr txBox="1"/>
          <p:nvPr>
            <p:ph type="title"/>
          </p:nvPr>
        </p:nvSpPr>
        <p:spPr>
          <a:xfrm>
            <a:off x="701550" y="2250050"/>
            <a:ext cx="77409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/>
              <a:t>Essential Question</a:t>
            </a:r>
            <a:endParaRPr/>
          </a:p>
        </p:txBody>
      </p:sp>
      <p:sp>
        <p:nvSpPr>
          <p:cNvPr id="107" name="Google Shape;107;p8"/>
          <p:cNvSpPr txBox="1"/>
          <p:nvPr>
            <p:ph idx="2" type="title"/>
          </p:nvPr>
        </p:nvSpPr>
        <p:spPr>
          <a:xfrm>
            <a:off x="603150" y="3091850"/>
            <a:ext cx="79377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55562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"/>
              <a:t>How can you leverage elements of 21</a:t>
            </a:r>
            <a:r>
              <a:rPr baseline="30000" lang="en"/>
              <a:t>st</a:t>
            </a:r>
            <a:r>
              <a:rPr lang="en"/>
              <a:t> century skills to prepare your students for post-secondary education?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9"/>
          <p:cNvSpPr txBox="1"/>
          <p:nvPr>
            <p:ph type="title"/>
          </p:nvPr>
        </p:nvSpPr>
        <p:spPr>
          <a:xfrm>
            <a:off x="701550" y="1992875"/>
            <a:ext cx="77409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/>
              <a:t>Session Objectives</a:t>
            </a:r>
            <a:endParaRPr/>
          </a:p>
        </p:txBody>
      </p:sp>
      <p:sp>
        <p:nvSpPr>
          <p:cNvPr id="113" name="Google Shape;113;p9"/>
          <p:cNvSpPr txBox="1"/>
          <p:nvPr>
            <p:ph idx="2" type="title"/>
          </p:nvPr>
        </p:nvSpPr>
        <p:spPr>
          <a:xfrm>
            <a:off x="228600" y="3215675"/>
            <a:ext cx="8686800" cy="132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398462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/>
              <a:t>Identify the research-based benefits of extra/co-curricular activities.</a:t>
            </a:r>
            <a:endParaRPr/>
          </a:p>
          <a:p>
            <a:pPr indent="-342900" lvl="0" marL="398462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"/>
              <a:t>Analyze how activity design can leverage these benefits towards College and Career Readiness in students.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profe</dc:creator>
</cp:coreProperties>
</file>