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9"/>
  </p:notesMasterIdLst>
  <p:sldIdLst>
    <p:sldId id="256" r:id="rId3"/>
    <p:sldId id="270" r:id="rId4"/>
    <p:sldId id="272" r:id="rId5"/>
    <p:sldId id="282" r:id="rId6"/>
    <p:sldId id="274" r:id="rId7"/>
    <p:sldId id="275" r:id="rId8"/>
    <p:sldId id="283" r:id="rId9"/>
    <p:sldId id="277" r:id="rId10"/>
    <p:sldId id="278" r:id="rId11"/>
    <p:sldId id="285" r:id="rId12"/>
    <p:sldId id="280" r:id="rId13"/>
    <p:sldId id="281" r:id="rId14"/>
    <p:sldId id="286" r:id="rId15"/>
    <p:sldId id="288" r:id="rId16"/>
    <p:sldId id="287" r:id="rId17"/>
    <p:sldId id="289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E852A-F651-4DB1-932B-07D616A44D24}" v="8" dt="2026-05-08T13:35:51.713"/>
  </p1510:revLst>
</p1510:revInfo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/>
    <p:restoredTop sz="78804" autoAdjust="0"/>
  </p:normalViewPr>
  <p:slideViewPr>
    <p:cSldViewPr snapToGrid="0">
      <p:cViewPr varScale="1">
        <p:scale>
          <a:sx n="127" d="100"/>
          <a:sy n="127" d="100"/>
        </p:scale>
        <p:origin x="13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LYECIjmnQ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 Anchor chart. Strategies. </a:t>
            </a:r>
            <a:r>
              <a:rPr lang="en-US" sz="14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7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S-I-T. Strategies. </a:t>
            </a:r>
            <a:r>
              <a:rPr lang="en-US" sz="14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https://learn.k20center.ou.edu/strategy/926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0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MotivatingSuccess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(2012, May 15). Famous failures [Video]. YouTube. Retrieved July 27, 2022, from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https://youtu.be/zLYECIjmnQs</a:t>
            </a: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8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S-I-T. Strategies. </a:t>
            </a:r>
            <a:r>
              <a:rPr lang="en-US" sz="14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9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Magnetic statements. Strategies. </a:t>
            </a:r>
            <a:r>
              <a:rPr lang="en-US" sz="14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 Anchor chart. Strategies. </a:t>
            </a:r>
            <a:r>
              <a:rPr lang="en-US" sz="14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5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 Anchor chart. Strategies. </a:t>
            </a:r>
            <a:r>
              <a:rPr lang="en-US" sz="14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1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 Anchor chart. Strategies. </a:t>
            </a:r>
            <a:r>
              <a:rPr lang="en-US" sz="14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76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Gallery walk / carousel. Strategies. </a:t>
            </a:r>
            <a:r>
              <a:rPr lang="en-US" sz="14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5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6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16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zLYECIjmnQs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zLYECIjmnQ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02F58-764E-DC98-A4F1-2BC9AC09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2C3F-90FA-DE59-ED90-DC512710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Magnetic Statements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4529ACE9-6E9A-2B35-299C-E854144D5FD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each of the statements around the room.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one of the statements that you are </a:t>
            </a:r>
            <a:r>
              <a:rPr lang="en-US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attracted to.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your reasons with the others gathered around your statement.</a:t>
            </a:r>
          </a:p>
          <a:p>
            <a:endParaRPr lang="en-US" altLang="en-US" dirty="0"/>
          </a:p>
        </p:txBody>
      </p:sp>
      <p:grpSp>
        <p:nvGrpSpPr>
          <p:cNvPr id="7" name="Google Shape;120;p10">
            <a:extLst>
              <a:ext uri="{FF2B5EF4-FFF2-40B4-BE49-F238E27FC236}">
                <a16:creationId xmlns:a16="http://schemas.microsoft.com/office/drawing/2014/main" id="{88C15BF8-4EF0-56BA-C773-931DC2018CBF}"/>
              </a:ext>
            </a:extLst>
          </p:cNvPr>
          <p:cNvGrpSpPr/>
          <p:nvPr/>
        </p:nvGrpSpPr>
        <p:grpSpPr>
          <a:xfrm>
            <a:off x="7589106" y="395288"/>
            <a:ext cx="1215900" cy="1257300"/>
            <a:chOff x="7629625" y="298775"/>
            <a:chExt cx="1215900" cy="1257300"/>
          </a:xfrm>
        </p:grpSpPr>
        <p:sp>
          <p:nvSpPr>
            <p:cNvPr id="8" name="Google Shape;121;p10">
              <a:extLst>
                <a:ext uri="{FF2B5EF4-FFF2-40B4-BE49-F238E27FC236}">
                  <a16:creationId xmlns:a16="http://schemas.microsoft.com/office/drawing/2014/main" id="{709D63C4-FB90-9B1F-C01B-C10A49234CF6}"/>
                </a:ext>
              </a:extLst>
            </p:cNvPr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122;p10">
              <a:extLst>
                <a:ext uri="{FF2B5EF4-FFF2-40B4-BE49-F238E27FC236}">
                  <a16:creationId xmlns:a16="http://schemas.microsoft.com/office/drawing/2014/main" id="{08F39784-6326-E0E0-905A-BC88302BC44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4945" t="-7405" r="-4955" b="-7404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5784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27638-89BE-2539-2DF9-47A3EAEF2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53FD-7D9A-211A-B87B-08C4112C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Club Activities: Anchor Chart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72AA4EA9-6354-54EF-449B-0A5F0674042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50" y="1370013"/>
            <a:ext cx="4464212" cy="3262312"/>
          </a:xfrm>
        </p:spPr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a club activity to the magnetic statement.</a:t>
            </a:r>
            <a:endParaRPr lang="en-US" altLang="en-US" dirty="0"/>
          </a:p>
          <a:p>
            <a:pPr marL="578358" indent="-514350">
              <a:buFont typeface="+mj-lt"/>
              <a:buAutoNum type="arabicPeriod" startAt="2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your club activity.</a:t>
            </a:r>
            <a:endParaRPr lang="en-US" altLang="en-US" dirty="0"/>
          </a:p>
          <a:p>
            <a:pPr marL="578358" indent="-514350">
              <a:buFont typeface="+mj-lt"/>
              <a:buAutoNum type="arabicPeriod" startAt="3"/>
            </a:pPr>
            <a:r>
              <a:rPr lang="en-US" altLang="en-US" dirty="0"/>
              <a:t>Describe how the activity connects to post-secondary education (PSE).</a:t>
            </a:r>
          </a:p>
        </p:txBody>
      </p:sp>
      <p:grpSp>
        <p:nvGrpSpPr>
          <p:cNvPr id="3" name="Google Shape;127;p11">
            <a:extLst>
              <a:ext uri="{FF2B5EF4-FFF2-40B4-BE49-F238E27FC236}">
                <a16:creationId xmlns:a16="http://schemas.microsoft.com/office/drawing/2014/main" id="{57AE8B0C-9A41-06AD-540F-A259B7996608}"/>
              </a:ext>
            </a:extLst>
          </p:cNvPr>
          <p:cNvGrpSpPr>
            <a:grpSpLocks noChangeAspect="1"/>
          </p:cNvGrpSpPr>
          <p:nvPr/>
        </p:nvGrpSpPr>
        <p:grpSpPr>
          <a:xfrm>
            <a:off x="5228180" y="1386967"/>
            <a:ext cx="2793076" cy="2960198"/>
            <a:chOff x="5938448" y="736815"/>
            <a:chExt cx="2386551" cy="2518659"/>
          </a:xfrm>
        </p:grpSpPr>
        <p:grpSp>
          <p:nvGrpSpPr>
            <p:cNvPr id="4" name="Google Shape;128;p11">
              <a:extLst>
                <a:ext uri="{FF2B5EF4-FFF2-40B4-BE49-F238E27FC236}">
                  <a16:creationId xmlns:a16="http://schemas.microsoft.com/office/drawing/2014/main" id="{72577ACC-08A6-4E62-6543-31588FA85A92}"/>
                </a:ext>
              </a:extLst>
            </p:cNvPr>
            <p:cNvGrpSpPr/>
            <p:nvPr/>
          </p:nvGrpSpPr>
          <p:grpSpPr>
            <a:xfrm>
              <a:off x="5938448" y="736815"/>
              <a:ext cx="2386551" cy="2518659"/>
              <a:chOff x="4132075" y="398350"/>
              <a:chExt cx="3300900" cy="3522600"/>
            </a:xfrm>
          </p:grpSpPr>
          <p:sp>
            <p:nvSpPr>
              <p:cNvPr id="6" name="Google Shape;129;p11">
                <a:extLst>
                  <a:ext uri="{FF2B5EF4-FFF2-40B4-BE49-F238E27FC236}">
                    <a16:creationId xmlns:a16="http://schemas.microsoft.com/office/drawing/2014/main" id="{42A0A569-22D6-65A3-F0A9-986025E20298}"/>
                  </a:ext>
                </a:extLst>
              </p:cNvPr>
              <p:cNvSpPr/>
              <p:nvPr/>
            </p:nvSpPr>
            <p:spPr>
              <a:xfrm>
                <a:off x="4132075" y="398350"/>
                <a:ext cx="3300900" cy="3522600"/>
              </a:xfrm>
              <a:prstGeom prst="rect">
                <a:avLst/>
              </a:prstGeom>
              <a:solidFill>
                <a:srgbClr val="FFD966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30;p11">
                <a:extLst>
                  <a:ext uri="{FF2B5EF4-FFF2-40B4-BE49-F238E27FC236}">
                    <a16:creationId xmlns:a16="http://schemas.microsoft.com/office/drawing/2014/main" id="{1B2F8000-BF67-E6AD-DA37-6FB674518117}"/>
                  </a:ext>
                </a:extLst>
              </p:cNvPr>
              <p:cNvSpPr/>
              <p:nvPr/>
            </p:nvSpPr>
            <p:spPr>
              <a:xfrm>
                <a:off x="4671625" y="937000"/>
                <a:ext cx="2221800" cy="2445300"/>
              </a:xfrm>
              <a:prstGeom prst="rect">
                <a:avLst/>
              </a:prstGeom>
              <a:solidFill>
                <a:srgbClr val="4285F4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31;p11">
                <a:extLst>
                  <a:ext uri="{FF2B5EF4-FFF2-40B4-BE49-F238E27FC236}">
                    <a16:creationId xmlns:a16="http://schemas.microsoft.com/office/drawing/2014/main" id="{9355B18F-7FFF-758A-4D9A-BD6926EBFD5E}"/>
                  </a:ext>
                </a:extLst>
              </p:cNvPr>
              <p:cNvSpPr/>
              <p:nvPr/>
            </p:nvSpPr>
            <p:spPr>
              <a:xfrm>
                <a:off x="5137825" y="1416850"/>
                <a:ext cx="1289400" cy="14856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Google Shape;132;p11">
              <a:extLst>
                <a:ext uri="{FF2B5EF4-FFF2-40B4-BE49-F238E27FC236}">
                  <a16:creationId xmlns:a16="http://schemas.microsoft.com/office/drawing/2014/main" id="{2F8F272C-4C33-F24B-0E35-574C4DC9D030}"/>
                </a:ext>
              </a:extLst>
            </p:cNvPr>
            <p:cNvSpPr/>
            <p:nvPr/>
          </p:nvSpPr>
          <p:spPr>
            <a:xfrm>
              <a:off x="6660800" y="1478050"/>
              <a:ext cx="941832" cy="1036178"/>
            </a:xfrm>
            <a:prstGeom prst="flowChartCollate">
              <a:avLst/>
            </a:prstGeom>
            <a:solidFill>
              <a:srgbClr val="FFFFFF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34;p11">
            <a:extLst>
              <a:ext uri="{FF2B5EF4-FFF2-40B4-BE49-F238E27FC236}">
                <a16:creationId xmlns:a16="http://schemas.microsoft.com/office/drawing/2014/main" id="{297BD7AB-F8F2-1FF3-E63E-5AE3D1B34698}"/>
              </a:ext>
            </a:extLst>
          </p:cNvPr>
          <p:cNvGrpSpPr/>
          <p:nvPr/>
        </p:nvGrpSpPr>
        <p:grpSpPr>
          <a:xfrm>
            <a:off x="7589520" y="393192"/>
            <a:ext cx="1215900" cy="1257300"/>
            <a:chOff x="7629625" y="298775"/>
            <a:chExt cx="1215900" cy="1257300"/>
          </a:xfrm>
        </p:grpSpPr>
        <p:sp>
          <p:nvSpPr>
            <p:cNvPr id="13" name="Google Shape;135;p11">
              <a:extLst>
                <a:ext uri="{FF2B5EF4-FFF2-40B4-BE49-F238E27FC236}">
                  <a16:creationId xmlns:a16="http://schemas.microsoft.com/office/drawing/2014/main" id="{E4495748-032E-4D4A-A635-3AFA5C79CA3A}"/>
                </a:ext>
              </a:extLst>
            </p:cNvPr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36;p11">
              <a:extLst>
                <a:ext uri="{FF2B5EF4-FFF2-40B4-BE49-F238E27FC236}">
                  <a16:creationId xmlns:a16="http://schemas.microsoft.com/office/drawing/2014/main" id="{EFC40B29-08FA-6396-119E-4FE0E45488B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3937" t="-5940" r="-3937" b="-5939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2694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67FBE-6563-6F84-C1EC-DA80AEAE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4;p12">
            <a:extLst>
              <a:ext uri="{FF2B5EF4-FFF2-40B4-BE49-F238E27FC236}">
                <a16:creationId xmlns:a16="http://schemas.microsoft.com/office/drawing/2014/main" id="{4B99CA94-9CE9-B57C-5726-381B0C297983}"/>
              </a:ext>
            </a:extLst>
          </p:cNvPr>
          <p:cNvGrpSpPr/>
          <p:nvPr/>
        </p:nvGrpSpPr>
        <p:grpSpPr>
          <a:xfrm>
            <a:off x="7589520" y="393192"/>
            <a:ext cx="1215900" cy="1257300"/>
            <a:chOff x="7558824" y="369576"/>
            <a:chExt cx="1215900" cy="1257300"/>
          </a:xfrm>
        </p:grpSpPr>
        <p:sp>
          <p:nvSpPr>
            <p:cNvPr id="4" name="Google Shape;145;p12">
              <a:extLst>
                <a:ext uri="{FF2B5EF4-FFF2-40B4-BE49-F238E27FC236}">
                  <a16:creationId xmlns:a16="http://schemas.microsoft.com/office/drawing/2014/main" id="{075DDE97-3F37-2691-D7B3-0629771F0F02}"/>
                </a:ext>
              </a:extLst>
            </p:cNvPr>
            <p:cNvSpPr/>
            <p:nvPr/>
          </p:nvSpPr>
          <p:spPr>
            <a:xfrm>
              <a:off x="7558824" y="369576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46;p12">
              <a:extLst>
                <a:ext uri="{FF2B5EF4-FFF2-40B4-BE49-F238E27FC236}">
                  <a16:creationId xmlns:a16="http://schemas.microsoft.com/office/drawing/2014/main" id="{EA2E6FC8-86DB-F999-5F3B-F3D6070772F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2790" t="-5977" r="2789" b="-5965"/>
            <a:stretch/>
          </p:blipFill>
          <p:spPr>
            <a:xfrm>
              <a:off x="7614923" y="421787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25A562-6E83-F308-A72B-8BEE0DFA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" dirty="0"/>
              <a:t>Anchor Chart – Step 1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5F75FB7-022D-9231-EC62-3CEA9FF77AB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6839" y="1103693"/>
            <a:ext cx="7276860" cy="88705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SzPts val="2811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review the activity, keep the following in mind: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C06563-0754-2971-98B2-AAB334060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54" y="1861852"/>
            <a:ext cx="7485203" cy="297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your activity apply to the big idea of the research statement?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notice about the way the activity is structured?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else stands out to you in the activity?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something that “attracts” you to this activity?</a:t>
            </a:r>
            <a:endParaRPr lang="en-US" altLang="en-US" sz="2500" dirty="0"/>
          </a:p>
          <a:p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05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1CA60-B16D-CE39-3950-239FE8663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656D-4719-C59C-A946-96E24D965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" dirty="0"/>
              <a:t>Anchor Chart – Step 2</a:t>
            </a:r>
            <a:endParaRPr lang="en-US" dirty="0"/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F253CAD2-55DC-F4A5-526A-2BB5E6FFFB4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50" y="1370013"/>
            <a:ext cx="4464212" cy="32623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your research statement.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your club activity apply to this idea?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aspects of this activity do you think will be most beneficial to your students?</a:t>
            </a:r>
          </a:p>
        </p:txBody>
      </p:sp>
      <p:grpSp>
        <p:nvGrpSpPr>
          <p:cNvPr id="3" name="Google Shape;127;p11">
            <a:extLst>
              <a:ext uri="{FF2B5EF4-FFF2-40B4-BE49-F238E27FC236}">
                <a16:creationId xmlns:a16="http://schemas.microsoft.com/office/drawing/2014/main" id="{6B1959DA-D768-4D4B-3CDC-6767A880364A}"/>
              </a:ext>
            </a:extLst>
          </p:cNvPr>
          <p:cNvGrpSpPr>
            <a:grpSpLocks noChangeAspect="1"/>
          </p:cNvGrpSpPr>
          <p:nvPr/>
        </p:nvGrpSpPr>
        <p:grpSpPr>
          <a:xfrm>
            <a:off x="5228180" y="1386967"/>
            <a:ext cx="2793076" cy="2960198"/>
            <a:chOff x="5938448" y="736815"/>
            <a:chExt cx="2386551" cy="2518659"/>
          </a:xfrm>
        </p:grpSpPr>
        <p:grpSp>
          <p:nvGrpSpPr>
            <p:cNvPr id="4" name="Google Shape;128;p11">
              <a:extLst>
                <a:ext uri="{FF2B5EF4-FFF2-40B4-BE49-F238E27FC236}">
                  <a16:creationId xmlns:a16="http://schemas.microsoft.com/office/drawing/2014/main" id="{CEFBA507-D381-2B62-2070-2716173A0825}"/>
                </a:ext>
              </a:extLst>
            </p:cNvPr>
            <p:cNvGrpSpPr/>
            <p:nvPr/>
          </p:nvGrpSpPr>
          <p:grpSpPr>
            <a:xfrm>
              <a:off x="5938448" y="736815"/>
              <a:ext cx="2386551" cy="2518659"/>
              <a:chOff x="4132075" y="398350"/>
              <a:chExt cx="3300900" cy="3522600"/>
            </a:xfrm>
          </p:grpSpPr>
          <p:sp>
            <p:nvSpPr>
              <p:cNvPr id="6" name="Google Shape;129;p11">
                <a:extLst>
                  <a:ext uri="{FF2B5EF4-FFF2-40B4-BE49-F238E27FC236}">
                    <a16:creationId xmlns:a16="http://schemas.microsoft.com/office/drawing/2014/main" id="{74356C17-109E-C634-F038-0F5DE5D5879B}"/>
                  </a:ext>
                </a:extLst>
              </p:cNvPr>
              <p:cNvSpPr/>
              <p:nvPr/>
            </p:nvSpPr>
            <p:spPr>
              <a:xfrm>
                <a:off x="4132075" y="398350"/>
                <a:ext cx="3300900" cy="3522600"/>
              </a:xfrm>
              <a:prstGeom prst="rect">
                <a:avLst/>
              </a:prstGeom>
              <a:solidFill>
                <a:srgbClr val="FFD966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30;p11">
                <a:extLst>
                  <a:ext uri="{FF2B5EF4-FFF2-40B4-BE49-F238E27FC236}">
                    <a16:creationId xmlns:a16="http://schemas.microsoft.com/office/drawing/2014/main" id="{52C9DDA6-9BC3-F557-6451-CBA7B009EE77}"/>
                  </a:ext>
                </a:extLst>
              </p:cNvPr>
              <p:cNvSpPr/>
              <p:nvPr/>
            </p:nvSpPr>
            <p:spPr>
              <a:xfrm>
                <a:off x="4671625" y="937000"/>
                <a:ext cx="2221800" cy="2445300"/>
              </a:xfrm>
              <a:prstGeom prst="rect">
                <a:avLst/>
              </a:prstGeom>
              <a:solidFill>
                <a:srgbClr val="4285F4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31;p11">
                <a:extLst>
                  <a:ext uri="{FF2B5EF4-FFF2-40B4-BE49-F238E27FC236}">
                    <a16:creationId xmlns:a16="http://schemas.microsoft.com/office/drawing/2014/main" id="{2359D794-DB73-29DB-6E85-63019FDE5F66}"/>
                  </a:ext>
                </a:extLst>
              </p:cNvPr>
              <p:cNvSpPr/>
              <p:nvPr/>
            </p:nvSpPr>
            <p:spPr>
              <a:xfrm>
                <a:off x="5137825" y="1416850"/>
                <a:ext cx="1289400" cy="14856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Google Shape;132;p11">
              <a:extLst>
                <a:ext uri="{FF2B5EF4-FFF2-40B4-BE49-F238E27FC236}">
                  <a16:creationId xmlns:a16="http://schemas.microsoft.com/office/drawing/2014/main" id="{5FF65F55-9D8C-F40F-779A-72FBF6C6BFA6}"/>
                </a:ext>
              </a:extLst>
            </p:cNvPr>
            <p:cNvSpPr/>
            <p:nvPr/>
          </p:nvSpPr>
          <p:spPr>
            <a:xfrm>
              <a:off x="6660800" y="1478050"/>
              <a:ext cx="941832" cy="1036178"/>
            </a:xfrm>
            <a:prstGeom prst="flowChartCollate">
              <a:avLst/>
            </a:prstGeom>
            <a:solidFill>
              <a:srgbClr val="FFFFFF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34;p11">
            <a:extLst>
              <a:ext uri="{FF2B5EF4-FFF2-40B4-BE49-F238E27FC236}">
                <a16:creationId xmlns:a16="http://schemas.microsoft.com/office/drawing/2014/main" id="{AA0470FA-CE05-7084-C661-C0CB7A90E4B6}"/>
              </a:ext>
            </a:extLst>
          </p:cNvPr>
          <p:cNvGrpSpPr/>
          <p:nvPr/>
        </p:nvGrpSpPr>
        <p:grpSpPr>
          <a:xfrm>
            <a:off x="7589520" y="393192"/>
            <a:ext cx="1215900" cy="1257300"/>
            <a:chOff x="7629625" y="298775"/>
            <a:chExt cx="1215900" cy="1257300"/>
          </a:xfrm>
        </p:grpSpPr>
        <p:sp>
          <p:nvSpPr>
            <p:cNvPr id="13" name="Google Shape;135;p11">
              <a:extLst>
                <a:ext uri="{FF2B5EF4-FFF2-40B4-BE49-F238E27FC236}">
                  <a16:creationId xmlns:a16="http://schemas.microsoft.com/office/drawing/2014/main" id="{DEE15EC8-A349-4007-1BD8-06500A1B3BFE}"/>
                </a:ext>
              </a:extLst>
            </p:cNvPr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36;p11">
              <a:extLst>
                <a:ext uri="{FF2B5EF4-FFF2-40B4-BE49-F238E27FC236}">
                  <a16:creationId xmlns:a16="http://schemas.microsoft.com/office/drawing/2014/main" id="{75A18D06-586E-4843-3675-6AE64F15B09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3937" t="-5940" r="-3937" b="-5939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cxnSp>
        <p:nvCxnSpPr>
          <p:cNvPr id="10" name="Google Shape;187;p15">
            <a:extLst>
              <a:ext uri="{FF2B5EF4-FFF2-40B4-BE49-F238E27FC236}">
                <a16:creationId xmlns:a16="http://schemas.microsoft.com/office/drawing/2014/main" id="{E786E78D-098B-A067-E531-BE4714234246}"/>
              </a:ext>
            </a:extLst>
          </p:cNvPr>
          <p:cNvCxnSpPr/>
          <p:nvPr/>
        </p:nvCxnSpPr>
        <p:spPr>
          <a:xfrm>
            <a:off x="4305782" y="1268413"/>
            <a:ext cx="1273215" cy="382079"/>
          </a:xfrm>
          <a:prstGeom prst="straightConnector1">
            <a:avLst/>
          </a:prstGeom>
          <a:noFill/>
          <a:ln w="28575" cap="flat" cmpd="sng">
            <a:solidFill>
              <a:srgbClr val="2D4346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6061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7F77-ADA9-DFD4-16C3-08D8397DA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89D2-CBA6-CA9B-97BF-841F7C81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Gallery Walk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994863DC-5D98-764D-0BB1-3E1A89D07F7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49" y="1370013"/>
            <a:ext cx="6960871" cy="2368269"/>
          </a:xfrm>
        </p:spPr>
        <p:txBody>
          <a:bodyPr/>
          <a:lstStyle/>
          <a:p>
            <a:pPr marL="64008" indent="0"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walk around: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Preview each of the other activities.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for the activity that you believe would be the most beneficial to your students.</a:t>
            </a:r>
          </a:p>
        </p:txBody>
      </p:sp>
      <p:grpSp>
        <p:nvGrpSpPr>
          <p:cNvPr id="9" name="Google Shape;170;p14">
            <a:extLst>
              <a:ext uri="{FF2B5EF4-FFF2-40B4-BE49-F238E27FC236}">
                <a16:creationId xmlns:a16="http://schemas.microsoft.com/office/drawing/2014/main" id="{373CB458-6EBF-02E7-B700-979CEDC4F35D}"/>
              </a:ext>
            </a:extLst>
          </p:cNvPr>
          <p:cNvGrpSpPr/>
          <p:nvPr/>
        </p:nvGrpSpPr>
        <p:grpSpPr>
          <a:xfrm>
            <a:off x="7589520" y="393192"/>
            <a:ext cx="1215900" cy="1257300"/>
            <a:chOff x="7629625" y="298775"/>
            <a:chExt cx="1215900" cy="1257300"/>
          </a:xfrm>
        </p:grpSpPr>
        <p:sp>
          <p:nvSpPr>
            <p:cNvPr id="10" name="Google Shape;171;p14">
              <a:extLst>
                <a:ext uri="{FF2B5EF4-FFF2-40B4-BE49-F238E27FC236}">
                  <a16:creationId xmlns:a16="http://schemas.microsoft.com/office/drawing/2014/main" id="{96169B1D-2F29-2E8D-9A66-B8F4BDC5A082}"/>
                </a:ext>
              </a:extLst>
            </p:cNvPr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72;p14">
              <a:extLst>
                <a:ext uri="{FF2B5EF4-FFF2-40B4-BE49-F238E27FC236}">
                  <a16:creationId xmlns:a16="http://schemas.microsoft.com/office/drawing/2014/main" id="{7DE4029E-E95B-F3E6-B23A-6A2345BF3C1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5037" t="-11898" r="39784" b="-22854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4812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F96D4-2465-6191-7272-8E097DA68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12-28DD-76E0-4AF8-CD0C79FD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" dirty="0"/>
              <a:t>Anchor Chart – Step 3</a:t>
            </a:r>
            <a:endParaRPr lang="en-US" dirty="0"/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F792E4C-FBE9-AB36-01F9-384B5A69C2C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50" y="1370012"/>
            <a:ext cx="4464212" cy="3435069"/>
          </a:xfrm>
        </p:spPr>
        <p:txBody>
          <a:bodyPr/>
          <a:lstStyle/>
          <a:p>
            <a:pPr marL="64008" indent="0"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your new activity, answer the following questions?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activity connect to college and career readiness?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activity prepare your students for postsecondary education?</a:t>
            </a:r>
          </a:p>
          <a:p>
            <a:endParaRPr lang="en-US" altLang="en-US" dirty="0"/>
          </a:p>
        </p:txBody>
      </p:sp>
      <p:grpSp>
        <p:nvGrpSpPr>
          <p:cNvPr id="3" name="Google Shape;127;p11">
            <a:extLst>
              <a:ext uri="{FF2B5EF4-FFF2-40B4-BE49-F238E27FC236}">
                <a16:creationId xmlns:a16="http://schemas.microsoft.com/office/drawing/2014/main" id="{48741D48-8A6D-3452-A061-A526FB4C0FCD}"/>
              </a:ext>
            </a:extLst>
          </p:cNvPr>
          <p:cNvGrpSpPr>
            <a:grpSpLocks noChangeAspect="1"/>
          </p:cNvGrpSpPr>
          <p:nvPr/>
        </p:nvGrpSpPr>
        <p:grpSpPr>
          <a:xfrm>
            <a:off x="5228180" y="1386967"/>
            <a:ext cx="2793076" cy="2960198"/>
            <a:chOff x="5938448" y="736815"/>
            <a:chExt cx="2386551" cy="2518659"/>
          </a:xfrm>
        </p:grpSpPr>
        <p:grpSp>
          <p:nvGrpSpPr>
            <p:cNvPr id="4" name="Google Shape;128;p11">
              <a:extLst>
                <a:ext uri="{FF2B5EF4-FFF2-40B4-BE49-F238E27FC236}">
                  <a16:creationId xmlns:a16="http://schemas.microsoft.com/office/drawing/2014/main" id="{1C09AAA7-9513-26E3-E313-3983782CBA2B}"/>
                </a:ext>
              </a:extLst>
            </p:cNvPr>
            <p:cNvGrpSpPr/>
            <p:nvPr/>
          </p:nvGrpSpPr>
          <p:grpSpPr>
            <a:xfrm>
              <a:off x="5938448" y="736815"/>
              <a:ext cx="2386551" cy="2518659"/>
              <a:chOff x="4132075" y="398350"/>
              <a:chExt cx="3300900" cy="3522600"/>
            </a:xfrm>
          </p:grpSpPr>
          <p:sp>
            <p:nvSpPr>
              <p:cNvPr id="6" name="Google Shape;129;p11">
                <a:extLst>
                  <a:ext uri="{FF2B5EF4-FFF2-40B4-BE49-F238E27FC236}">
                    <a16:creationId xmlns:a16="http://schemas.microsoft.com/office/drawing/2014/main" id="{BA4E4881-160D-92C8-4ABD-B71457719B66}"/>
                  </a:ext>
                </a:extLst>
              </p:cNvPr>
              <p:cNvSpPr/>
              <p:nvPr/>
            </p:nvSpPr>
            <p:spPr>
              <a:xfrm>
                <a:off x="4132075" y="398350"/>
                <a:ext cx="3300900" cy="3522600"/>
              </a:xfrm>
              <a:prstGeom prst="rect">
                <a:avLst/>
              </a:prstGeom>
              <a:solidFill>
                <a:srgbClr val="FFD966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30;p11">
                <a:extLst>
                  <a:ext uri="{FF2B5EF4-FFF2-40B4-BE49-F238E27FC236}">
                    <a16:creationId xmlns:a16="http://schemas.microsoft.com/office/drawing/2014/main" id="{DCD50158-1402-E2F2-D8D2-CAA7840E9BB2}"/>
                  </a:ext>
                </a:extLst>
              </p:cNvPr>
              <p:cNvSpPr/>
              <p:nvPr/>
            </p:nvSpPr>
            <p:spPr>
              <a:xfrm>
                <a:off x="4671625" y="937000"/>
                <a:ext cx="2221800" cy="2445300"/>
              </a:xfrm>
              <a:prstGeom prst="rect">
                <a:avLst/>
              </a:prstGeom>
              <a:solidFill>
                <a:srgbClr val="4285F4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31;p11">
                <a:extLst>
                  <a:ext uri="{FF2B5EF4-FFF2-40B4-BE49-F238E27FC236}">
                    <a16:creationId xmlns:a16="http://schemas.microsoft.com/office/drawing/2014/main" id="{D9295431-D3D7-BC93-0C8E-DC9660261831}"/>
                  </a:ext>
                </a:extLst>
              </p:cNvPr>
              <p:cNvSpPr/>
              <p:nvPr/>
            </p:nvSpPr>
            <p:spPr>
              <a:xfrm>
                <a:off x="5137825" y="1416850"/>
                <a:ext cx="1289400" cy="14856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Google Shape;132;p11">
              <a:extLst>
                <a:ext uri="{FF2B5EF4-FFF2-40B4-BE49-F238E27FC236}">
                  <a16:creationId xmlns:a16="http://schemas.microsoft.com/office/drawing/2014/main" id="{B998D524-3338-45FA-9C11-A27BA19888F5}"/>
                </a:ext>
              </a:extLst>
            </p:cNvPr>
            <p:cNvSpPr/>
            <p:nvPr/>
          </p:nvSpPr>
          <p:spPr>
            <a:xfrm>
              <a:off x="6660800" y="1478050"/>
              <a:ext cx="941832" cy="1036178"/>
            </a:xfrm>
            <a:prstGeom prst="flowChartCollate">
              <a:avLst/>
            </a:prstGeom>
            <a:solidFill>
              <a:srgbClr val="FFFFFF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34;p11">
            <a:extLst>
              <a:ext uri="{FF2B5EF4-FFF2-40B4-BE49-F238E27FC236}">
                <a16:creationId xmlns:a16="http://schemas.microsoft.com/office/drawing/2014/main" id="{E2755353-58AE-939D-94EE-CAC25D50D444}"/>
              </a:ext>
            </a:extLst>
          </p:cNvPr>
          <p:cNvGrpSpPr/>
          <p:nvPr/>
        </p:nvGrpSpPr>
        <p:grpSpPr>
          <a:xfrm>
            <a:off x="7589520" y="393192"/>
            <a:ext cx="1215900" cy="1257300"/>
            <a:chOff x="7629625" y="298775"/>
            <a:chExt cx="1215900" cy="1257300"/>
          </a:xfrm>
        </p:grpSpPr>
        <p:sp>
          <p:nvSpPr>
            <p:cNvPr id="13" name="Google Shape;135;p11">
              <a:extLst>
                <a:ext uri="{FF2B5EF4-FFF2-40B4-BE49-F238E27FC236}">
                  <a16:creationId xmlns:a16="http://schemas.microsoft.com/office/drawing/2014/main" id="{55960DDD-1EC3-3CC5-11DA-41F915EB027E}"/>
                </a:ext>
              </a:extLst>
            </p:cNvPr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36;p11">
              <a:extLst>
                <a:ext uri="{FF2B5EF4-FFF2-40B4-BE49-F238E27FC236}">
                  <a16:creationId xmlns:a16="http://schemas.microsoft.com/office/drawing/2014/main" id="{5DC4D901-DCEA-DCCC-FBCE-E97A0D5FF09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3937" t="-5940" r="-3937" b="-5939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cxnSp>
        <p:nvCxnSpPr>
          <p:cNvPr id="10" name="Google Shape;187;p15">
            <a:extLst>
              <a:ext uri="{FF2B5EF4-FFF2-40B4-BE49-F238E27FC236}">
                <a16:creationId xmlns:a16="http://schemas.microsoft.com/office/drawing/2014/main" id="{4805EDAE-3AE6-115C-82A5-F87F8345178C}"/>
              </a:ext>
            </a:extLst>
          </p:cNvPr>
          <p:cNvCxnSpPr/>
          <p:nvPr/>
        </p:nvCxnSpPr>
        <p:spPr>
          <a:xfrm>
            <a:off x="4305782" y="1268413"/>
            <a:ext cx="1273215" cy="382079"/>
          </a:xfrm>
          <a:prstGeom prst="straightConnector1">
            <a:avLst/>
          </a:prstGeom>
          <a:noFill/>
          <a:ln w="28575" cap="flat" cmpd="sng">
            <a:solidFill>
              <a:srgbClr val="2D4346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5736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2C265-1501-C98A-FC74-877B5BB7F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814E-4717-53E1-4BA3-8947DCD8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Share Out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D32F4453-097C-C7DD-553D-337F5F2BF06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49" y="1370013"/>
            <a:ext cx="7195837" cy="326231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photo of your final Anchor Chart and share it </a:t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&lt;insert platform name and possible link / QR code&gt;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caption.</a:t>
            </a:r>
          </a:p>
        </p:txBody>
      </p:sp>
      <p:grpSp>
        <p:nvGrpSpPr>
          <p:cNvPr id="3" name="Google Shape;144;p12">
            <a:extLst>
              <a:ext uri="{FF2B5EF4-FFF2-40B4-BE49-F238E27FC236}">
                <a16:creationId xmlns:a16="http://schemas.microsoft.com/office/drawing/2014/main" id="{50C2D359-F8A6-4120-80A3-4EB0CBFAF085}"/>
              </a:ext>
            </a:extLst>
          </p:cNvPr>
          <p:cNvGrpSpPr/>
          <p:nvPr/>
        </p:nvGrpSpPr>
        <p:grpSpPr>
          <a:xfrm>
            <a:off x="7589520" y="393192"/>
            <a:ext cx="1215900" cy="1257300"/>
            <a:chOff x="7558824" y="369576"/>
            <a:chExt cx="1215900" cy="1257300"/>
          </a:xfrm>
        </p:grpSpPr>
        <p:sp>
          <p:nvSpPr>
            <p:cNvPr id="4" name="Google Shape;145;p12">
              <a:extLst>
                <a:ext uri="{FF2B5EF4-FFF2-40B4-BE49-F238E27FC236}">
                  <a16:creationId xmlns:a16="http://schemas.microsoft.com/office/drawing/2014/main" id="{A5426CBD-D745-BD10-4DF7-778B6D2C8F82}"/>
                </a:ext>
              </a:extLst>
            </p:cNvPr>
            <p:cNvSpPr/>
            <p:nvPr/>
          </p:nvSpPr>
          <p:spPr>
            <a:xfrm>
              <a:off x="7558824" y="369576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46;p12">
              <a:extLst>
                <a:ext uri="{FF2B5EF4-FFF2-40B4-BE49-F238E27FC236}">
                  <a16:creationId xmlns:a16="http://schemas.microsoft.com/office/drawing/2014/main" id="{1CC9E9AA-D571-F8E1-02FF-9F7274494FE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-2790" t="-5977" r="2789" b="-5965"/>
            <a:stretch/>
          </p:blipFill>
          <p:spPr>
            <a:xfrm>
              <a:off x="7614923" y="421787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031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17A4D00E-1EE8-929B-2646-04290C4B649E}"/>
              </a:ext>
            </a:extLst>
          </p:cNvPr>
          <p:cNvSpPr/>
          <p:nvPr/>
        </p:nvSpPr>
        <p:spPr>
          <a:xfrm>
            <a:off x="744173" y="1312133"/>
            <a:ext cx="2922311" cy="2519234"/>
          </a:xfrm>
          <a:prstGeom prst="hexagon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for Club Curriculum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21</a:t>
            </a:r>
            <a:r>
              <a:rPr lang="en-US" i="1" baseline="30000" dirty="0"/>
              <a:t>st</a:t>
            </a:r>
            <a:r>
              <a:rPr lang="en-US" i="1" dirty="0"/>
              <a:t> Century Skills for </a:t>
            </a:r>
          </a:p>
          <a:p>
            <a:r>
              <a:rPr lang="en-US" i="1" dirty="0"/>
              <a:t>Post-Secondary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469A6-B2E4-0670-16C7-4716E0BF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22" y="1263112"/>
            <a:ext cx="2611339" cy="24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7503A-89B0-0E80-B2B3-93EC7FED8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EB14-FB6B-4A9F-3EF8-F49B501B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" dirty="0"/>
              <a:t>A Case for Club Curriculum</a:t>
            </a:r>
            <a:endParaRPr lang="en-US" dirty="0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6719E0E-DD91-0381-C37F-7F72CC4A875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Developed 15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Themes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Collaboration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Communication Skills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Emotional Self-Regulation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Financial Competencies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Goal Setting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Study Skills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Time Management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3A3C32-8501-FB5A-ED97-87557E927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274" y="1363402"/>
            <a:ext cx="386715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Driven by GEAR UP Action Plans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Requested by Cohort Teachers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Published on LEARN at no cost to you.</a:t>
            </a:r>
          </a:p>
        </p:txBody>
      </p:sp>
    </p:spTree>
    <p:extLst>
      <p:ext uri="{BB962C8B-B14F-4D97-AF65-F5344CB8AC3E}">
        <p14:creationId xmlns:p14="http://schemas.microsoft.com/office/powerpoint/2010/main" val="213487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DB0C9-E5E8-FC12-07D3-BDBC0339B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C3CC-26C0-91A2-D27A-55C41228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S-I-T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A42A50A5-9243-A59E-A066-AA761B32B58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As you watch the video, think about the following:</a:t>
            </a:r>
          </a:p>
          <a:p>
            <a:pPr marL="578358" indent="-514350">
              <a:buFont typeface="+mj-lt"/>
              <a:buAutoNum type="alphaUcPeriod" startAt="19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find </a:t>
            </a:r>
            <a:r>
              <a:rPr lang="en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urprising?</a:t>
            </a:r>
            <a:endParaRPr lang="en-US" altLang="en-US" dirty="0"/>
          </a:p>
          <a:p>
            <a:pPr marL="578358" indent="-514350">
              <a:buFont typeface="+mj-lt"/>
              <a:buAutoNum type="alphaUcPeriod" startAt="9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find </a:t>
            </a:r>
            <a:r>
              <a:rPr lang="en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nteresting</a:t>
            </a:r>
            <a:endParaRPr lang="en-US" altLang="en-US" dirty="0"/>
          </a:p>
          <a:p>
            <a:pPr marL="578358" indent="-514350">
              <a:buFont typeface="+mj-lt"/>
              <a:buAutoNum type="alphaUcPeriod" startAt="20"/>
            </a:pPr>
            <a:r>
              <a:rPr lang="en-US" altLang="en-US" dirty="0"/>
              <a:t>What do you find </a:t>
            </a:r>
            <a:r>
              <a:rPr lang="en-US" altLang="en-US" b="1" u="sng" dirty="0"/>
              <a:t>T</a:t>
            </a:r>
            <a:r>
              <a:rPr lang="en-US" altLang="en-US" dirty="0"/>
              <a:t>roubling?</a:t>
            </a:r>
          </a:p>
        </p:txBody>
      </p:sp>
      <p:grpSp>
        <p:nvGrpSpPr>
          <p:cNvPr id="3" name="Google Shape;76;p4">
            <a:extLst>
              <a:ext uri="{FF2B5EF4-FFF2-40B4-BE49-F238E27FC236}">
                <a16:creationId xmlns:a16="http://schemas.microsoft.com/office/drawing/2014/main" id="{17E35C5B-8651-23AE-CD88-F6EC4B89A233}"/>
              </a:ext>
            </a:extLst>
          </p:cNvPr>
          <p:cNvGrpSpPr/>
          <p:nvPr/>
        </p:nvGrpSpPr>
        <p:grpSpPr>
          <a:xfrm>
            <a:off x="7589106" y="395288"/>
            <a:ext cx="1215900" cy="1257300"/>
            <a:chOff x="7629625" y="298775"/>
            <a:chExt cx="1215900" cy="1257300"/>
          </a:xfrm>
        </p:grpSpPr>
        <p:sp>
          <p:nvSpPr>
            <p:cNvPr id="4" name="Google Shape;77;p4">
              <a:extLst>
                <a:ext uri="{FF2B5EF4-FFF2-40B4-BE49-F238E27FC236}">
                  <a16:creationId xmlns:a16="http://schemas.microsoft.com/office/drawing/2014/main" id="{7A8052B2-37F0-DD6E-DFD3-5C3B47012A03}"/>
                </a:ext>
              </a:extLst>
            </p:cNvPr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78;p4">
              <a:extLst>
                <a:ext uri="{FF2B5EF4-FFF2-40B4-BE49-F238E27FC236}">
                  <a16:creationId xmlns:a16="http://schemas.microsoft.com/office/drawing/2014/main" id="{D1D3BA77-DCFD-9664-A515-629A150EE06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15900" t="-5556" r="15900" b="10894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7322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9CD98-223C-8883-B425-B086DA88A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75A0-F057-DBC4-BC29-5294A112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</p:spPr>
        <p:txBody>
          <a:bodyPr rtlCol="0">
            <a:normAutofit fontScale="90000"/>
          </a:bodyPr>
          <a:lstStyle/>
          <a:p>
            <a:pPr fontAlgn="auto">
              <a:defRPr/>
            </a:pPr>
            <a:r>
              <a:rPr lang="en-US" dirty="0">
                <a:hlinkClick r:id="rId4"/>
              </a:rPr>
              <a:t>Famous Failures</a:t>
            </a:r>
            <a:endParaRPr lang="en-US" dirty="0"/>
          </a:p>
        </p:txBody>
      </p:sp>
      <p:pic>
        <p:nvPicPr>
          <p:cNvPr id="4" name="Online Media 3" title="Famous Failures">
            <a:hlinkClick r:id="" action="ppaction://media"/>
            <a:extLst>
              <a:ext uri="{FF2B5EF4-FFF2-40B4-BE49-F238E27FC236}">
                <a16:creationId xmlns:a16="http://schemas.microsoft.com/office/drawing/2014/main" id="{BFFE8399-8F26-E086-7D47-56FE429727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77337" y="267490"/>
            <a:ext cx="7189325" cy="40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EA71B-C5BB-02DB-6342-6ABDED924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247263D-ED8E-779C-20D1-FF1D91B13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“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not failed. I’ve just found 10,000 ways that won’t work.</a:t>
            </a:r>
            <a:r>
              <a:rPr lang="en-US" altLang="en-US" dirty="0"/>
              <a:t>”</a:t>
            </a:r>
          </a:p>
        </p:txBody>
      </p:sp>
      <p:sp>
        <p:nvSpPr>
          <p:cNvPr id="32770" name="Text Placeholder 2">
            <a:extLst>
              <a:ext uri="{FF2B5EF4-FFF2-40B4-BE49-F238E27FC236}">
                <a16:creationId xmlns:a16="http://schemas.microsoft.com/office/drawing/2014/main" id="{D59DBC75-E2CF-49F5-1DF3-2D0B023E5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888" y="2719388"/>
            <a:ext cx="7886700" cy="1125537"/>
          </a:xfrm>
        </p:spPr>
        <p:txBody>
          <a:bodyPr/>
          <a:lstStyle/>
          <a:p>
            <a:r>
              <a:rPr lang="en-US" altLang="en-US" dirty="0"/>
              <a:t>-Thomas A. Edison</a:t>
            </a:r>
          </a:p>
        </p:txBody>
      </p:sp>
    </p:spTree>
    <p:extLst>
      <p:ext uri="{BB962C8B-B14F-4D97-AF65-F5344CB8AC3E}">
        <p14:creationId xmlns:p14="http://schemas.microsoft.com/office/powerpoint/2010/main" val="385010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0CAE9-7EB5-A192-E68E-E2B711A61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935D-1777-3AA9-0C05-0289A795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S-I-T: Share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78C1EBF4-02F8-AF9C-8B20-2B0F2F8EBF4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As you watch the video, think about the following:</a:t>
            </a:r>
          </a:p>
          <a:p>
            <a:pPr marL="578358" indent="-514350">
              <a:buFont typeface="+mj-lt"/>
              <a:buAutoNum type="alphaUcPeriod" startAt="19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find </a:t>
            </a:r>
            <a:r>
              <a:rPr lang="en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urprising?</a:t>
            </a:r>
            <a:endParaRPr lang="en-US" altLang="en-US" dirty="0"/>
          </a:p>
          <a:p>
            <a:pPr marL="578358" indent="-514350">
              <a:buFont typeface="+mj-lt"/>
              <a:buAutoNum type="alphaUcPeriod" startAt="9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find </a:t>
            </a:r>
            <a:r>
              <a:rPr lang="en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nteresting</a:t>
            </a:r>
            <a:endParaRPr lang="en-US" altLang="en-US" dirty="0"/>
          </a:p>
          <a:p>
            <a:pPr marL="578358" indent="-514350">
              <a:buFont typeface="+mj-lt"/>
              <a:buAutoNum type="alphaUcPeriod" startAt="20"/>
            </a:pPr>
            <a:r>
              <a:rPr lang="en-US" altLang="en-US" dirty="0"/>
              <a:t>What do you find </a:t>
            </a:r>
            <a:r>
              <a:rPr lang="en-US" altLang="en-US" b="1" u="sng" dirty="0"/>
              <a:t>T</a:t>
            </a:r>
            <a:r>
              <a:rPr lang="en-US" altLang="en-US" dirty="0"/>
              <a:t>roubling?</a:t>
            </a:r>
          </a:p>
        </p:txBody>
      </p:sp>
      <p:grpSp>
        <p:nvGrpSpPr>
          <p:cNvPr id="3" name="Google Shape;76;p4">
            <a:extLst>
              <a:ext uri="{FF2B5EF4-FFF2-40B4-BE49-F238E27FC236}">
                <a16:creationId xmlns:a16="http://schemas.microsoft.com/office/drawing/2014/main" id="{B4D2D27E-2521-8E94-2C7A-F4F5416FC5D5}"/>
              </a:ext>
            </a:extLst>
          </p:cNvPr>
          <p:cNvGrpSpPr/>
          <p:nvPr/>
        </p:nvGrpSpPr>
        <p:grpSpPr>
          <a:xfrm>
            <a:off x="7589106" y="395288"/>
            <a:ext cx="1215900" cy="1257300"/>
            <a:chOff x="7629625" y="298775"/>
            <a:chExt cx="1215900" cy="1257300"/>
          </a:xfrm>
        </p:grpSpPr>
        <p:sp>
          <p:nvSpPr>
            <p:cNvPr id="4" name="Google Shape;77;p4">
              <a:extLst>
                <a:ext uri="{FF2B5EF4-FFF2-40B4-BE49-F238E27FC236}">
                  <a16:creationId xmlns:a16="http://schemas.microsoft.com/office/drawing/2014/main" id="{2525790F-E152-1C48-7D7C-0B346020AE95}"/>
                </a:ext>
              </a:extLst>
            </p:cNvPr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78;p4">
              <a:extLst>
                <a:ext uri="{FF2B5EF4-FFF2-40B4-BE49-F238E27FC236}">
                  <a16:creationId xmlns:a16="http://schemas.microsoft.com/office/drawing/2014/main" id="{298C458E-C183-D6D2-10B5-465D5584502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15900" t="-5556" r="15900" b="10894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3843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84E63-29ED-2446-FBD1-52077691A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7878A8E8-69D3-D199-52F6-F18CE7890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93D57423-5834-02CD-A022-74B100FF310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can you leverage elements of 21</a:t>
            </a:r>
            <a:r>
              <a:rPr lang="en-US" baseline="30000" dirty="0"/>
              <a:t>st</a:t>
            </a:r>
            <a:r>
              <a:rPr lang="en-US" dirty="0"/>
              <a:t> century skills to prepare your students for post-secondary education?</a:t>
            </a:r>
          </a:p>
        </p:txBody>
      </p:sp>
    </p:spTree>
    <p:extLst>
      <p:ext uri="{BB962C8B-B14F-4D97-AF65-F5344CB8AC3E}">
        <p14:creationId xmlns:p14="http://schemas.microsoft.com/office/powerpoint/2010/main" val="108868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52FC4-2BF7-3644-C85F-946731A3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0F7DE522-908A-3017-1E53-CD35FFB4C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Session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22529-9020-130E-C1FF-3391622A0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Identify the research-based benefits of extra/co-curricular activities.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Analyze how activity design can leverage these benefits towards College and Career Readiness in students.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283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C1FC503B-5766-4541-B590-824E08429B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D45ADE69-AC46-AB4B-AFB7-4F6B3A12186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1375</TotalTime>
  <Words>679</Words>
  <Application>Microsoft Office PowerPoint</Application>
  <PresentationFormat>On-screen Show (16:9)</PresentationFormat>
  <Paragraphs>71</Paragraphs>
  <Slides>16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System Font Regular</vt:lpstr>
      <vt:lpstr>Aptos Display</vt:lpstr>
      <vt:lpstr>Arial</vt:lpstr>
      <vt:lpstr>Calibri</vt:lpstr>
      <vt:lpstr>Courier New</vt:lpstr>
      <vt:lpstr>Wingdings</vt:lpstr>
      <vt:lpstr>Custom Design</vt:lpstr>
      <vt:lpstr>1_Custom Design</vt:lpstr>
      <vt:lpstr>PowerPoint Presentation</vt:lpstr>
      <vt:lpstr>A Case for Club Curriculum</vt:lpstr>
      <vt:lpstr>A Case for Club Curriculum</vt:lpstr>
      <vt:lpstr>S-I-T</vt:lpstr>
      <vt:lpstr>Famous Failures</vt:lpstr>
      <vt:lpstr>“I have not failed. I’ve just found 10,000 ways that won’t work.”</vt:lpstr>
      <vt:lpstr>S-I-T: Share</vt:lpstr>
      <vt:lpstr>Essential Question</vt:lpstr>
      <vt:lpstr>Session Objectives</vt:lpstr>
      <vt:lpstr>Magnetic Statements</vt:lpstr>
      <vt:lpstr>Club Activities: Anchor Chart</vt:lpstr>
      <vt:lpstr>Anchor Chart – Step 1</vt:lpstr>
      <vt:lpstr>Anchor Chart – Step 2</vt:lpstr>
      <vt:lpstr>Gallery Walk</vt:lpstr>
      <vt:lpstr>Anchor Chart – Step 3</vt:lpstr>
      <vt:lpstr>Share Out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Gracia, Ann M.</dc:creator>
  <cp:keywords/>
  <dc:description/>
  <cp:lastModifiedBy>Kim, Charlie H.</cp:lastModifiedBy>
  <cp:revision>14</cp:revision>
  <dcterms:created xsi:type="dcterms:W3CDTF">2025-08-05T20:58:42Z</dcterms:created>
  <dcterms:modified xsi:type="dcterms:W3CDTF">2026-05-08T14:18:56Z</dcterms:modified>
  <cp:category/>
</cp:coreProperties>
</file>