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40"/>
  </p:notesMasterIdLst>
  <p:sldIdLst>
    <p:sldId id="256" r:id="rId3"/>
    <p:sldId id="257" r:id="rId4"/>
    <p:sldId id="258" r:id="rId5"/>
    <p:sldId id="259" r:id="rId6"/>
    <p:sldId id="260" r:id="rId7"/>
    <p:sldId id="261" r:id="rId8"/>
    <p:sldId id="29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Julius Sans One" panose="020B0604020202020204" charset="0"/>
      <p:regular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KH9ZNTlFQiBFGu3HKZCdnjVMY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95" d="100"/>
          <a:sy n="195" d="100"/>
        </p:scale>
        <p:origin x="74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2139/ssrn.196478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es.ed.gov/programs/digest/d16/tables/dt16_318.45.as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93/esr/jcy055"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38105/spr.11kp6lqr0a"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i.org/10.1007/s11199-018-0902-z"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tech-tool/107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080/0022454090336655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erchants.fiserv.com/content/dam/firstdata/us/en/documents/pdf/Connected-Magazine_Vol2_2017_online.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girlswhocode.com/2019report/#number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learn.k20center.ou.edu/strategy/166"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strategy/272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nfogram.com/k20center-careerclusters-1hdw2jp8e9n1x2l?liv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learn.k20center.ou.edu/strategy/2729"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tech-tool/107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cdev.1303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cb9b3a26b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cb9b3a26b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cb9b3a26b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cb9b3a26b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cb9b3a26b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cb9b3a26b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fbeb3efc16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None/>
            </a:pPr>
            <a:r>
              <a:rPr lang="en-US" sz="1200">
                <a:latin typeface="Times New Roman"/>
                <a:ea typeface="Times New Roman"/>
                <a:cs typeface="Times New Roman"/>
                <a:sym typeface="Times New Roman"/>
              </a:rPr>
              <a:t>Beede, D. N., Julian, T. A., Langdon, D., McKittrick, G., Khan, B., &amp; Doms, M. E. (2011). Women in STEM: A gender gap to innovation. </a:t>
            </a:r>
            <a:r>
              <a:rPr lang="en-US" sz="1200" i="1">
                <a:latin typeface="Times New Roman"/>
                <a:ea typeface="Times New Roman"/>
                <a:cs typeface="Times New Roman"/>
                <a:sym typeface="Times New Roman"/>
              </a:rPr>
              <a:t>SSRN Electronic Journal</a:t>
            </a:r>
            <a:r>
              <a:rPr lang="en-US" sz="1200">
                <a:latin typeface="Times New Roman"/>
                <a:ea typeface="Times New Roman"/>
                <a:cs typeface="Times New Roman"/>
                <a:sym typeface="Times New Roman"/>
              </a:rPr>
              <a:t>.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https://doi.org/10.2139/ssrn.1964782</a:t>
            </a:r>
            <a:endParaRPr sz="1800">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360045" lvl="0" indent="-360045" algn="l" rtl="0">
              <a:spcBef>
                <a:spcPts val="0"/>
              </a:spcBef>
              <a:spcAft>
                <a:spcPts val="800"/>
              </a:spcAft>
              <a:buNone/>
            </a:pPr>
            <a:endParaRPr sz="1800">
              <a:latin typeface="Calibri"/>
              <a:ea typeface="Calibri"/>
              <a:cs typeface="Calibri"/>
              <a:sym typeface="Calibri"/>
            </a:endParaRPr>
          </a:p>
        </p:txBody>
      </p:sp>
      <p:sp>
        <p:nvSpPr>
          <p:cNvPr id="195" name="Google Shape;195;g1fbeb3efc16_3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b9b3a26b1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cb9b3a26b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None/>
            </a:pPr>
            <a:r>
              <a:rPr lang="en-US" sz="1200">
                <a:latin typeface="Times New Roman"/>
                <a:ea typeface="Times New Roman"/>
                <a:cs typeface="Times New Roman"/>
                <a:sym typeface="Times New Roman"/>
              </a:rPr>
              <a:t>U.S. Department of Education. (2016, October). </a:t>
            </a:r>
            <a:r>
              <a:rPr lang="en-US" sz="1200" i="1">
                <a:latin typeface="Times New Roman"/>
                <a:ea typeface="Times New Roman"/>
                <a:cs typeface="Times New Roman"/>
                <a:sym typeface="Times New Roman"/>
              </a:rPr>
              <a:t>Digest of Education Statistics, 2016</a:t>
            </a:r>
            <a:r>
              <a:rPr lang="en-US" sz="1200">
                <a:latin typeface="Times New Roman"/>
                <a:ea typeface="Times New Roman"/>
                <a:cs typeface="Times New Roman"/>
                <a:sym typeface="Times New Roman"/>
              </a:rPr>
              <a:t>. National Center for Education Statistics (NCES) Home Page, a part of the U.S. Department of Education. Retrieved December 8, 2022, from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https://nces.ed.gov/programs/digest/d16/tables/dt16_318.45.asp</a:t>
            </a:r>
            <a:endParaRPr sz="1800"/>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360045" lvl="0" indent="-360045" algn="l" rtl="0">
              <a:spcBef>
                <a:spcPts val="0"/>
              </a:spcBef>
              <a:spcAft>
                <a:spcPts val="800"/>
              </a:spcAft>
              <a:buNone/>
            </a:pPr>
            <a:endParaRP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cb9b3a26b1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cb9b3a26b1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González, M. J., Cortina, C., &amp; Rodríguez, J. (2019). The role of gender stereotypes in hiring: A field experiment. </a:t>
            </a:r>
            <a:r>
              <a:rPr lang="en-US" sz="1200" i="1">
                <a:latin typeface="Times New Roman"/>
                <a:ea typeface="Times New Roman"/>
                <a:cs typeface="Times New Roman"/>
                <a:sym typeface="Times New Roman"/>
              </a:rPr>
              <a:t>European Sociological Review</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35</a:t>
            </a:r>
            <a:r>
              <a:rPr lang="en-US" sz="1200">
                <a:latin typeface="Times New Roman"/>
                <a:ea typeface="Times New Roman"/>
                <a:cs typeface="Times New Roman"/>
                <a:sym typeface="Times New Roman"/>
              </a:rPr>
              <a:t>(2), 187–204.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https://doi.org/10.1093/esr/jcy055</a:t>
            </a:r>
            <a:endParaRPr/>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360045" lvl="0" indent="-360045" algn="l" rtl="0">
              <a:spcBef>
                <a:spcPts val="0"/>
              </a:spcBef>
              <a:spcAft>
                <a:spcPts val="80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cb9b3a26b1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cb9b3a26b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Kong, S., Carroll, K., Lundberg, D., Omura, P., &amp; Lepe, B. (2020). Reducing gender bias in STEM. </a:t>
            </a:r>
            <a:r>
              <a:rPr lang="en-US" sz="1200" i="1">
                <a:latin typeface="Times New Roman"/>
                <a:ea typeface="Times New Roman"/>
                <a:cs typeface="Times New Roman"/>
                <a:sym typeface="Times New Roman"/>
              </a:rPr>
              <a:t>MIT Science Policy Review</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1</a:t>
            </a:r>
            <a:r>
              <a:rPr lang="en-US" sz="1200">
                <a:latin typeface="Times New Roman"/>
                <a:ea typeface="Times New Roman"/>
                <a:cs typeface="Times New Roman"/>
                <a:sym typeface="Times New Roman"/>
              </a:rPr>
              <a:t>, 55–63.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https://doi.org/10.38105/spr.11kp6lqr0a</a:t>
            </a:r>
            <a:endParaRPr/>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360045" lvl="0" indent="-360045" algn="l" rtl="0">
              <a:spcBef>
                <a:spcPts val="0"/>
              </a:spcBef>
              <a:spcAft>
                <a:spcPts val="80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cb9b3a26b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cb9b3a26b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Moss-Racusin, C. A., Sanzari, C., Caluori, N., &amp; Rabasco, H. (2018). Gender bias produces gender gaps in STEM engagement. </a:t>
            </a:r>
            <a:r>
              <a:rPr lang="en-US" sz="1200" i="1">
                <a:latin typeface="Times New Roman"/>
                <a:ea typeface="Times New Roman"/>
                <a:cs typeface="Times New Roman"/>
                <a:sym typeface="Times New Roman"/>
              </a:rPr>
              <a:t>Sex Roles</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79</a:t>
            </a:r>
            <a:r>
              <a:rPr lang="en-US" sz="1200">
                <a:latin typeface="Times New Roman"/>
                <a:ea typeface="Times New Roman"/>
                <a:cs typeface="Times New Roman"/>
                <a:sym typeface="Times New Roman"/>
              </a:rPr>
              <a:t>(11-12), 651–670.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https://doi.org/10.1007/s11199-018-0902-z</a:t>
            </a:r>
            <a:endParaRPr/>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360045" lvl="0" indent="-360045" algn="l" rtl="0">
              <a:spcBef>
                <a:spcPts val="0"/>
              </a:spcBef>
              <a:spcAft>
                <a:spcPts val="80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b9b3a26b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cb9b3a26b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cb9b3a26b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cb9b3a26b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Padlet. Tech Tools. </a:t>
            </a:r>
            <a:r>
              <a:rPr lang="en-US" u="sng">
                <a:solidFill>
                  <a:srgbClr val="1155CC"/>
                </a:solidFill>
                <a:hlinkClick r:id="rId3">
                  <a:extLst>
                    <a:ext uri="{A12FA001-AC4F-418D-AE19-62706E023703}">
                      <ahyp:hlinkClr xmlns:ahyp="http://schemas.microsoft.com/office/drawing/2018/hyperlinkcolor" val="tx"/>
                    </a:ext>
                  </a:extLst>
                </a:hlinkClick>
              </a:rPr>
              <a:t>https://learn.k20center.ou.edu/tech-tool/1077</a:t>
            </a:r>
            <a:endParaRPr/>
          </a:p>
        </p:txBody>
      </p:sp>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b9b3a26b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b9b3a26b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cb9b3a26b1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cb9b3a26b1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Point of Most Significance (POMS).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https://learn.k20center.ou.edu/strategy/101</a:t>
            </a:r>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cb9b3a26b1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cb9b3a26b1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Point of Most Significance (POMS).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https://learn.k20center.ou.edu/strategy/101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b9b3a26b1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cb9b3a26b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cb9b3a26b1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cb9b3a26b1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rgbClr val="1B1B1B"/>
                </a:solidFill>
                <a:highlight>
                  <a:srgbClr val="FFFFFF"/>
                </a:highlight>
                <a:latin typeface="Tahoma"/>
                <a:ea typeface="Tahoma"/>
                <a:cs typeface="Tahoma"/>
                <a:sym typeface="Tahoma"/>
              </a:rPr>
              <a:t>Milgram, D. (2011). How to recruit women and girls to the science, technology, engineering, and math (STEM) classroom. </a:t>
            </a:r>
            <a:r>
              <a:rPr lang="en-US" i="1">
                <a:solidFill>
                  <a:srgbClr val="1B1B1B"/>
                </a:solidFill>
                <a:highlight>
                  <a:srgbClr val="FFFFFF"/>
                </a:highlight>
                <a:latin typeface="Tahoma"/>
                <a:ea typeface="Tahoma"/>
                <a:cs typeface="Tahoma"/>
                <a:sym typeface="Tahoma"/>
              </a:rPr>
              <a:t>Technology and Engineering Teacher, 71</a:t>
            </a:r>
            <a:r>
              <a:rPr lang="en-US">
                <a:solidFill>
                  <a:srgbClr val="1B1B1B"/>
                </a:solidFill>
                <a:highlight>
                  <a:srgbClr val="FFFFFF"/>
                </a:highlight>
                <a:latin typeface="Tahoma"/>
                <a:ea typeface="Tahoma"/>
                <a:cs typeface="Tahoma"/>
                <a:sym typeface="Tahoma"/>
              </a:rPr>
              <a:t>(3), 4-11.</a:t>
            </a:r>
            <a:endParaRPr>
              <a:solidFill>
                <a:srgbClr val="1B1B1B"/>
              </a:solidFill>
              <a:highlight>
                <a:srgbClr val="FFFFFF"/>
              </a:highlight>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spcBef>
                <a:spcPts val="0"/>
              </a:spcBef>
              <a:spcAft>
                <a:spcPts val="0"/>
              </a:spcAft>
              <a:buClr>
                <a:schemeClr val="dk1"/>
              </a:buClr>
              <a:buSzPts val="1100"/>
              <a:buFont typeface="Arial"/>
              <a:buNone/>
            </a:pPr>
            <a:endParaRPr>
              <a:solidFill>
                <a:srgbClr val="1B1B1B"/>
              </a:solidFill>
              <a:highlight>
                <a:srgbClr val="FFFFFF"/>
              </a:highlight>
              <a:latin typeface="Tahoma"/>
              <a:ea typeface="Tahoma"/>
              <a:cs typeface="Tahoma"/>
              <a:sym typeface="Tahom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cb9b3a26b1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cb9b3a26b1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rgbClr val="1B1B1B"/>
                </a:solidFill>
                <a:highlight>
                  <a:srgbClr val="FFFFFF"/>
                </a:highlight>
                <a:latin typeface="Tahoma"/>
                <a:ea typeface="Tahoma"/>
                <a:cs typeface="Tahoma"/>
                <a:sym typeface="Tahoma"/>
              </a:rPr>
              <a:t>Milgram, D. (2011). How to recruit women and girls to the science, technology, engineering, and math (STEM) classroom. </a:t>
            </a:r>
            <a:r>
              <a:rPr lang="en-US" i="1">
                <a:solidFill>
                  <a:srgbClr val="1B1B1B"/>
                </a:solidFill>
                <a:highlight>
                  <a:srgbClr val="FFFFFF"/>
                </a:highlight>
                <a:latin typeface="Tahoma"/>
                <a:ea typeface="Tahoma"/>
                <a:cs typeface="Tahoma"/>
                <a:sym typeface="Tahoma"/>
              </a:rPr>
              <a:t>Technology and Engineering Teacher, 71</a:t>
            </a:r>
            <a:r>
              <a:rPr lang="en-US">
                <a:solidFill>
                  <a:srgbClr val="1B1B1B"/>
                </a:solidFill>
                <a:highlight>
                  <a:srgbClr val="FFFFFF"/>
                </a:highlight>
                <a:latin typeface="Tahoma"/>
                <a:ea typeface="Tahoma"/>
                <a:cs typeface="Tahoma"/>
                <a:sym typeface="Tahoma"/>
              </a:rPr>
              <a:t>(3), 4-11.</a:t>
            </a:r>
            <a:endParaRPr>
              <a:solidFill>
                <a:srgbClr val="1B1B1B"/>
              </a:solidFill>
              <a:highlight>
                <a:srgbClr val="FFFFFF"/>
              </a:highlight>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spcBef>
                <a:spcPts val="0"/>
              </a:spcBef>
              <a:spcAft>
                <a:spcPts val="0"/>
              </a:spcAft>
              <a:buClr>
                <a:schemeClr val="dk1"/>
              </a:buClr>
              <a:buSzPts val="1100"/>
              <a:buFont typeface="Arial"/>
              <a:buNone/>
            </a:pPr>
            <a:endParaRPr>
              <a:solidFill>
                <a:srgbClr val="1B1B1B"/>
              </a:solidFill>
              <a:highlight>
                <a:srgbClr val="FFFFFF"/>
              </a:highlight>
              <a:latin typeface="Tahoma"/>
              <a:ea typeface="Tahoma"/>
              <a:cs typeface="Tahoma"/>
              <a:sym typeface="Tahom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fbeb3efc16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1B1B1B"/>
                </a:solidFill>
                <a:highlight>
                  <a:schemeClr val="lt1"/>
                </a:highlight>
                <a:latin typeface="Tahoma"/>
                <a:ea typeface="Tahoma"/>
                <a:cs typeface="Tahoma"/>
                <a:sym typeface="Tahoma"/>
              </a:rPr>
              <a:t>Milgram, D. (2011). How to recruit women and girls to the science, technology, engineering, and math (STEM) classroom. </a:t>
            </a:r>
            <a:r>
              <a:rPr lang="en-US" i="1">
                <a:solidFill>
                  <a:srgbClr val="1B1B1B"/>
                </a:solidFill>
                <a:highlight>
                  <a:schemeClr val="lt1"/>
                </a:highlight>
                <a:latin typeface="Tahoma"/>
                <a:ea typeface="Tahoma"/>
                <a:cs typeface="Tahoma"/>
                <a:sym typeface="Tahoma"/>
              </a:rPr>
              <a:t>Technology and Engineering Teacher, 71</a:t>
            </a:r>
            <a:r>
              <a:rPr lang="en-US">
                <a:solidFill>
                  <a:srgbClr val="1B1B1B"/>
                </a:solidFill>
                <a:highlight>
                  <a:schemeClr val="lt1"/>
                </a:highlight>
                <a:latin typeface="Tahoma"/>
                <a:ea typeface="Tahoma"/>
                <a:cs typeface="Tahoma"/>
                <a:sym typeface="Tahoma"/>
              </a:rPr>
              <a:t>(3), 4-11.</a:t>
            </a:r>
            <a:endParaRPr>
              <a:solidFill>
                <a:srgbClr val="1B1B1B"/>
              </a:solidFill>
              <a:highlight>
                <a:schemeClr val="lt1"/>
              </a:highlight>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spcBef>
                <a:spcPts val="0"/>
              </a:spcBef>
              <a:spcAft>
                <a:spcPts val="0"/>
              </a:spcAft>
              <a:buNone/>
            </a:pPr>
            <a:endParaRPr>
              <a:solidFill>
                <a:srgbClr val="1B1B1B"/>
              </a:solidFill>
              <a:highlight>
                <a:schemeClr val="lt1"/>
              </a:highlight>
              <a:latin typeface="Tahoma"/>
              <a:ea typeface="Tahoma"/>
              <a:cs typeface="Tahoma"/>
              <a:sym typeface="Tahoma"/>
            </a:endParaRPr>
          </a:p>
        </p:txBody>
      </p:sp>
      <p:sp>
        <p:nvSpPr>
          <p:cNvPr id="329" name="Google Shape;329;g1fbeb3efc16_3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cb9b3a26b1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cb9b3a26b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Good, J. J., Woodzicka, J. A., &amp; Wingfield, L. C. (2010). The effects of gender stereotypic and counter-stereotypic textbook images on science performance. </a:t>
            </a:r>
            <a:r>
              <a:rPr lang="en-US" sz="1200" i="1">
                <a:latin typeface="Times New Roman"/>
                <a:ea typeface="Times New Roman"/>
                <a:cs typeface="Times New Roman"/>
                <a:sym typeface="Times New Roman"/>
              </a:rPr>
              <a:t>The Journal of Social Psychology</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150</a:t>
            </a:r>
            <a:r>
              <a:rPr lang="en-US" sz="1200">
                <a:latin typeface="Times New Roman"/>
                <a:ea typeface="Times New Roman"/>
                <a:cs typeface="Times New Roman"/>
                <a:sym typeface="Times New Roman"/>
              </a:rPr>
              <a:t>(2), 132–147.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https://doi.org/10.1080/00224540903366552</a:t>
            </a:r>
            <a:endParaRPr/>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360045" lvl="0" indent="-360045" algn="l" rtl="0">
              <a:spcBef>
                <a:spcPts val="0"/>
              </a:spcBef>
              <a:spcAft>
                <a:spcPts val="80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cb9b3a26b1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cb9b3a26b1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50">
                <a:solidFill>
                  <a:srgbClr val="242424"/>
                </a:solidFill>
                <a:highlight>
                  <a:srgbClr val="FFFFFF"/>
                </a:highlight>
              </a:rPr>
              <a:t>Ware, R. (2017). Closing the Tech Gender Divide. </a:t>
            </a:r>
            <a:r>
              <a:rPr lang="en-US" sz="1050" i="1">
                <a:solidFill>
                  <a:srgbClr val="242424"/>
                </a:solidFill>
                <a:highlight>
                  <a:srgbClr val="FFFFFF"/>
                </a:highlight>
              </a:rPr>
              <a:t>Connected</a:t>
            </a:r>
            <a:r>
              <a:rPr lang="en-US" sz="1050">
                <a:solidFill>
                  <a:srgbClr val="242424"/>
                </a:solidFill>
                <a:highlight>
                  <a:srgbClr val="FFFFFF"/>
                </a:highlight>
              </a:rPr>
              <a:t>, </a:t>
            </a:r>
            <a:r>
              <a:rPr lang="en-US" sz="1050" i="1">
                <a:solidFill>
                  <a:srgbClr val="242424"/>
                </a:solidFill>
                <a:highlight>
                  <a:srgbClr val="FFFFFF"/>
                </a:highlight>
              </a:rPr>
              <a:t>2</a:t>
            </a:r>
            <a:r>
              <a:rPr lang="en-US" sz="1050">
                <a:solidFill>
                  <a:srgbClr val="242424"/>
                </a:solidFill>
                <a:highlight>
                  <a:srgbClr val="FFFFFF"/>
                </a:highlight>
              </a:rPr>
              <a:t>, 34–37. Retrieved 2022, from </a:t>
            </a:r>
            <a:r>
              <a:rPr lang="en-US" sz="1050" u="sng">
                <a:solidFill>
                  <a:srgbClr val="1155CC"/>
                </a:solidFill>
                <a:highlight>
                  <a:srgbClr val="FFFFFF"/>
                </a:highlight>
                <a:hlinkClick r:id="rId3">
                  <a:extLst>
                    <a:ext uri="{A12FA001-AC4F-418D-AE19-62706E023703}">
                      <ahyp:hlinkClr xmlns:ahyp="http://schemas.microsoft.com/office/drawing/2018/hyperlinkcolor" val="tx"/>
                    </a:ext>
                  </a:extLst>
                </a:hlinkClick>
              </a:rPr>
              <a:t>https://merchants.fiserv.com/content/dam/firstdata/us/en/documents/pdf/Connected-Magazine_Vol2_2017_online.pdf</a:t>
            </a:r>
            <a:endParaRPr/>
          </a:p>
          <a:p>
            <a:pPr marL="0" lvl="0" indent="0" algn="l" rtl="0">
              <a:lnSpc>
                <a:spcPct val="115000"/>
              </a:lnSpc>
              <a:spcBef>
                <a:spcPts val="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sz="1800">
              <a:highlight>
                <a:srgbClr val="FFFF00"/>
              </a:highlight>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cb9b3a26b1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cb9b3a26b1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0045" lvl="0" indent="-360045" algn="l" rtl="0">
              <a:spcBef>
                <a:spcPts val="0"/>
              </a:spcBef>
              <a:spcAft>
                <a:spcPts val="0"/>
              </a:spcAft>
              <a:buClr>
                <a:schemeClr val="dk1"/>
              </a:buClr>
              <a:buSzPts val="1100"/>
              <a:buFont typeface="Arial"/>
              <a:buNone/>
            </a:pPr>
            <a:r>
              <a:rPr lang="en-US" sz="1200" i="1">
                <a:latin typeface="Times New Roman"/>
                <a:ea typeface="Times New Roman"/>
                <a:cs typeface="Times New Roman"/>
                <a:sym typeface="Times New Roman"/>
              </a:rPr>
              <a:t>Girls Who Code Annual Report 2019</a:t>
            </a:r>
            <a:r>
              <a:rPr lang="en-US" sz="1200">
                <a:latin typeface="Times New Roman"/>
                <a:ea typeface="Times New Roman"/>
                <a:cs typeface="Times New Roman"/>
                <a:sym typeface="Times New Roman"/>
              </a:rPr>
              <a:t>. Girls Who Code. (n.d.). Retrieved December 8, 2022, from </a:t>
            </a: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https://girlswhocode.com/2019report/#numbers</a:t>
            </a:r>
            <a:endParaRPr/>
          </a:p>
          <a:p>
            <a:pPr marL="0" lvl="0" indent="0" algn="l" rtl="0">
              <a:lnSpc>
                <a:spcPct val="115000"/>
              </a:lnSpc>
              <a:spcBef>
                <a:spcPts val="800"/>
              </a:spcBef>
              <a:spcAft>
                <a:spcPts val="0"/>
              </a:spcAft>
              <a:buClr>
                <a:schemeClr val="dk1"/>
              </a:buClr>
              <a:buSzPts val="1100"/>
              <a:buFont typeface="Arial"/>
              <a:buNone/>
            </a:pPr>
            <a:r>
              <a:rPr lang="en-US"/>
              <a:t>K20 Center. (n.d.). Magnetic Statements. Strategies. </a:t>
            </a:r>
            <a:r>
              <a:rPr lang="en-US" u="sng">
                <a:solidFill>
                  <a:srgbClr val="1155CC"/>
                </a:solidFill>
                <a:hlinkClick r:id="rId4">
                  <a:extLst>
                    <a:ext uri="{A12FA001-AC4F-418D-AE19-62706E023703}">
                      <ahyp:hlinkClr xmlns:ahyp="http://schemas.microsoft.com/office/drawing/2018/hyperlinkcolor" val="tx"/>
                    </a:ext>
                  </a:extLst>
                </a:hlinkClick>
              </a:rPr>
              <a:t>https://learn.k20center.ou.edu/strategy/166</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cd39ff83fc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cd39ff83fc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Identity Chart.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https://learn.k20center.ou.edu/strategy/2729</a:t>
            </a:r>
            <a:r>
              <a:rPr lang="en-US"/>
              <a:t> </a:t>
            </a: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cd39ff83fc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cd39ff83f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Throughout the last 2 ½ years, as we developed more and more resources, we worked in tandem with our art department creating an interactive infogram that students could use and access everything.  </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https://infogram.com/k20center-careerclusters-1hdw2jp8e9n1x2l?live</a:t>
            </a:r>
            <a:r>
              <a:rPr lang="en-US"/>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cc187d802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cc187d802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FFFF00"/>
                </a:highlight>
              </a:rPr>
              <a:t>Add infogram here too</a:t>
            </a:r>
            <a:endParaRPr>
              <a:highlight>
                <a:srgbClr val="FFFF00"/>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fbeb3efc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fbeb3efc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Identity Chart.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https://learn.k20center.ou.edu/strategy/2729</a:t>
            </a:r>
            <a:r>
              <a:rPr lang="en-US"/>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cc187d802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cc187d802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S-I-T (Surprising, Interesting, Troubling).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https://learn.k20center.ou.edu/strategy/926</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b9b3a26b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Padlet. Tech Tools. </a:t>
            </a:r>
            <a:r>
              <a:rPr lang="en-US" u="sng">
                <a:solidFill>
                  <a:srgbClr val="1155CC"/>
                </a:solidFill>
                <a:hlinkClick r:id="rId3">
                  <a:extLst>
                    <a:ext uri="{A12FA001-AC4F-418D-AE19-62706E023703}">
                      <ahyp:hlinkClr xmlns:ahyp="http://schemas.microsoft.com/office/drawing/2018/hyperlinkcolor" val="tx"/>
                    </a:ext>
                  </a:extLst>
                </a:hlinkClick>
              </a:rPr>
              <a:t>https://learn.k20center.ou.edu/tech-tool/1077</a:t>
            </a:r>
            <a:endParaRPr/>
          </a:p>
          <a:p>
            <a:pPr marL="0" lvl="0" indent="0" algn="l" rtl="0">
              <a:spcBef>
                <a:spcPts val="0"/>
              </a:spcBef>
              <a:spcAft>
                <a:spcPts val="0"/>
              </a:spcAft>
              <a:buNone/>
            </a:pPr>
            <a:endParaRPr/>
          </a:p>
        </p:txBody>
      </p:sp>
      <p:sp>
        <p:nvSpPr>
          <p:cNvPr id="124" name="Google Shape;124;g1cb9b3a26b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b9b3a26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b9b3a26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S-I-T (Surprising, Interesting, Troubling).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https://learn.k20center.ou.edu/strategy/926</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beb3efc16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Miller, D. I., Nolla, K. M., Eagly, A. H., &amp; Uttal, D. H. (2018). The development of children’s gender-science stereotypes: A meta-analysis of 5 decades of u.s. draw-a-scientist studies. </a:t>
            </a:r>
            <a:r>
              <a:rPr lang="en-US" sz="1800" i="1">
                <a:latin typeface="Calibri"/>
                <a:ea typeface="Calibri"/>
                <a:cs typeface="Calibri"/>
                <a:sym typeface="Calibri"/>
              </a:rPr>
              <a:t>Child Development</a:t>
            </a:r>
            <a:r>
              <a:rPr lang="en-US" sz="1800">
                <a:latin typeface="Calibri"/>
                <a:ea typeface="Calibri"/>
                <a:cs typeface="Calibri"/>
                <a:sym typeface="Calibri"/>
              </a:rPr>
              <a:t>, </a:t>
            </a:r>
            <a:r>
              <a:rPr lang="en-US" sz="1800" i="1">
                <a:latin typeface="Calibri"/>
                <a:ea typeface="Calibri"/>
                <a:cs typeface="Calibri"/>
                <a:sym typeface="Calibri"/>
              </a:rPr>
              <a:t>89</a:t>
            </a:r>
            <a:r>
              <a:rPr lang="en-US" sz="1800">
                <a:latin typeface="Calibri"/>
                <a:ea typeface="Calibri"/>
                <a:cs typeface="Calibri"/>
                <a:sym typeface="Calibri"/>
              </a:rPr>
              <a:t>(6), 1943–1955. </a:t>
            </a:r>
            <a:r>
              <a:rPr lang="en-US" sz="1800" u="sng">
                <a:latin typeface="Calibri"/>
                <a:ea typeface="Calibri"/>
                <a:cs typeface="Calibri"/>
                <a:sym typeface="Calibri"/>
                <a:hlinkClick r:id="rId3"/>
              </a:rPr>
              <a:t>https://doi.org/10.1111/cdev.13039</a:t>
            </a:r>
            <a:endParaRPr sz="1800">
              <a:latin typeface="Calibri"/>
              <a:ea typeface="Calibri"/>
              <a:cs typeface="Calibri"/>
              <a:sym typeface="Calibri"/>
            </a:endParaRPr>
          </a:p>
          <a:p>
            <a:pPr marL="0" lvl="0" indent="0" algn="l" rtl="0">
              <a:spcBef>
                <a:spcPts val="520"/>
              </a:spcBef>
              <a:spcAft>
                <a:spcPts val="0"/>
              </a:spcAft>
              <a:buNone/>
            </a:pPr>
            <a:endParaRPr sz="1200">
              <a:latin typeface="Calibri"/>
              <a:ea typeface="Calibri"/>
              <a:cs typeface="Calibri"/>
              <a:sym typeface="Calibri"/>
            </a:endParaRPr>
          </a:p>
        </p:txBody>
      </p:sp>
      <p:sp>
        <p:nvSpPr>
          <p:cNvPr id="152" name="Google Shape;152;g1fbeb3efc16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b9b3a26b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endParaRPr sz="1200">
              <a:latin typeface="Calibri"/>
              <a:ea typeface="Calibri"/>
              <a:cs typeface="Calibri"/>
              <a:sym typeface="Calibri"/>
            </a:endParaRPr>
          </a:p>
        </p:txBody>
      </p:sp>
      <p:sp>
        <p:nvSpPr>
          <p:cNvPr id="159" name="Google Shape;159;g1cb9b3a26b1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3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39"/>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39"/>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40"/>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40"/>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41"/>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4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5"/>
        <p:cNvGrpSpPr/>
        <p:nvPr/>
      </p:nvGrpSpPr>
      <p:grpSpPr>
        <a:xfrm>
          <a:off x="0" y="0"/>
          <a:ext cx="0" cy="0"/>
          <a:chOff x="0" y="0"/>
          <a:chExt cx="0" cy="0"/>
        </a:xfrm>
      </p:grpSpPr>
      <p:sp>
        <p:nvSpPr>
          <p:cNvPr id="76" name="Google Shape;76;g1cd39ff83fc_0_61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g1cd39ff83fc_0_612"/>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rtl="0">
              <a:lnSpc>
                <a:spcPct val="115000"/>
              </a:lnSpc>
              <a:spcBef>
                <a:spcPts val="300"/>
              </a:spcBef>
              <a:spcAft>
                <a:spcPts val="0"/>
              </a:spcAft>
              <a:buSzPts val="1300"/>
              <a:buChar char="●"/>
              <a:defRPr/>
            </a:lvl1pPr>
            <a:lvl2pPr marL="914400" lvl="1" indent="-273050" algn="l" rtl="0">
              <a:lnSpc>
                <a:spcPct val="100000"/>
              </a:lnSpc>
              <a:spcBef>
                <a:spcPts val="300"/>
              </a:spcBef>
              <a:spcAft>
                <a:spcPts val="0"/>
              </a:spcAft>
              <a:buSzPts val="700"/>
              <a:buChar char="➤"/>
              <a:defRPr/>
            </a:lvl2pPr>
            <a:lvl3pPr marL="1371600" lvl="2" indent="-285750" algn="l" rtl="0">
              <a:lnSpc>
                <a:spcPct val="100000"/>
              </a:lnSpc>
              <a:spcBef>
                <a:spcPts val="300"/>
              </a:spcBef>
              <a:spcAft>
                <a:spcPts val="0"/>
              </a:spcAft>
              <a:buSzPts val="900"/>
              <a:buChar char="-"/>
              <a:defRPr/>
            </a:lvl3pPr>
            <a:lvl4pPr marL="1828800" lvl="3" indent="-285750" algn="l" rtl="0">
              <a:lnSpc>
                <a:spcPct val="100000"/>
              </a:lnSpc>
              <a:spcBef>
                <a:spcPts val="300"/>
              </a:spcBef>
              <a:spcAft>
                <a:spcPts val="0"/>
              </a:spcAft>
              <a:buSzPts val="900"/>
              <a:buChar char="-"/>
              <a:defRPr/>
            </a:lvl4pPr>
            <a:lvl5pPr marL="2286000" lvl="4" indent="-285750" algn="l" rtl="0">
              <a:lnSpc>
                <a:spcPct val="100000"/>
              </a:lnSpc>
              <a:spcBef>
                <a:spcPts val="300"/>
              </a:spcBef>
              <a:spcAft>
                <a:spcPts val="0"/>
              </a:spcAft>
              <a:buSzPts val="900"/>
              <a:buChar char="-"/>
              <a:defRPr/>
            </a:lvl5pPr>
            <a:lvl6pPr marL="2743200" lvl="5" indent="-298450" algn="l" rtl="0">
              <a:lnSpc>
                <a:spcPct val="100000"/>
              </a:lnSpc>
              <a:spcBef>
                <a:spcPts val="300"/>
              </a:spcBef>
              <a:spcAft>
                <a:spcPts val="0"/>
              </a:spcAft>
              <a:buSzPts val="1100"/>
              <a:buChar char="●"/>
              <a:defRPr/>
            </a:lvl6pPr>
            <a:lvl7pPr marL="3200400" lvl="6" indent="-298450" algn="l" rtl="0">
              <a:lnSpc>
                <a:spcPct val="100000"/>
              </a:lnSpc>
              <a:spcBef>
                <a:spcPts val="300"/>
              </a:spcBef>
              <a:spcAft>
                <a:spcPts val="0"/>
              </a:spcAft>
              <a:buSzPts val="11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pic>
        <p:nvPicPr>
          <p:cNvPr id="78" name="Google Shape;78;g1cd39ff83fc_0_6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2"/>
        <p:cNvGrpSpPr/>
        <p:nvPr/>
      </p:nvGrpSpPr>
      <p:grpSpPr>
        <a:xfrm>
          <a:off x="0" y="0"/>
          <a:ext cx="0" cy="0"/>
          <a:chOff x="0" y="0"/>
          <a:chExt cx="0" cy="0"/>
        </a:xfrm>
      </p:grpSpPr>
      <p:sp>
        <p:nvSpPr>
          <p:cNvPr id="83" name="Google Shape;83;p3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5" name="Google Shape;85;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9" name="Google Shape;89;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3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3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3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3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3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3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36"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3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8"/>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38"/>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2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youtube.com/watch?v=EVS_yYQoLJ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www.youtube.com/watch?v=EVS_yYQoLJ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youtube.com/watch?v=EVS_yYQoLJ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www.youtube.com/watch?v=EVS_yYQoLJ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hzVA1w4_WP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cb9b3a26b1_0_27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Research</a:t>
            </a:r>
            <a:endParaRPr/>
          </a:p>
        </p:txBody>
      </p:sp>
      <p:sp>
        <p:nvSpPr>
          <p:cNvPr id="162" name="Google Shape;162;g1cb9b3a26b1_0_273"/>
          <p:cNvSpPr txBox="1">
            <a:spLocks noGrp="1"/>
          </p:cNvSpPr>
          <p:nvPr>
            <p:ph type="body" idx="1"/>
          </p:nvPr>
        </p:nvSpPr>
        <p:spPr>
          <a:xfrm>
            <a:off x="2574750" y="1534725"/>
            <a:ext cx="43788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US" dirty="0"/>
              <a:t>Scientists are human—they’re as biased as any other group.  But they do have one great advantage in that science is a self-correcting process.</a:t>
            </a:r>
            <a:endParaRPr dirty="0"/>
          </a:p>
        </p:txBody>
      </p:sp>
      <p:sp>
        <p:nvSpPr>
          <p:cNvPr id="163" name="Google Shape;163;g1cb9b3a26b1_0_273"/>
          <p:cNvSpPr txBox="1">
            <a:spLocks noGrp="1"/>
          </p:cNvSpPr>
          <p:nvPr>
            <p:ph type="body" idx="2"/>
          </p:nvPr>
        </p:nvSpPr>
        <p:spPr>
          <a:xfrm>
            <a:off x="3017950" y="3943350"/>
            <a:ext cx="4332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Cyril Ponnamperuma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cb9b3a26b1_0_11"/>
          <p:cNvSpPr txBox="1">
            <a:spLocks noGrp="1"/>
          </p:cNvSpPr>
          <p:nvPr>
            <p:ph type="body" idx="1"/>
          </p:nvPr>
        </p:nvSpPr>
        <p:spPr>
          <a:xfrm>
            <a:off x="457200" y="1309352"/>
            <a:ext cx="7444477" cy="3434100"/>
          </a:xfrm>
          <a:prstGeom prst="rect">
            <a:avLst/>
          </a:prstGeom>
        </p:spPr>
        <p:txBody>
          <a:bodyPr spcFirstLastPara="1" wrap="square" lIns="91425" tIns="45700" rIns="91425" bIns="45700" anchor="t" anchorCtr="0">
            <a:normAutofit/>
          </a:bodyPr>
          <a:lstStyle/>
          <a:p>
            <a:pPr marL="227012" lvl="0" indent="-227012" algn="l" rtl="0">
              <a:spcBef>
                <a:spcPts val="520"/>
              </a:spcBef>
              <a:spcAft>
                <a:spcPts val="0"/>
              </a:spcAft>
              <a:buSzPts val="2600"/>
              <a:buChar char="•"/>
            </a:pPr>
            <a:r>
              <a:rPr lang="en-US" sz="2400" dirty="0"/>
              <a:t>Read each of the statements around the room.</a:t>
            </a:r>
            <a:endParaRPr sz="2400" dirty="0"/>
          </a:p>
          <a:p>
            <a:pPr marL="227012" lvl="0" indent="-227012" algn="l" rtl="0">
              <a:spcBef>
                <a:spcPts val="520"/>
              </a:spcBef>
              <a:spcAft>
                <a:spcPts val="0"/>
              </a:spcAft>
              <a:buSzPts val="2600"/>
              <a:buChar char="•"/>
            </a:pPr>
            <a:r>
              <a:rPr lang="en-US" sz="2400" dirty="0"/>
              <a:t>Choose one (1) of the statements that </a:t>
            </a:r>
            <a:r>
              <a:rPr lang="en-US" sz="2400" i="1" dirty="0"/>
              <a:t>most repels</a:t>
            </a:r>
            <a:r>
              <a:rPr lang="en-US" sz="2400" dirty="0"/>
              <a:t> you.</a:t>
            </a:r>
            <a:endParaRPr sz="2400" dirty="0"/>
          </a:p>
          <a:p>
            <a:pPr marL="227012" lvl="0" indent="-227012" algn="l" rtl="0">
              <a:spcBef>
                <a:spcPts val="520"/>
              </a:spcBef>
              <a:spcAft>
                <a:spcPts val="0"/>
              </a:spcAft>
              <a:buSzPts val="2600"/>
              <a:buChar char="•"/>
            </a:pPr>
            <a:r>
              <a:rPr lang="en-US" sz="2400" dirty="0"/>
              <a:t>Discuss your reasons with the others gathered around your statement.</a:t>
            </a:r>
            <a:endParaRPr sz="2400" dirty="0"/>
          </a:p>
          <a:p>
            <a:pPr marL="227012" lvl="0" indent="-227012" algn="l" rtl="0">
              <a:spcBef>
                <a:spcPts val="520"/>
              </a:spcBef>
              <a:spcAft>
                <a:spcPts val="0"/>
              </a:spcAft>
              <a:buSzPts val="2600"/>
              <a:buChar char="•"/>
            </a:pPr>
            <a:r>
              <a:rPr lang="en-US" sz="2400" dirty="0"/>
              <a:t>Come up with one (1) way which this can be reversed, solved, or fixed.</a:t>
            </a:r>
            <a:endParaRPr sz="2400" dirty="0"/>
          </a:p>
          <a:p>
            <a:pPr marL="637779" lvl="1" indent="-342900" algn="l" rtl="0">
              <a:spcBef>
                <a:spcPts val="400"/>
              </a:spcBef>
              <a:spcAft>
                <a:spcPts val="0"/>
              </a:spcAft>
              <a:buSzPts val="2000"/>
              <a:buFont typeface="Wingdings" panose="05000000000000000000" pitchFamily="2" charset="2"/>
              <a:buChar char="§"/>
            </a:pPr>
            <a:r>
              <a:rPr lang="en-US" dirty="0"/>
              <a:t>What is something we can do?</a:t>
            </a:r>
            <a:endParaRPr dirty="0"/>
          </a:p>
        </p:txBody>
      </p:sp>
      <p:sp>
        <p:nvSpPr>
          <p:cNvPr id="169" name="Google Shape;169;g1cb9b3a26b1_0_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170" name="Google Shape;170;g1cb9b3a26b1_0_11"/>
          <p:cNvGrpSpPr/>
          <p:nvPr/>
        </p:nvGrpSpPr>
        <p:grpSpPr>
          <a:xfrm>
            <a:off x="7782025" y="146375"/>
            <a:ext cx="1215900" cy="1257300"/>
            <a:chOff x="7629625" y="298775"/>
            <a:chExt cx="1215900" cy="1257300"/>
          </a:xfrm>
        </p:grpSpPr>
        <p:sp>
          <p:nvSpPr>
            <p:cNvPr id="171" name="Google Shape;171;g1cb9b3a26b1_0_1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g1cb9b3a26b1_0_11"/>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cb9b3a26b1_0_84"/>
          <p:cNvSpPr txBox="1">
            <a:spLocks noGrp="1"/>
          </p:cNvSpPr>
          <p:nvPr>
            <p:ph type="body" idx="1"/>
          </p:nvPr>
        </p:nvSpPr>
        <p:spPr>
          <a:xfrm>
            <a:off x="457200" y="1309351"/>
            <a:ext cx="8229600" cy="1450500"/>
          </a:xfrm>
          <a:prstGeom prst="rect">
            <a:avLst/>
          </a:prstGeom>
        </p:spPr>
        <p:txBody>
          <a:bodyPr spcFirstLastPara="1" wrap="square" lIns="91425" tIns="45700" rIns="91425" bIns="45700" anchor="t" anchorCtr="0">
            <a:normAutofit/>
          </a:bodyPr>
          <a:lstStyle/>
          <a:p>
            <a:pPr marL="227012" lvl="0" indent="-227012" algn="l" rtl="0">
              <a:spcBef>
                <a:spcPts val="520"/>
              </a:spcBef>
              <a:spcAft>
                <a:spcPts val="0"/>
              </a:spcAft>
              <a:buSzPts val="2600"/>
              <a:buChar char="•"/>
            </a:pPr>
            <a:r>
              <a:rPr lang="en-US" dirty="0"/>
              <a:t>Read each of the statements around the room.</a:t>
            </a:r>
            <a:endParaRPr dirty="0"/>
          </a:p>
          <a:p>
            <a:pPr marL="227012" lvl="0" indent="-227012" algn="l" rtl="0">
              <a:spcBef>
                <a:spcPts val="520"/>
              </a:spcBef>
              <a:spcAft>
                <a:spcPts val="0"/>
              </a:spcAft>
              <a:buSzPts val="2600"/>
              <a:buChar char="•"/>
            </a:pPr>
            <a:r>
              <a:rPr lang="en-US" dirty="0"/>
              <a:t>Choose one of the statements that </a:t>
            </a:r>
            <a:r>
              <a:rPr lang="en-US" i="1" dirty="0"/>
              <a:t>most repels</a:t>
            </a:r>
            <a:r>
              <a:rPr lang="en-US" dirty="0"/>
              <a:t> you.</a:t>
            </a:r>
            <a:endParaRPr dirty="0"/>
          </a:p>
        </p:txBody>
      </p:sp>
      <p:sp>
        <p:nvSpPr>
          <p:cNvPr id="178" name="Google Shape;178;g1cb9b3a26b1_0_8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179" name="Google Shape;179;g1cb9b3a26b1_0_84"/>
          <p:cNvGrpSpPr/>
          <p:nvPr/>
        </p:nvGrpSpPr>
        <p:grpSpPr>
          <a:xfrm>
            <a:off x="7782025" y="146375"/>
            <a:ext cx="1215900" cy="1257300"/>
            <a:chOff x="7629625" y="298775"/>
            <a:chExt cx="1215900" cy="1257300"/>
          </a:xfrm>
        </p:grpSpPr>
        <p:sp>
          <p:nvSpPr>
            <p:cNvPr id="180" name="Google Shape;180;g1cb9b3a26b1_0_8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g1cb9b3a26b1_0_84"/>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2" name="Google Shape;182;g1cb9b3a26b1_0_84" title="K20 Center 5 minute timer">
            <a:hlinkClick r:id="rId4"/>
          </p:cNvPr>
          <p:cNvPicPr preferRelativeResize="0"/>
          <p:nvPr/>
        </p:nvPicPr>
        <p:blipFill>
          <a:blip r:embed="rId5">
            <a:alphaModFix/>
          </a:blip>
          <a:stretch>
            <a:fillRect/>
          </a:stretch>
        </p:blipFill>
        <p:spPr>
          <a:xfrm>
            <a:off x="3186100" y="2759851"/>
            <a:ext cx="2771798" cy="207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cb9b3a26b1_0_93"/>
          <p:cNvSpPr txBox="1">
            <a:spLocks noGrp="1"/>
          </p:cNvSpPr>
          <p:nvPr>
            <p:ph type="body" idx="1"/>
          </p:nvPr>
        </p:nvSpPr>
        <p:spPr>
          <a:xfrm>
            <a:off x="457200" y="1305059"/>
            <a:ext cx="4698124" cy="3621000"/>
          </a:xfrm>
          <a:prstGeom prst="rect">
            <a:avLst/>
          </a:prstGeom>
        </p:spPr>
        <p:txBody>
          <a:bodyPr spcFirstLastPara="1" wrap="square" lIns="91400" tIns="91400" rIns="91400" bIns="91400" anchor="t" anchorCtr="0">
            <a:normAutofit/>
          </a:bodyPr>
          <a:lstStyle/>
          <a:p>
            <a:pPr marL="231775" lvl="0" indent="-231775" algn="l" rtl="0">
              <a:spcBef>
                <a:spcPts val="520"/>
              </a:spcBef>
              <a:spcAft>
                <a:spcPts val="0"/>
              </a:spcAft>
              <a:buSzPts val="2600"/>
              <a:buChar char="•"/>
            </a:pPr>
            <a:r>
              <a:rPr lang="en-US" sz="2200" dirty="0"/>
              <a:t>With the others gathered around your statement, discuss:</a:t>
            </a:r>
            <a:endParaRPr sz="2200" dirty="0"/>
          </a:p>
          <a:p>
            <a:pPr marL="580629" lvl="1" indent="-285750" algn="l" rtl="0">
              <a:spcBef>
                <a:spcPts val="0"/>
              </a:spcBef>
              <a:spcAft>
                <a:spcPts val="0"/>
              </a:spcAft>
              <a:buSzPts val="1530"/>
              <a:buFont typeface="Wingdings" panose="05000000000000000000" pitchFamily="2" charset="2"/>
              <a:buChar char="§"/>
            </a:pPr>
            <a:r>
              <a:rPr lang="en-US" dirty="0"/>
              <a:t>Why you chose the statement</a:t>
            </a:r>
            <a:endParaRPr dirty="0"/>
          </a:p>
          <a:p>
            <a:pPr marL="580629" lvl="1" indent="-285750" algn="l" rtl="0">
              <a:spcBef>
                <a:spcPts val="0"/>
              </a:spcBef>
              <a:spcAft>
                <a:spcPts val="0"/>
              </a:spcAft>
              <a:buSzPts val="1530"/>
              <a:buFont typeface="Wingdings" panose="05000000000000000000" pitchFamily="2" charset="2"/>
              <a:buChar char="§"/>
            </a:pPr>
            <a:r>
              <a:rPr lang="en-US" dirty="0"/>
              <a:t>One (1) way it can be reversed, solved, or fixed</a:t>
            </a:r>
            <a:endParaRPr dirty="0"/>
          </a:p>
          <a:p>
            <a:pPr marL="580629" lvl="1" indent="-285750" algn="l" rtl="0">
              <a:spcBef>
                <a:spcPts val="360"/>
              </a:spcBef>
              <a:spcAft>
                <a:spcPts val="0"/>
              </a:spcAft>
              <a:buSzPts val="1530"/>
              <a:buFont typeface="Wingdings" panose="05000000000000000000" pitchFamily="2" charset="2"/>
              <a:buChar char="§"/>
            </a:pPr>
            <a:r>
              <a:rPr lang="en-US" dirty="0"/>
              <a:t>What is something we can do?</a:t>
            </a:r>
            <a:endParaRPr dirty="0"/>
          </a:p>
          <a:p>
            <a:pPr marL="231775" lvl="0" indent="-231775" algn="l" rtl="0">
              <a:spcBef>
                <a:spcPts val="520"/>
              </a:spcBef>
              <a:spcAft>
                <a:spcPts val="0"/>
              </a:spcAft>
              <a:buSzPts val="2600"/>
              <a:buChar char="•"/>
            </a:pPr>
            <a:r>
              <a:rPr lang="en-US" sz="2200" dirty="0"/>
              <a:t>Record any key information that you discussed on the chart paper.</a:t>
            </a:r>
            <a:endParaRPr sz="2200" dirty="0"/>
          </a:p>
        </p:txBody>
      </p:sp>
      <p:sp>
        <p:nvSpPr>
          <p:cNvPr id="188" name="Google Shape;188;g1cb9b3a26b1_0_9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189" name="Google Shape;189;g1cb9b3a26b1_0_93"/>
          <p:cNvGrpSpPr/>
          <p:nvPr/>
        </p:nvGrpSpPr>
        <p:grpSpPr>
          <a:xfrm>
            <a:off x="7782025" y="146375"/>
            <a:ext cx="1215900" cy="1257300"/>
            <a:chOff x="7629625" y="298775"/>
            <a:chExt cx="1215900" cy="1257300"/>
          </a:xfrm>
        </p:grpSpPr>
        <p:sp>
          <p:nvSpPr>
            <p:cNvPr id="190" name="Google Shape;190;g1cb9b3a26b1_0_9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g1cb9b3a26b1_0_93"/>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92" name="Google Shape;192;g1cb9b3a26b1_0_93" title="K20 Center 5 minute timer">
            <a:hlinkClick r:id="rId4"/>
          </p:cNvPr>
          <p:cNvPicPr preferRelativeResize="0"/>
          <p:nvPr/>
        </p:nvPicPr>
        <p:blipFill>
          <a:blip r:embed="rId5">
            <a:alphaModFix/>
          </a:blip>
          <a:stretch>
            <a:fillRect/>
          </a:stretch>
        </p:blipFill>
        <p:spPr>
          <a:xfrm>
            <a:off x="5477703" y="1546325"/>
            <a:ext cx="2734500" cy="2050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fbeb3efc16_3_22"/>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Research</a:t>
            </a:r>
            <a:endParaRPr dirty="0"/>
          </a:p>
        </p:txBody>
      </p:sp>
      <p:pic>
        <p:nvPicPr>
          <p:cNvPr id="198" name="Google Shape;198;g1fbeb3efc16_3_22"/>
          <p:cNvPicPr preferRelativeResize="0"/>
          <p:nvPr/>
        </p:nvPicPr>
        <p:blipFill>
          <a:blip r:embed="rId3">
            <a:alphaModFix/>
          </a:blip>
          <a:stretch>
            <a:fillRect/>
          </a:stretch>
        </p:blipFill>
        <p:spPr>
          <a:xfrm>
            <a:off x="606838" y="1196182"/>
            <a:ext cx="7597228" cy="3671603"/>
          </a:xfrm>
          <a:prstGeom prst="rect">
            <a:avLst/>
          </a:prstGeom>
          <a:noFill/>
          <a:ln>
            <a:noFill/>
          </a:ln>
        </p:spPr>
      </p:pic>
      <p:sp>
        <p:nvSpPr>
          <p:cNvPr id="199" name="Google Shape;199;g1fbeb3efc16_3_22"/>
          <p:cNvSpPr txBox="1">
            <a:spLocks noGrp="1"/>
          </p:cNvSpPr>
          <p:nvPr>
            <p:ph type="body" idx="4294967295"/>
          </p:nvPr>
        </p:nvSpPr>
        <p:spPr>
          <a:xfrm>
            <a:off x="1273675" y="1534725"/>
            <a:ext cx="6317100" cy="2797500"/>
          </a:xfrm>
          <a:prstGeom prst="rect">
            <a:avLst/>
          </a:prstGeom>
          <a:noFill/>
          <a:ln>
            <a:noFill/>
          </a:ln>
        </p:spPr>
        <p:txBody>
          <a:bodyPr spcFirstLastPara="1" wrap="square" lIns="91400" tIns="91400" rIns="91400" bIns="91400" anchor="t" anchorCtr="0">
            <a:noAutofit/>
          </a:bodyPr>
          <a:lstStyle/>
          <a:p>
            <a:pPr marL="0" lvl="0" indent="0" algn="l" rtl="0">
              <a:lnSpc>
                <a:spcPct val="80000"/>
              </a:lnSpc>
              <a:spcBef>
                <a:spcPts val="520"/>
              </a:spcBef>
              <a:spcAft>
                <a:spcPts val="0"/>
              </a:spcAft>
              <a:buSzPts val="1018"/>
              <a:buNone/>
            </a:pPr>
            <a:r>
              <a:rPr lang="en-US" sz="2605" b="1" dirty="0">
                <a:solidFill>
                  <a:schemeClr val="lt1"/>
                </a:solidFill>
              </a:rPr>
              <a:t>According to the United States Department of Commerce, “Although women fill close to half of all jobs in the U.S. economy, they hold less than 25 percent of STEM jobs. This has been the case throughout the past decade, even as college-educated women have increased their share of the overall workforce.”</a:t>
            </a:r>
            <a:endParaRPr sz="2605" b="1" dirty="0">
              <a:solidFill>
                <a:schemeClr val="lt1"/>
              </a:solidFill>
            </a:endParaRPr>
          </a:p>
        </p:txBody>
      </p:sp>
      <p:pic>
        <p:nvPicPr>
          <p:cNvPr id="200" name="Google Shape;200;g1fbeb3efc16_3_22"/>
          <p:cNvPicPr preferRelativeResize="0"/>
          <p:nvPr/>
        </p:nvPicPr>
        <p:blipFill>
          <a:blip r:embed="rId4">
            <a:alphaModFix/>
          </a:blip>
          <a:stretch>
            <a:fillRect/>
          </a:stretch>
        </p:blipFill>
        <p:spPr>
          <a:xfrm>
            <a:off x="643296" y="1367847"/>
            <a:ext cx="475725" cy="383800"/>
          </a:xfrm>
          <a:prstGeom prst="rect">
            <a:avLst/>
          </a:prstGeom>
          <a:noFill/>
          <a:ln>
            <a:noFill/>
          </a:ln>
        </p:spPr>
      </p:pic>
      <p:grpSp>
        <p:nvGrpSpPr>
          <p:cNvPr id="201" name="Google Shape;201;g1fbeb3efc16_3_22"/>
          <p:cNvGrpSpPr/>
          <p:nvPr/>
        </p:nvGrpSpPr>
        <p:grpSpPr>
          <a:xfrm>
            <a:off x="7782025" y="146375"/>
            <a:ext cx="1215900" cy="1257300"/>
            <a:chOff x="7629625" y="298775"/>
            <a:chExt cx="1215900" cy="1257300"/>
          </a:xfrm>
        </p:grpSpPr>
        <p:sp>
          <p:nvSpPr>
            <p:cNvPr id="202" name="Google Shape;202;g1fbeb3efc16_3_2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g1fbeb3efc16_3_22"/>
            <p:cNvPicPr preferRelativeResize="0"/>
            <p:nvPr/>
          </p:nvPicPr>
          <p:blipFill rotWithShape="1">
            <a:blip r:embed="rId5">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04" name="Google Shape;204;g1fbeb3efc16_3_22"/>
          <p:cNvSpPr txBox="1">
            <a:spLocks noGrp="1"/>
          </p:cNvSpPr>
          <p:nvPr>
            <p:ph type="body" idx="4294967295"/>
          </p:nvPr>
        </p:nvSpPr>
        <p:spPr>
          <a:xfrm>
            <a:off x="1661336" y="420600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sz="1600" b="1" i="1">
                <a:solidFill>
                  <a:schemeClr val="lt1"/>
                </a:solidFill>
              </a:rPr>
              <a:t>- Draw-A-Scientist Studies</a:t>
            </a:r>
            <a:endParaRPr sz="1600" b="1" i="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cb9b3a26b1_0_279"/>
          <p:cNvSpPr txBox="1">
            <a:spLocks noGrp="1"/>
          </p:cNvSpPr>
          <p:nvPr>
            <p:ph type="body" idx="1"/>
          </p:nvPr>
        </p:nvSpPr>
        <p:spPr>
          <a:xfrm>
            <a:off x="2377075" y="1458525"/>
            <a:ext cx="4467300" cy="31209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Between 2008-2015, women earned 35.1% and 34.5% of undergraduate and Ph.D. STEM degrees, respectively.</a:t>
            </a:r>
            <a:endParaRPr dirty="0"/>
          </a:p>
        </p:txBody>
      </p:sp>
      <p:sp>
        <p:nvSpPr>
          <p:cNvPr id="210" name="Google Shape;210;g1cb9b3a26b1_0_279"/>
          <p:cNvSpPr txBox="1">
            <a:spLocks noGrp="1"/>
          </p:cNvSpPr>
          <p:nvPr>
            <p:ph type="body" idx="2"/>
          </p:nvPr>
        </p:nvSpPr>
        <p:spPr>
          <a:xfrm>
            <a:off x="3017950" y="3943350"/>
            <a:ext cx="4332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U.S. Department of Education</a:t>
            </a:r>
            <a:endParaRPr/>
          </a:p>
        </p:txBody>
      </p:sp>
      <p:sp>
        <p:nvSpPr>
          <p:cNvPr id="211" name="Google Shape;211;g1cb9b3a26b1_0_27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212" name="Google Shape;212;g1cb9b3a26b1_0_279"/>
          <p:cNvGrpSpPr/>
          <p:nvPr/>
        </p:nvGrpSpPr>
        <p:grpSpPr>
          <a:xfrm>
            <a:off x="7782025" y="146375"/>
            <a:ext cx="1215900" cy="1257300"/>
            <a:chOff x="7629625" y="298775"/>
            <a:chExt cx="1215900" cy="1257300"/>
          </a:xfrm>
        </p:grpSpPr>
        <p:sp>
          <p:nvSpPr>
            <p:cNvPr id="213" name="Google Shape;213;g1cb9b3a26b1_0_27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g1cb9b3a26b1_0_27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cb9b3a26b1_0_28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sp>
        <p:nvSpPr>
          <p:cNvPr id="220" name="Google Shape;220;g1cb9b3a26b1_0_287"/>
          <p:cNvSpPr txBox="1">
            <a:spLocks noGrp="1"/>
          </p:cNvSpPr>
          <p:nvPr>
            <p:ph type="body" idx="1"/>
          </p:nvPr>
        </p:nvSpPr>
        <p:spPr>
          <a:xfrm>
            <a:off x="2377075" y="1458525"/>
            <a:ext cx="5059800" cy="31209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Women are 30% less likely to be called to interview for a job than an equally qualified male counterpart.</a:t>
            </a:r>
            <a:endParaRPr dirty="0"/>
          </a:p>
        </p:txBody>
      </p:sp>
      <p:grpSp>
        <p:nvGrpSpPr>
          <p:cNvPr id="221" name="Google Shape;221;g1cb9b3a26b1_0_287"/>
          <p:cNvGrpSpPr/>
          <p:nvPr/>
        </p:nvGrpSpPr>
        <p:grpSpPr>
          <a:xfrm>
            <a:off x="7782025" y="146375"/>
            <a:ext cx="1215900" cy="1257300"/>
            <a:chOff x="7629625" y="298775"/>
            <a:chExt cx="1215900" cy="1257300"/>
          </a:xfrm>
        </p:grpSpPr>
        <p:sp>
          <p:nvSpPr>
            <p:cNvPr id="222" name="Google Shape;222;g1cb9b3a26b1_0_28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g1cb9b3a26b1_0_287"/>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24" name="Google Shape;224;g1cb9b3a26b1_0_287"/>
          <p:cNvSpPr txBox="1">
            <a:spLocks noGrp="1"/>
          </p:cNvSpPr>
          <p:nvPr>
            <p:ph type="body" idx="2"/>
          </p:nvPr>
        </p:nvSpPr>
        <p:spPr>
          <a:xfrm>
            <a:off x="3017950" y="3943350"/>
            <a:ext cx="42342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The Role of Gender Stereotypes in Hiring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cb9b3a26b1_0_29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sp>
        <p:nvSpPr>
          <p:cNvPr id="230" name="Google Shape;230;g1cb9b3a26b1_0_295"/>
          <p:cNvSpPr txBox="1">
            <a:spLocks noGrp="1"/>
          </p:cNvSpPr>
          <p:nvPr>
            <p:ph type="body" idx="1"/>
          </p:nvPr>
        </p:nvSpPr>
        <p:spPr>
          <a:xfrm>
            <a:off x="2377075" y="1458525"/>
            <a:ext cx="4322100" cy="31209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Once hired, men are promoted at a 30% higher rate than women.</a:t>
            </a:r>
            <a:endParaRPr dirty="0"/>
          </a:p>
        </p:txBody>
      </p:sp>
      <p:grpSp>
        <p:nvGrpSpPr>
          <p:cNvPr id="231" name="Google Shape;231;g1cb9b3a26b1_0_295"/>
          <p:cNvGrpSpPr/>
          <p:nvPr/>
        </p:nvGrpSpPr>
        <p:grpSpPr>
          <a:xfrm>
            <a:off x="7782025" y="146375"/>
            <a:ext cx="1215900" cy="1257300"/>
            <a:chOff x="7629625" y="298775"/>
            <a:chExt cx="1215900" cy="1257300"/>
          </a:xfrm>
        </p:grpSpPr>
        <p:sp>
          <p:nvSpPr>
            <p:cNvPr id="232" name="Google Shape;232;g1cb9b3a26b1_0_29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g1cb9b3a26b1_0_295"/>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34" name="Google Shape;234;g1cb9b3a26b1_0_295"/>
          <p:cNvSpPr txBox="1">
            <a:spLocks noGrp="1"/>
          </p:cNvSpPr>
          <p:nvPr>
            <p:ph type="body" idx="2"/>
          </p:nvPr>
        </p:nvSpPr>
        <p:spPr>
          <a:xfrm>
            <a:off x="3017950" y="3943350"/>
            <a:ext cx="4332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Reducing Gender Bias in STEM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cb9b3a26b1_0_30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sp>
        <p:nvSpPr>
          <p:cNvPr id="240" name="Google Shape;240;g1cb9b3a26b1_0_303"/>
          <p:cNvSpPr txBox="1">
            <a:spLocks noGrp="1"/>
          </p:cNvSpPr>
          <p:nvPr>
            <p:ph type="body" idx="1"/>
          </p:nvPr>
        </p:nvSpPr>
        <p:spPr>
          <a:xfrm>
            <a:off x="2377075" y="1635099"/>
            <a:ext cx="4436400" cy="31209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Women experience less sense of belonging, positive attitudes, and aspirations in STEM careers.</a:t>
            </a:r>
            <a:endParaRPr dirty="0"/>
          </a:p>
        </p:txBody>
      </p:sp>
      <p:grpSp>
        <p:nvGrpSpPr>
          <p:cNvPr id="241" name="Google Shape;241;g1cb9b3a26b1_0_303"/>
          <p:cNvGrpSpPr/>
          <p:nvPr/>
        </p:nvGrpSpPr>
        <p:grpSpPr>
          <a:xfrm>
            <a:off x="7782025" y="146375"/>
            <a:ext cx="1215900" cy="1257300"/>
            <a:chOff x="7629625" y="298775"/>
            <a:chExt cx="1215900" cy="1257300"/>
          </a:xfrm>
        </p:grpSpPr>
        <p:sp>
          <p:nvSpPr>
            <p:cNvPr id="242" name="Google Shape;242;g1cb9b3a26b1_0_30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g1cb9b3a26b1_0_303"/>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44" name="Google Shape;244;g1cb9b3a26b1_0_303"/>
          <p:cNvSpPr txBox="1">
            <a:spLocks noGrp="1"/>
          </p:cNvSpPr>
          <p:nvPr>
            <p:ph type="body" idx="2"/>
          </p:nvPr>
        </p:nvSpPr>
        <p:spPr>
          <a:xfrm>
            <a:off x="3017950" y="3734775"/>
            <a:ext cx="4332000" cy="7299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dirty="0"/>
              <a:t>- Gender Bias Produces Gender Gaps in STEM Engagement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cb9b3a26b1_0_10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227012" lvl="0" indent="-227012" algn="l" rtl="0">
              <a:spcBef>
                <a:spcPts val="520"/>
              </a:spcBef>
              <a:spcAft>
                <a:spcPts val="0"/>
              </a:spcAft>
              <a:buSzPts val="2600"/>
              <a:buChar char="•"/>
            </a:pPr>
            <a:r>
              <a:rPr lang="en-US" sz="2200" dirty="0"/>
              <a:t>Read each of the statements around the room.</a:t>
            </a:r>
            <a:endParaRPr sz="2200" dirty="0"/>
          </a:p>
          <a:p>
            <a:pPr marL="227012" lvl="0" indent="-227012" algn="l" rtl="0">
              <a:spcBef>
                <a:spcPts val="520"/>
              </a:spcBef>
              <a:spcAft>
                <a:spcPts val="0"/>
              </a:spcAft>
              <a:buSzPts val="2600"/>
              <a:buChar char="•"/>
            </a:pPr>
            <a:r>
              <a:rPr lang="en-US" sz="2200" dirty="0"/>
              <a:t>Choose one of the statements that </a:t>
            </a:r>
            <a:r>
              <a:rPr lang="en-US" sz="2200" i="1" dirty="0"/>
              <a:t>most attracts </a:t>
            </a:r>
            <a:r>
              <a:rPr lang="en-US" sz="2200" dirty="0"/>
              <a:t>you.</a:t>
            </a:r>
            <a:endParaRPr sz="2200" dirty="0"/>
          </a:p>
          <a:p>
            <a:pPr marL="227012" lvl="0" indent="-227012" algn="l" rtl="0">
              <a:spcBef>
                <a:spcPts val="520"/>
              </a:spcBef>
              <a:spcAft>
                <a:spcPts val="0"/>
              </a:spcAft>
              <a:buSzPts val="2600"/>
              <a:buChar char="•"/>
            </a:pPr>
            <a:r>
              <a:rPr lang="en-US" sz="2200" dirty="0"/>
              <a:t>Discuss your reasons with the others gathered around your statement.</a:t>
            </a:r>
            <a:endParaRPr sz="2200" dirty="0"/>
          </a:p>
          <a:p>
            <a:pPr marL="227012" lvl="0" indent="-227012" algn="l" rtl="0">
              <a:spcBef>
                <a:spcPts val="520"/>
              </a:spcBef>
              <a:spcAft>
                <a:spcPts val="0"/>
              </a:spcAft>
              <a:buSzPts val="2600"/>
              <a:buChar char="•"/>
            </a:pPr>
            <a:r>
              <a:rPr lang="en-US" sz="2200" dirty="0"/>
              <a:t>Add on ways to incorporate this into your school.</a:t>
            </a:r>
            <a:endParaRPr sz="2200" dirty="0"/>
          </a:p>
          <a:p>
            <a:pPr marL="637779" lvl="1" indent="-342900" algn="l" rtl="0">
              <a:spcBef>
                <a:spcPts val="400"/>
              </a:spcBef>
              <a:spcAft>
                <a:spcPts val="0"/>
              </a:spcAft>
              <a:buSzPts val="2000"/>
              <a:buFont typeface="Wingdings" panose="05000000000000000000" pitchFamily="2" charset="2"/>
              <a:buChar char="§"/>
            </a:pPr>
            <a:r>
              <a:rPr lang="en-US" dirty="0"/>
              <a:t>What are some new ideas that this sparks for you?</a:t>
            </a:r>
            <a:endParaRPr dirty="0"/>
          </a:p>
        </p:txBody>
      </p:sp>
      <p:sp>
        <p:nvSpPr>
          <p:cNvPr id="250" name="Google Shape;250;g1cb9b3a26b1_0_10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251" name="Google Shape;251;g1cb9b3a26b1_0_105"/>
          <p:cNvGrpSpPr/>
          <p:nvPr/>
        </p:nvGrpSpPr>
        <p:grpSpPr>
          <a:xfrm>
            <a:off x="7782025" y="146375"/>
            <a:ext cx="1215900" cy="1257300"/>
            <a:chOff x="7629625" y="298775"/>
            <a:chExt cx="1215900" cy="1257300"/>
          </a:xfrm>
        </p:grpSpPr>
        <p:sp>
          <p:nvSpPr>
            <p:cNvPr id="252" name="Google Shape;252;g1cb9b3a26b1_0_10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g1cb9b3a26b1_0_105"/>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US" dirty="0"/>
              <a:t>Think back to your high school science teacher, </a:t>
            </a:r>
            <a:br>
              <a:rPr lang="en-US" dirty="0"/>
            </a:br>
            <a:r>
              <a:rPr lang="en-US" dirty="0"/>
              <a:t>what did they look like?</a:t>
            </a:r>
            <a:endParaRPr dirty="0"/>
          </a:p>
          <a:p>
            <a:pPr marL="227013" lvl="0" indent="-227013" algn="l" rtl="0">
              <a:spcBef>
                <a:spcPts val="0"/>
              </a:spcBef>
              <a:spcAft>
                <a:spcPts val="0"/>
              </a:spcAft>
              <a:buClr>
                <a:schemeClr val="accent4"/>
              </a:buClr>
              <a:buSzPts val="2600"/>
              <a:buFont typeface="Arial"/>
              <a:buChar char="•"/>
            </a:pPr>
            <a:r>
              <a:rPr lang="en-US" dirty="0"/>
              <a:t>On your handout, draw what comes to mind.</a:t>
            </a:r>
            <a:endParaRPr dirty="0"/>
          </a:p>
          <a:p>
            <a:pPr marL="227013" lvl="0" indent="-227013" algn="l" rtl="0">
              <a:spcBef>
                <a:spcPts val="520"/>
              </a:spcBef>
              <a:spcAft>
                <a:spcPts val="0"/>
              </a:spcAft>
              <a:buSzPts val="2600"/>
              <a:buChar char="•"/>
            </a:pPr>
            <a:r>
              <a:rPr lang="en-US" dirty="0"/>
              <a:t>Take a picture with your device.</a:t>
            </a:r>
            <a:endParaRPr dirty="0"/>
          </a:p>
          <a:p>
            <a:pPr marL="227013" lvl="0" indent="-227013" algn="l" rtl="0">
              <a:spcBef>
                <a:spcPts val="520"/>
              </a:spcBef>
              <a:spcAft>
                <a:spcPts val="0"/>
              </a:spcAft>
              <a:buSzPts val="2600"/>
              <a:buChar char="•"/>
            </a:pPr>
            <a:r>
              <a:rPr lang="en-US" dirty="0"/>
              <a:t>Scan the QR code and share your drawing on Padlet.</a:t>
            </a:r>
            <a:endParaRPr dirty="0"/>
          </a:p>
          <a:p>
            <a:pPr marL="227013" lvl="0" indent="-61913" algn="l" rtl="0">
              <a:spcBef>
                <a:spcPts val="520"/>
              </a:spcBef>
              <a:spcAft>
                <a:spcPts val="0"/>
              </a:spcAft>
              <a:buClr>
                <a:schemeClr val="accent4"/>
              </a:buClr>
              <a:buSzPts val="2600"/>
              <a:buFont typeface="Arial"/>
              <a:buNone/>
            </a:pPr>
            <a:endParaRPr dirty="0"/>
          </a:p>
        </p:txBody>
      </p:sp>
      <p:sp>
        <p:nvSpPr>
          <p:cNvPr id="99" name="Google Shape;99;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Draw a Scientist Activity</a:t>
            </a:r>
            <a:endParaRPr dirty="0"/>
          </a:p>
        </p:txBody>
      </p:sp>
      <p:grpSp>
        <p:nvGrpSpPr>
          <p:cNvPr id="100" name="Google Shape;100;p5"/>
          <p:cNvGrpSpPr/>
          <p:nvPr/>
        </p:nvGrpSpPr>
        <p:grpSpPr>
          <a:xfrm>
            <a:off x="7705825" y="222575"/>
            <a:ext cx="1215900" cy="1257300"/>
            <a:chOff x="7705825" y="222575"/>
            <a:chExt cx="1215900" cy="1257300"/>
          </a:xfrm>
        </p:grpSpPr>
        <p:sp>
          <p:nvSpPr>
            <p:cNvPr id="101" name="Google Shape;101;p5"/>
            <p:cNvSpPr/>
            <p:nvPr/>
          </p:nvSpPr>
          <p:spPr>
            <a:xfrm>
              <a:off x="7705825" y="222575"/>
              <a:ext cx="1215900" cy="1257300"/>
            </a:xfrm>
            <a:prstGeom prst="ellipse">
              <a:avLst/>
            </a:prstGeom>
            <a:solidFill>
              <a:srgbClr val="EEEEEE"/>
            </a:solid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5"/>
            <p:cNvPicPr preferRelativeResize="0"/>
            <p:nvPr/>
          </p:nvPicPr>
          <p:blipFill rotWithShape="1">
            <a:blip r:embed="rId3">
              <a:alphaModFix/>
            </a:blip>
            <a:srcRect l="7799" r="7791"/>
            <a:stretch/>
          </p:blipFill>
          <p:spPr>
            <a:xfrm>
              <a:off x="7766304" y="271272"/>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cb9b3a26b1_0_113"/>
          <p:cNvSpPr txBox="1">
            <a:spLocks noGrp="1"/>
          </p:cNvSpPr>
          <p:nvPr>
            <p:ph type="body" idx="1"/>
          </p:nvPr>
        </p:nvSpPr>
        <p:spPr>
          <a:xfrm>
            <a:off x="457200" y="1309351"/>
            <a:ext cx="8229600" cy="1450500"/>
          </a:xfrm>
          <a:prstGeom prst="rect">
            <a:avLst/>
          </a:prstGeom>
        </p:spPr>
        <p:txBody>
          <a:bodyPr spcFirstLastPara="1" wrap="square" lIns="91425" tIns="45700" rIns="91425" bIns="45700" anchor="t" anchorCtr="0">
            <a:normAutofit/>
          </a:bodyPr>
          <a:lstStyle/>
          <a:p>
            <a:pPr marL="227012" lvl="0" indent="-227012" algn="l" rtl="0">
              <a:spcBef>
                <a:spcPts val="520"/>
              </a:spcBef>
              <a:spcAft>
                <a:spcPts val="0"/>
              </a:spcAft>
              <a:buSzPts val="2600"/>
              <a:buChar char="•"/>
            </a:pPr>
            <a:r>
              <a:rPr lang="en-US" dirty="0"/>
              <a:t>Read each of the statements around the room.</a:t>
            </a:r>
            <a:endParaRPr dirty="0"/>
          </a:p>
          <a:p>
            <a:pPr marL="227012" lvl="0" indent="-227012" algn="l" rtl="0">
              <a:spcBef>
                <a:spcPts val="520"/>
              </a:spcBef>
              <a:spcAft>
                <a:spcPts val="0"/>
              </a:spcAft>
              <a:buSzPts val="2600"/>
              <a:buChar char="•"/>
            </a:pPr>
            <a:r>
              <a:rPr lang="en-US" dirty="0"/>
              <a:t>Choose one of the statements that </a:t>
            </a:r>
            <a:r>
              <a:rPr lang="en-US" i="1" dirty="0"/>
              <a:t>most attracts </a:t>
            </a:r>
            <a:r>
              <a:rPr lang="en-US" dirty="0"/>
              <a:t>you.</a:t>
            </a:r>
            <a:endParaRPr dirty="0"/>
          </a:p>
        </p:txBody>
      </p:sp>
      <p:sp>
        <p:nvSpPr>
          <p:cNvPr id="259" name="Google Shape;259;g1cb9b3a26b1_0_11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260" name="Google Shape;260;g1cb9b3a26b1_0_113"/>
          <p:cNvGrpSpPr/>
          <p:nvPr/>
        </p:nvGrpSpPr>
        <p:grpSpPr>
          <a:xfrm>
            <a:off x="7782025" y="146375"/>
            <a:ext cx="1215900" cy="1257300"/>
            <a:chOff x="7629625" y="298775"/>
            <a:chExt cx="1215900" cy="1257300"/>
          </a:xfrm>
        </p:grpSpPr>
        <p:sp>
          <p:nvSpPr>
            <p:cNvPr id="261" name="Google Shape;261;g1cb9b3a26b1_0_11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g1cb9b3a26b1_0_113"/>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63" name="Google Shape;263;g1cb9b3a26b1_0_113" title="K20 Center 5 minute timer">
            <a:hlinkClick r:id="rId4"/>
          </p:cNvPr>
          <p:cNvPicPr preferRelativeResize="0"/>
          <p:nvPr/>
        </p:nvPicPr>
        <p:blipFill>
          <a:blip r:embed="rId5">
            <a:alphaModFix/>
          </a:blip>
          <a:stretch>
            <a:fillRect/>
          </a:stretch>
        </p:blipFill>
        <p:spPr>
          <a:xfrm>
            <a:off x="3186100" y="2759851"/>
            <a:ext cx="2771798" cy="207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cb9b3a26b1_0_122"/>
          <p:cNvSpPr txBox="1">
            <a:spLocks noGrp="1"/>
          </p:cNvSpPr>
          <p:nvPr>
            <p:ph type="body" idx="1"/>
          </p:nvPr>
        </p:nvSpPr>
        <p:spPr>
          <a:xfrm>
            <a:off x="382721" y="1229384"/>
            <a:ext cx="4728460" cy="3317391"/>
          </a:xfrm>
          <a:prstGeom prst="rect">
            <a:avLst/>
          </a:prstGeom>
        </p:spPr>
        <p:txBody>
          <a:bodyPr spcFirstLastPara="1" wrap="square" lIns="91400" tIns="91400" rIns="91400" bIns="91400" anchor="t" anchorCtr="0">
            <a:normAutofit/>
          </a:bodyPr>
          <a:lstStyle/>
          <a:p>
            <a:pPr marL="231775" lvl="0" indent="-231775" algn="l" rtl="0">
              <a:spcBef>
                <a:spcPts val="520"/>
              </a:spcBef>
              <a:spcAft>
                <a:spcPts val="0"/>
              </a:spcAft>
              <a:buSzPts val="2600"/>
              <a:buChar char="•"/>
            </a:pPr>
            <a:r>
              <a:rPr lang="en-US" sz="2200" dirty="0"/>
              <a:t>With the others gathered around your statement, discuss:</a:t>
            </a:r>
            <a:endParaRPr sz="2200" dirty="0"/>
          </a:p>
          <a:p>
            <a:pPr marL="580629" lvl="1" indent="-285750" algn="l" rtl="0">
              <a:spcBef>
                <a:spcPts val="360"/>
              </a:spcBef>
              <a:spcAft>
                <a:spcPts val="0"/>
              </a:spcAft>
              <a:buSzPts val="1530"/>
              <a:buFont typeface="Wingdings" panose="05000000000000000000" pitchFamily="2" charset="2"/>
              <a:buChar char="§"/>
            </a:pPr>
            <a:r>
              <a:rPr lang="en-US" dirty="0"/>
              <a:t>Why did you choose the statement</a:t>
            </a:r>
            <a:endParaRPr dirty="0"/>
          </a:p>
          <a:p>
            <a:pPr marL="580629" lvl="1" indent="-285750" algn="l" rtl="0">
              <a:spcBef>
                <a:spcPts val="360"/>
              </a:spcBef>
              <a:spcAft>
                <a:spcPts val="0"/>
              </a:spcAft>
              <a:buSzPts val="1530"/>
              <a:buFont typeface="Wingdings" panose="05000000000000000000" pitchFamily="2" charset="2"/>
              <a:buChar char="§"/>
            </a:pPr>
            <a:r>
              <a:rPr lang="en-US" dirty="0"/>
              <a:t>How could you incorporate this into your school.</a:t>
            </a:r>
            <a:endParaRPr dirty="0"/>
          </a:p>
          <a:p>
            <a:pPr marL="580629" lvl="1" indent="-285750" algn="l" rtl="0">
              <a:spcBef>
                <a:spcPts val="360"/>
              </a:spcBef>
              <a:spcAft>
                <a:spcPts val="0"/>
              </a:spcAft>
              <a:buSzPts val="1530"/>
              <a:buFont typeface="Wingdings" panose="05000000000000000000" pitchFamily="2" charset="2"/>
              <a:buChar char="§"/>
            </a:pPr>
            <a:r>
              <a:rPr lang="en-US" dirty="0"/>
              <a:t>What are some new ideas that this sparks for you?</a:t>
            </a:r>
            <a:endParaRPr dirty="0"/>
          </a:p>
          <a:p>
            <a:pPr marL="231775" lvl="0" indent="-231775" algn="l" rtl="0">
              <a:spcBef>
                <a:spcPts val="520"/>
              </a:spcBef>
              <a:spcAft>
                <a:spcPts val="0"/>
              </a:spcAft>
              <a:buSzPts val="2600"/>
              <a:buChar char="•"/>
            </a:pPr>
            <a:r>
              <a:rPr lang="en-US" sz="2200" dirty="0"/>
              <a:t>Record any key information that you discussed on the chart paper.</a:t>
            </a:r>
            <a:endParaRPr sz="2200" dirty="0"/>
          </a:p>
        </p:txBody>
      </p:sp>
      <p:sp>
        <p:nvSpPr>
          <p:cNvPr id="269" name="Google Shape;269;g1cb9b3a26b1_0_122"/>
          <p:cNvSpPr txBox="1">
            <a:spLocks noGrp="1"/>
          </p:cNvSpPr>
          <p:nvPr>
            <p:ph type="title"/>
          </p:nvPr>
        </p:nvSpPr>
        <p:spPr>
          <a:xfrm>
            <a:off x="457200" y="198575"/>
            <a:ext cx="4871545"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270" name="Google Shape;270;g1cb9b3a26b1_0_122"/>
          <p:cNvGrpSpPr/>
          <p:nvPr/>
        </p:nvGrpSpPr>
        <p:grpSpPr>
          <a:xfrm>
            <a:off x="7782025" y="146375"/>
            <a:ext cx="1215900" cy="1257300"/>
            <a:chOff x="7629625" y="298775"/>
            <a:chExt cx="1215900" cy="1257300"/>
          </a:xfrm>
        </p:grpSpPr>
        <p:sp>
          <p:nvSpPr>
            <p:cNvPr id="271" name="Google Shape;271;g1cb9b3a26b1_0_12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g1cb9b3a26b1_0_122"/>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73" name="Google Shape;273;g1cb9b3a26b1_0_122" title="K20 Center 5 minute timer">
            <a:hlinkClick r:id="rId4"/>
          </p:cNvPr>
          <p:cNvPicPr preferRelativeResize="0"/>
          <p:nvPr/>
        </p:nvPicPr>
        <p:blipFill>
          <a:blip r:embed="rId5">
            <a:alphaModFix/>
          </a:blip>
          <a:stretch>
            <a:fillRect/>
          </a:stretch>
        </p:blipFill>
        <p:spPr>
          <a:xfrm>
            <a:off x="5477703" y="1546325"/>
            <a:ext cx="2734500" cy="2050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cb9b3a26b1_0_319"/>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POMS </a:t>
            </a:r>
            <a:endParaRPr dirty="0"/>
          </a:p>
          <a:p>
            <a:pPr marL="0" lvl="0" indent="0" algn="l" rtl="0">
              <a:spcBef>
                <a:spcPts val="0"/>
              </a:spcBef>
              <a:spcAft>
                <a:spcPts val="0"/>
              </a:spcAft>
              <a:buNone/>
            </a:pPr>
            <a:r>
              <a:rPr lang="en-US" dirty="0"/>
              <a:t>(Point of Most Significance)</a:t>
            </a:r>
            <a:endParaRPr dirty="0"/>
          </a:p>
        </p:txBody>
      </p:sp>
      <p:sp>
        <p:nvSpPr>
          <p:cNvPr id="279" name="Google Shape;279;g1cb9b3a26b1_0_319"/>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US" dirty="0"/>
              <a:t>As you watch the video, think about the most significant point that is made.</a:t>
            </a:r>
            <a:endParaRPr dirty="0"/>
          </a:p>
        </p:txBody>
      </p:sp>
      <p:grpSp>
        <p:nvGrpSpPr>
          <p:cNvPr id="280" name="Google Shape;280;g1cb9b3a26b1_0_319"/>
          <p:cNvGrpSpPr/>
          <p:nvPr/>
        </p:nvGrpSpPr>
        <p:grpSpPr>
          <a:xfrm>
            <a:off x="7245997" y="300877"/>
            <a:ext cx="1215900" cy="1257300"/>
            <a:chOff x="7782025" y="146375"/>
            <a:chExt cx="1215900" cy="1257300"/>
          </a:xfrm>
        </p:grpSpPr>
        <p:sp>
          <p:nvSpPr>
            <p:cNvPr id="281" name="Google Shape;281;g1cb9b3a26b1_0_319"/>
            <p:cNvSpPr/>
            <p:nvPr/>
          </p:nvSpPr>
          <p:spPr>
            <a:xfrm>
              <a:off x="7782025" y="1463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g1cb9b3a26b1_0_319"/>
            <p:cNvPicPr preferRelativeResize="0"/>
            <p:nvPr/>
          </p:nvPicPr>
          <p:blipFill rotWithShape="1">
            <a:blip r:embed="rId3">
              <a:alphaModFix/>
            </a:blip>
            <a:srcRect l="8068" r="8060"/>
            <a:stretch/>
          </p:blipFill>
          <p:spPr>
            <a:xfrm>
              <a:off x="7838126" y="1985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7"/>
          <p:cNvSpPr txBox="1">
            <a:spLocks noGrp="1"/>
          </p:cNvSpPr>
          <p:nvPr>
            <p:ph type="body" idx="1"/>
          </p:nvPr>
        </p:nvSpPr>
        <p:spPr>
          <a:xfrm>
            <a:off x="457200" y="4624250"/>
            <a:ext cx="8229600" cy="51924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600"/>
              <a:buNone/>
            </a:pPr>
            <a:r>
              <a:rPr lang="en-US" u="sng">
                <a:solidFill>
                  <a:schemeClr val="accent2"/>
                </a:solidFill>
                <a:hlinkClick r:id="rId3">
                  <a:extLst>
                    <a:ext uri="{A12FA001-AC4F-418D-AE19-62706E023703}">
                      <ahyp:hlinkClr xmlns:ahyp="http://schemas.microsoft.com/office/drawing/2018/hyperlinkcolor" val="tx"/>
                    </a:ext>
                  </a:extLst>
                </a:hlinkClick>
              </a:rPr>
              <a:t>Girls Just Wanna Have Fun in STEM</a:t>
            </a:r>
            <a:endParaRPr>
              <a:solidFill>
                <a:schemeClr val="accent2"/>
              </a:solidFill>
            </a:endParaRPr>
          </a:p>
        </p:txBody>
      </p:sp>
      <p:pic>
        <p:nvPicPr>
          <p:cNvPr id="288" name="Google Shape;288;p7" title="Girls Just Wanna Have Fun in STEM"/>
          <p:cNvPicPr preferRelativeResize="0"/>
          <p:nvPr/>
        </p:nvPicPr>
        <p:blipFill rotWithShape="1">
          <a:blip r:embed="rId4">
            <a:alphaModFix/>
          </a:blip>
          <a:srcRect/>
          <a:stretch/>
        </p:blipFill>
        <p:spPr>
          <a:xfrm>
            <a:off x="751644" y="307247"/>
            <a:ext cx="7640713" cy="43170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cb9b3a26b1_0_327"/>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POMS </a:t>
            </a:r>
            <a:endParaRPr dirty="0"/>
          </a:p>
          <a:p>
            <a:pPr marL="0" lvl="0" indent="0" algn="l" rtl="0">
              <a:spcBef>
                <a:spcPts val="0"/>
              </a:spcBef>
              <a:spcAft>
                <a:spcPts val="0"/>
              </a:spcAft>
              <a:buNone/>
            </a:pPr>
            <a:r>
              <a:rPr lang="en-US" dirty="0"/>
              <a:t>(Point of Most Significance)</a:t>
            </a:r>
            <a:endParaRPr dirty="0"/>
          </a:p>
        </p:txBody>
      </p:sp>
      <p:sp>
        <p:nvSpPr>
          <p:cNvPr id="294" name="Google Shape;294;g1cb9b3a26b1_0_327"/>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US" dirty="0"/>
              <a:t>What did you find to be the most significant point in the video?</a:t>
            </a:r>
            <a:endParaRPr dirty="0"/>
          </a:p>
        </p:txBody>
      </p:sp>
      <p:grpSp>
        <p:nvGrpSpPr>
          <p:cNvPr id="295" name="Google Shape;295;g1cb9b3a26b1_0_327"/>
          <p:cNvGrpSpPr/>
          <p:nvPr/>
        </p:nvGrpSpPr>
        <p:grpSpPr>
          <a:xfrm>
            <a:off x="7400499" y="288264"/>
            <a:ext cx="1215900" cy="1257300"/>
            <a:chOff x="7782025" y="146375"/>
            <a:chExt cx="1215900" cy="1257300"/>
          </a:xfrm>
        </p:grpSpPr>
        <p:sp>
          <p:nvSpPr>
            <p:cNvPr id="296" name="Google Shape;296;g1cb9b3a26b1_0_327"/>
            <p:cNvSpPr/>
            <p:nvPr/>
          </p:nvSpPr>
          <p:spPr>
            <a:xfrm>
              <a:off x="7782025" y="1463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g1cb9b3a26b1_0_327"/>
            <p:cNvPicPr preferRelativeResize="0"/>
            <p:nvPr/>
          </p:nvPicPr>
          <p:blipFill rotWithShape="1">
            <a:blip r:embed="rId3">
              <a:alphaModFix/>
            </a:blip>
            <a:srcRect l="8068" r="8060"/>
            <a:stretch/>
          </p:blipFill>
          <p:spPr>
            <a:xfrm>
              <a:off x="7838126" y="1985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cb9b3a26b1_0_335"/>
          <p:cNvSpPr txBox="1">
            <a:spLocks noGrp="1"/>
          </p:cNvSpPr>
          <p:nvPr>
            <p:ph type="body" idx="1"/>
          </p:nvPr>
        </p:nvSpPr>
        <p:spPr>
          <a:xfrm>
            <a:off x="457199" y="1798083"/>
            <a:ext cx="8162015" cy="177123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Looking back at the research statement you chose, is there anything your group wants to add before sharing out?</a:t>
            </a:r>
            <a:endParaRPr dirty="0"/>
          </a:p>
        </p:txBody>
      </p:sp>
      <p:sp>
        <p:nvSpPr>
          <p:cNvPr id="303" name="Google Shape;303;g1cb9b3a26b1_0_3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grpSp>
        <p:nvGrpSpPr>
          <p:cNvPr id="304" name="Google Shape;304;g1cb9b3a26b1_0_335"/>
          <p:cNvGrpSpPr/>
          <p:nvPr/>
        </p:nvGrpSpPr>
        <p:grpSpPr>
          <a:xfrm>
            <a:off x="7782025" y="146375"/>
            <a:ext cx="1215900" cy="1257300"/>
            <a:chOff x="7629625" y="298775"/>
            <a:chExt cx="1215900" cy="1257300"/>
          </a:xfrm>
        </p:grpSpPr>
        <p:sp>
          <p:nvSpPr>
            <p:cNvPr id="305" name="Google Shape;305;g1cb9b3a26b1_0_33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g1cb9b3a26b1_0_335"/>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cb9b3a26b1_0_3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sp>
        <p:nvSpPr>
          <p:cNvPr id="312" name="Google Shape;312;g1cb9b3a26b1_0_343"/>
          <p:cNvSpPr txBox="1">
            <a:spLocks noGrp="1"/>
          </p:cNvSpPr>
          <p:nvPr>
            <p:ph type="body" idx="1"/>
          </p:nvPr>
        </p:nvSpPr>
        <p:spPr>
          <a:xfrm>
            <a:off x="2377075" y="1458525"/>
            <a:ext cx="5059800" cy="31209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Women and girls need to see female role models in the workplace that look like them - over and over again.</a:t>
            </a:r>
            <a:endParaRPr dirty="0"/>
          </a:p>
        </p:txBody>
      </p:sp>
      <p:grpSp>
        <p:nvGrpSpPr>
          <p:cNvPr id="313" name="Google Shape;313;g1cb9b3a26b1_0_343"/>
          <p:cNvGrpSpPr/>
          <p:nvPr/>
        </p:nvGrpSpPr>
        <p:grpSpPr>
          <a:xfrm>
            <a:off x="7782025" y="146375"/>
            <a:ext cx="1215900" cy="1257300"/>
            <a:chOff x="7629625" y="298775"/>
            <a:chExt cx="1215900" cy="1257300"/>
          </a:xfrm>
        </p:grpSpPr>
        <p:sp>
          <p:nvSpPr>
            <p:cNvPr id="314" name="Google Shape;314;g1cb9b3a26b1_0_34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g1cb9b3a26b1_0_343"/>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16" name="Google Shape;316;g1cb9b3a26b1_0_343"/>
          <p:cNvSpPr txBox="1">
            <a:spLocks noGrp="1"/>
          </p:cNvSpPr>
          <p:nvPr>
            <p:ph type="body" idx="2"/>
          </p:nvPr>
        </p:nvSpPr>
        <p:spPr>
          <a:xfrm>
            <a:off x="3017950" y="3725775"/>
            <a:ext cx="4234200" cy="7386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How to Recruit Women and Girls to the STEM Classroom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cb9b3a26b1_0_3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sp>
        <p:nvSpPr>
          <p:cNvPr id="322" name="Google Shape;322;g1cb9b3a26b1_0_359"/>
          <p:cNvSpPr txBox="1">
            <a:spLocks noGrp="1"/>
          </p:cNvSpPr>
          <p:nvPr>
            <p:ph type="body" idx="1"/>
          </p:nvPr>
        </p:nvSpPr>
        <p:spPr>
          <a:xfrm>
            <a:off x="2377075" y="1458525"/>
            <a:ext cx="5059800" cy="31209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They need to receive the message that women can work in STEM, be successful and fulfilled in their work life, while still have a personal life.</a:t>
            </a:r>
            <a:endParaRPr dirty="0"/>
          </a:p>
        </p:txBody>
      </p:sp>
      <p:grpSp>
        <p:nvGrpSpPr>
          <p:cNvPr id="323" name="Google Shape;323;g1cb9b3a26b1_0_359"/>
          <p:cNvGrpSpPr/>
          <p:nvPr/>
        </p:nvGrpSpPr>
        <p:grpSpPr>
          <a:xfrm>
            <a:off x="7782025" y="146375"/>
            <a:ext cx="1215900" cy="1257300"/>
            <a:chOff x="7629625" y="298775"/>
            <a:chExt cx="1215900" cy="1257300"/>
          </a:xfrm>
        </p:grpSpPr>
        <p:sp>
          <p:nvSpPr>
            <p:cNvPr id="324" name="Google Shape;324;g1cb9b3a26b1_0_35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g1cb9b3a26b1_0_359"/>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26" name="Google Shape;326;g1cb9b3a26b1_0_359"/>
          <p:cNvSpPr txBox="1">
            <a:spLocks noGrp="1"/>
          </p:cNvSpPr>
          <p:nvPr>
            <p:ph type="body" idx="2"/>
          </p:nvPr>
        </p:nvSpPr>
        <p:spPr>
          <a:xfrm>
            <a:off x="3017950" y="3725775"/>
            <a:ext cx="4234200" cy="7386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How to Recruit Women and Girls to the STEM Classroom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fbeb3efc16_3_47"/>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Research</a:t>
            </a:r>
            <a:endParaRPr dirty="0"/>
          </a:p>
        </p:txBody>
      </p:sp>
      <p:pic>
        <p:nvPicPr>
          <p:cNvPr id="332" name="Google Shape;332;g1fbeb3efc16_3_47"/>
          <p:cNvPicPr preferRelativeResize="0"/>
          <p:nvPr/>
        </p:nvPicPr>
        <p:blipFill>
          <a:blip r:embed="rId3">
            <a:alphaModFix/>
          </a:blip>
          <a:stretch>
            <a:fillRect/>
          </a:stretch>
        </p:blipFill>
        <p:spPr>
          <a:xfrm>
            <a:off x="457200" y="1164650"/>
            <a:ext cx="7783324" cy="3674050"/>
          </a:xfrm>
          <a:prstGeom prst="rect">
            <a:avLst/>
          </a:prstGeom>
          <a:noFill/>
          <a:ln>
            <a:noFill/>
          </a:ln>
        </p:spPr>
      </p:pic>
      <p:sp>
        <p:nvSpPr>
          <p:cNvPr id="333" name="Google Shape;333;g1fbeb3efc16_3_47"/>
          <p:cNvSpPr txBox="1">
            <a:spLocks noGrp="1"/>
          </p:cNvSpPr>
          <p:nvPr>
            <p:ph type="body" idx="4294967295"/>
          </p:nvPr>
        </p:nvSpPr>
        <p:spPr>
          <a:xfrm>
            <a:off x="1273675" y="1534725"/>
            <a:ext cx="6508500" cy="2797500"/>
          </a:xfrm>
          <a:prstGeom prst="rect">
            <a:avLst/>
          </a:prstGeom>
          <a:noFill/>
          <a:ln>
            <a:noFill/>
          </a:ln>
        </p:spPr>
        <p:txBody>
          <a:bodyPr spcFirstLastPara="1" wrap="square" lIns="91400" tIns="91400" rIns="91400" bIns="91400" anchor="t" anchorCtr="0">
            <a:noAutofit/>
          </a:bodyPr>
          <a:lstStyle/>
          <a:p>
            <a:pPr marL="0" lvl="0" indent="0" algn="l" rtl="0">
              <a:spcBef>
                <a:spcPts val="520"/>
              </a:spcBef>
              <a:spcAft>
                <a:spcPts val="0"/>
              </a:spcAft>
              <a:buSzPts val="1100"/>
              <a:buNone/>
            </a:pPr>
            <a:r>
              <a:rPr lang="en-US" b="1" dirty="0">
                <a:solidFill>
                  <a:schemeClr val="lt1"/>
                </a:solidFill>
              </a:rPr>
              <a:t>It is critical that biographies of female role models used in outreach materials emphasize not only the path these women took to arrive at their chosen careers, but also the joy they found in their work, as well as their personal interests and family stories.”</a:t>
            </a:r>
            <a:endParaRPr sz="2605" b="1" dirty="0">
              <a:solidFill>
                <a:schemeClr val="lt1"/>
              </a:solidFill>
            </a:endParaRPr>
          </a:p>
        </p:txBody>
      </p:sp>
      <p:pic>
        <p:nvPicPr>
          <p:cNvPr id="334" name="Google Shape;334;g1fbeb3efc16_3_47"/>
          <p:cNvPicPr preferRelativeResize="0"/>
          <p:nvPr/>
        </p:nvPicPr>
        <p:blipFill>
          <a:blip r:embed="rId4">
            <a:alphaModFix/>
          </a:blip>
          <a:stretch>
            <a:fillRect/>
          </a:stretch>
        </p:blipFill>
        <p:spPr>
          <a:xfrm>
            <a:off x="643296" y="1367847"/>
            <a:ext cx="475725" cy="383800"/>
          </a:xfrm>
          <a:prstGeom prst="rect">
            <a:avLst/>
          </a:prstGeom>
          <a:noFill/>
          <a:ln>
            <a:noFill/>
          </a:ln>
        </p:spPr>
      </p:pic>
      <p:grpSp>
        <p:nvGrpSpPr>
          <p:cNvPr id="335" name="Google Shape;335;g1fbeb3efc16_3_47"/>
          <p:cNvGrpSpPr/>
          <p:nvPr/>
        </p:nvGrpSpPr>
        <p:grpSpPr>
          <a:xfrm>
            <a:off x="7782025" y="146375"/>
            <a:ext cx="1215900" cy="1257300"/>
            <a:chOff x="7629625" y="298775"/>
            <a:chExt cx="1215900" cy="1257300"/>
          </a:xfrm>
        </p:grpSpPr>
        <p:sp>
          <p:nvSpPr>
            <p:cNvPr id="336" name="Google Shape;336;g1fbeb3efc16_3_4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g1fbeb3efc16_3_47"/>
            <p:cNvPicPr preferRelativeResize="0"/>
            <p:nvPr/>
          </p:nvPicPr>
          <p:blipFill rotWithShape="1">
            <a:blip r:embed="rId5">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38" name="Google Shape;338;g1fbeb3efc16_3_47"/>
          <p:cNvSpPr txBox="1">
            <a:spLocks noGrp="1"/>
          </p:cNvSpPr>
          <p:nvPr>
            <p:ph type="body" idx="4294967295"/>
          </p:nvPr>
        </p:nvSpPr>
        <p:spPr>
          <a:xfrm>
            <a:off x="1655063" y="4206000"/>
            <a:ext cx="5222700" cy="480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sz="1600" b="1" i="1">
                <a:solidFill>
                  <a:schemeClr val="lt1"/>
                </a:solidFill>
              </a:rPr>
              <a:t>- How to Recruit Women and Girls to the STEM Classroom</a:t>
            </a:r>
            <a:endParaRPr sz="1600" b="1" i="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cb9b3a26b1_0_37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sp>
        <p:nvSpPr>
          <p:cNvPr id="344" name="Google Shape;344;g1cb9b3a26b1_0_375"/>
          <p:cNvSpPr txBox="1">
            <a:spLocks noGrp="1"/>
          </p:cNvSpPr>
          <p:nvPr>
            <p:ph type="body" idx="1"/>
          </p:nvPr>
        </p:nvSpPr>
        <p:spPr>
          <a:xfrm>
            <a:off x="2377075" y="1458525"/>
            <a:ext cx="5059800" cy="31209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dirty="0"/>
              <a:t>A recent study found that female 9th and 10th grade students performed better in science when the images in their textbooks included counter-stereotypical images of female scientists.</a:t>
            </a:r>
            <a:endParaRPr dirty="0"/>
          </a:p>
        </p:txBody>
      </p:sp>
      <p:grpSp>
        <p:nvGrpSpPr>
          <p:cNvPr id="345" name="Google Shape;345;g1cb9b3a26b1_0_375"/>
          <p:cNvGrpSpPr/>
          <p:nvPr/>
        </p:nvGrpSpPr>
        <p:grpSpPr>
          <a:xfrm>
            <a:off x="7782025" y="146375"/>
            <a:ext cx="1215900" cy="1257300"/>
            <a:chOff x="7629625" y="298775"/>
            <a:chExt cx="1215900" cy="1257300"/>
          </a:xfrm>
        </p:grpSpPr>
        <p:sp>
          <p:nvSpPr>
            <p:cNvPr id="346" name="Google Shape;346;g1cb9b3a26b1_0_37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g1cb9b3a26b1_0_375"/>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48" name="Google Shape;348;g1cb9b3a26b1_0_375"/>
          <p:cNvSpPr txBox="1">
            <a:spLocks noGrp="1"/>
          </p:cNvSpPr>
          <p:nvPr>
            <p:ph type="body" idx="2"/>
          </p:nvPr>
        </p:nvSpPr>
        <p:spPr>
          <a:xfrm>
            <a:off x="3017950" y="3943350"/>
            <a:ext cx="4332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The Journal of Social Psychology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Girls Just </a:t>
            </a:r>
            <a:r>
              <a:rPr lang="en-US" dirty="0" err="1"/>
              <a:t>Wanna</a:t>
            </a:r>
            <a:r>
              <a:rPr lang="en-US" dirty="0"/>
              <a:t> Have Fun </a:t>
            </a:r>
            <a:br>
              <a:rPr lang="en-US" dirty="0"/>
            </a:br>
            <a:r>
              <a:rPr lang="en-US" dirty="0"/>
              <a:t>in STEM</a:t>
            </a:r>
            <a:endParaRPr dirty="0"/>
          </a:p>
        </p:txBody>
      </p:sp>
      <p:sp>
        <p:nvSpPr>
          <p:cNvPr id="108" name="Google Shape;108;p2"/>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Closing the Gender Gap</a:t>
            </a:r>
            <a:endParaRPr dirty="0"/>
          </a:p>
        </p:txBody>
      </p:sp>
      <p:pic>
        <p:nvPicPr>
          <p:cNvPr id="109" name="Google Shape;109;p2"/>
          <p:cNvPicPr preferRelativeResize="0"/>
          <p:nvPr/>
        </p:nvPicPr>
        <p:blipFill>
          <a:blip r:embed="rId3">
            <a:alphaModFix/>
          </a:blip>
          <a:stretch>
            <a:fillRect/>
          </a:stretch>
        </p:blipFill>
        <p:spPr>
          <a:xfrm>
            <a:off x="4859375" y="1450338"/>
            <a:ext cx="2143026" cy="3214525"/>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1cb9b3a26b1_0_38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sp>
        <p:nvSpPr>
          <p:cNvPr id="354" name="Google Shape;354;g1cb9b3a26b1_0_383"/>
          <p:cNvSpPr txBox="1">
            <a:spLocks noGrp="1"/>
          </p:cNvSpPr>
          <p:nvPr>
            <p:ph type="body" idx="1"/>
          </p:nvPr>
        </p:nvSpPr>
        <p:spPr>
          <a:xfrm>
            <a:off x="2377075" y="1458525"/>
            <a:ext cx="5059800" cy="31209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dirty="0"/>
              <a:t>Girls Who Code, an extracurricular program with a computer science focus for girls in programming, reports that interest reduces from 66% to merely 4% in girls between the ages of six to eighteen.</a:t>
            </a:r>
            <a:endParaRPr dirty="0"/>
          </a:p>
        </p:txBody>
      </p:sp>
      <p:grpSp>
        <p:nvGrpSpPr>
          <p:cNvPr id="355" name="Google Shape;355;g1cb9b3a26b1_0_383"/>
          <p:cNvGrpSpPr/>
          <p:nvPr/>
        </p:nvGrpSpPr>
        <p:grpSpPr>
          <a:xfrm>
            <a:off x="7782025" y="146375"/>
            <a:ext cx="1215900" cy="1257300"/>
            <a:chOff x="7629625" y="298775"/>
            <a:chExt cx="1215900" cy="1257300"/>
          </a:xfrm>
        </p:grpSpPr>
        <p:sp>
          <p:nvSpPr>
            <p:cNvPr id="356" name="Google Shape;356;g1cb9b3a26b1_0_38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g1cb9b3a26b1_0_383"/>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58" name="Google Shape;358;g1cb9b3a26b1_0_383"/>
          <p:cNvSpPr txBox="1">
            <a:spLocks noGrp="1"/>
          </p:cNvSpPr>
          <p:nvPr>
            <p:ph type="body" idx="2"/>
          </p:nvPr>
        </p:nvSpPr>
        <p:spPr>
          <a:xfrm>
            <a:off x="3017950" y="3943350"/>
            <a:ext cx="4332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Closing the Tech Gender Divide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cb9b3a26b1_0_39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Magnetic Statements</a:t>
            </a:r>
            <a:endParaRPr dirty="0"/>
          </a:p>
        </p:txBody>
      </p:sp>
      <p:sp>
        <p:nvSpPr>
          <p:cNvPr id="364" name="Google Shape;364;g1cb9b3a26b1_0_391"/>
          <p:cNvSpPr txBox="1">
            <a:spLocks noGrp="1"/>
          </p:cNvSpPr>
          <p:nvPr>
            <p:ph type="body" idx="1"/>
          </p:nvPr>
        </p:nvSpPr>
        <p:spPr>
          <a:xfrm>
            <a:off x="2377075" y="1458525"/>
            <a:ext cx="5059800" cy="31209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dirty="0"/>
              <a:t>By offering year-long clubs, after-school activities, and summer immersion programs, participants of Girls Who Code study computer science in college at “15 to 16 times the national average.”</a:t>
            </a:r>
            <a:endParaRPr dirty="0"/>
          </a:p>
        </p:txBody>
      </p:sp>
      <p:grpSp>
        <p:nvGrpSpPr>
          <p:cNvPr id="365" name="Google Shape;365;g1cb9b3a26b1_0_391"/>
          <p:cNvGrpSpPr/>
          <p:nvPr/>
        </p:nvGrpSpPr>
        <p:grpSpPr>
          <a:xfrm>
            <a:off x="7782025" y="146375"/>
            <a:ext cx="1215900" cy="1257300"/>
            <a:chOff x="7629625" y="298775"/>
            <a:chExt cx="1215900" cy="1257300"/>
          </a:xfrm>
        </p:grpSpPr>
        <p:sp>
          <p:nvSpPr>
            <p:cNvPr id="366" name="Google Shape;366;g1cb9b3a26b1_0_39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g1cb9b3a26b1_0_391"/>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68" name="Google Shape;368;g1cb9b3a26b1_0_391"/>
          <p:cNvSpPr txBox="1">
            <a:spLocks noGrp="1"/>
          </p:cNvSpPr>
          <p:nvPr>
            <p:ph type="body" idx="2"/>
          </p:nvPr>
        </p:nvSpPr>
        <p:spPr>
          <a:xfrm>
            <a:off x="3017950" y="3943350"/>
            <a:ext cx="4332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Girls Who Code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cd39ff83fc_0_620"/>
          <p:cNvSpPr txBox="1">
            <a:spLocks noGrp="1"/>
          </p:cNvSpPr>
          <p:nvPr>
            <p:ph type="title"/>
          </p:nvPr>
        </p:nvSpPr>
        <p:spPr>
          <a:xfrm>
            <a:off x="457200" y="307250"/>
            <a:ext cx="6937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Identity Chart</a:t>
            </a:r>
            <a:endParaRPr/>
          </a:p>
        </p:txBody>
      </p:sp>
      <p:pic>
        <p:nvPicPr>
          <p:cNvPr id="374" name="Google Shape;374;g1cd39ff83fc_0_620"/>
          <p:cNvPicPr preferRelativeResize="0"/>
          <p:nvPr/>
        </p:nvPicPr>
        <p:blipFill>
          <a:blip r:embed="rId3">
            <a:alphaModFix/>
          </a:blip>
          <a:stretch>
            <a:fillRect/>
          </a:stretch>
        </p:blipFill>
        <p:spPr>
          <a:xfrm>
            <a:off x="3336751" y="692925"/>
            <a:ext cx="5430025" cy="3945324"/>
          </a:xfrm>
          <a:prstGeom prst="rect">
            <a:avLst/>
          </a:prstGeom>
          <a:noFill/>
          <a:ln>
            <a:noFill/>
          </a:ln>
        </p:spPr>
      </p:pic>
      <p:sp>
        <p:nvSpPr>
          <p:cNvPr id="375" name="Google Shape;375;g1cd39ff83fc_0_620"/>
          <p:cNvSpPr>
            <a:spLocks noGrp="1"/>
          </p:cNvSpPr>
          <p:nvPr>
            <p:ph type="media" idx="2"/>
          </p:nvPr>
        </p:nvSpPr>
        <p:spPr>
          <a:xfrm>
            <a:off x="457200" y="1343700"/>
            <a:ext cx="2861700" cy="34083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Take a few minutes to consider some tactics or ideas for closing the gender gap in your school.</a:t>
            </a:r>
            <a:endParaRPr dirty="0"/>
          </a:p>
        </p:txBody>
      </p:sp>
      <p:sp>
        <p:nvSpPr>
          <p:cNvPr id="376" name="Google Shape;376;g1cd39ff83fc_0_620"/>
          <p:cNvSpPr>
            <a:spLocks noGrp="1"/>
          </p:cNvSpPr>
          <p:nvPr>
            <p:ph type="media" idx="2"/>
          </p:nvPr>
        </p:nvSpPr>
        <p:spPr>
          <a:xfrm>
            <a:off x="4376579" y="1293277"/>
            <a:ext cx="1120800" cy="3759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sz="1800"/>
              <a:t>Ideas</a:t>
            </a:r>
            <a:endParaRPr sz="1800"/>
          </a:p>
        </p:txBody>
      </p:sp>
      <p:sp>
        <p:nvSpPr>
          <p:cNvPr id="377" name="Google Shape;377;g1cd39ff83fc_0_620"/>
          <p:cNvSpPr>
            <a:spLocks noGrp="1"/>
          </p:cNvSpPr>
          <p:nvPr>
            <p:ph type="media" idx="2"/>
          </p:nvPr>
        </p:nvSpPr>
        <p:spPr>
          <a:xfrm>
            <a:off x="6602767" y="1279696"/>
            <a:ext cx="1392600" cy="4746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sz="1800"/>
              <a:t>Tactics</a:t>
            </a:r>
            <a:endParaRPr sz="1800"/>
          </a:p>
        </p:txBody>
      </p:sp>
      <p:sp>
        <p:nvSpPr>
          <p:cNvPr id="378" name="Google Shape;378;g1cd39ff83fc_0_620"/>
          <p:cNvSpPr>
            <a:spLocks noGrp="1"/>
          </p:cNvSpPr>
          <p:nvPr>
            <p:ph type="media" idx="2"/>
          </p:nvPr>
        </p:nvSpPr>
        <p:spPr>
          <a:xfrm>
            <a:off x="7642067" y="1630728"/>
            <a:ext cx="1392600" cy="4746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sz="1800"/>
              <a:t>Ideas</a:t>
            </a:r>
            <a:endParaRPr sz="1800"/>
          </a:p>
        </p:txBody>
      </p:sp>
      <p:sp>
        <p:nvSpPr>
          <p:cNvPr id="379" name="Google Shape;379;g1cd39ff83fc_0_620"/>
          <p:cNvSpPr>
            <a:spLocks noGrp="1"/>
          </p:cNvSpPr>
          <p:nvPr>
            <p:ph type="media" idx="2"/>
          </p:nvPr>
        </p:nvSpPr>
        <p:spPr>
          <a:xfrm>
            <a:off x="5354542" y="534136"/>
            <a:ext cx="1392600" cy="3759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sz="1800"/>
              <a:t>Tactics</a:t>
            </a:r>
            <a:endParaRPr sz="1800"/>
          </a:p>
        </p:txBody>
      </p:sp>
      <p:sp>
        <p:nvSpPr>
          <p:cNvPr id="380" name="Google Shape;380;g1cd39ff83fc_0_620"/>
          <p:cNvSpPr txBox="1">
            <a:spLocks noGrp="1"/>
          </p:cNvSpPr>
          <p:nvPr>
            <p:ph type="title"/>
          </p:nvPr>
        </p:nvSpPr>
        <p:spPr>
          <a:xfrm>
            <a:off x="5281784" y="2350522"/>
            <a:ext cx="1527600" cy="605100"/>
          </a:xfrm>
          <a:prstGeom prst="rect">
            <a:avLst/>
          </a:prstGeom>
        </p:spPr>
        <p:txBody>
          <a:bodyPr spcFirstLastPara="1" wrap="square" lIns="0" tIns="45700" rIns="0" bIns="0" anchor="b" anchorCtr="0">
            <a:noAutofit/>
          </a:bodyPr>
          <a:lstStyle/>
          <a:p>
            <a:pPr marL="0" lvl="0" indent="0" algn="ctr" rtl="0">
              <a:spcBef>
                <a:spcPts val="0"/>
              </a:spcBef>
              <a:spcAft>
                <a:spcPts val="0"/>
              </a:spcAft>
              <a:buSzPts val="990"/>
              <a:buNone/>
            </a:pPr>
            <a:r>
              <a:rPr lang="en-US" sz="2040"/>
              <a:t>Closing the Gender Gap</a:t>
            </a:r>
            <a:endParaRPr sz="204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8"/>
          <p:cNvSpPr txBox="1">
            <a:spLocks noGrp="1"/>
          </p:cNvSpPr>
          <p:nvPr>
            <p:ph type="body" idx="1"/>
          </p:nvPr>
        </p:nvSpPr>
        <p:spPr>
          <a:xfrm>
            <a:off x="2469375" y="1309350"/>
            <a:ext cx="6217500" cy="3434100"/>
          </a:xfrm>
          <a:prstGeom prst="rect">
            <a:avLst/>
          </a:prstGeom>
          <a:noFill/>
          <a:ln>
            <a:noFill/>
          </a:ln>
        </p:spPr>
        <p:txBody>
          <a:bodyPr spcFirstLastPara="1" wrap="square" lIns="91425" tIns="45700" rIns="91425" bIns="45700" anchor="t" anchorCtr="0">
            <a:normAutofit/>
          </a:bodyPr>
          <a:lstStyle/>
          <a:p>
            <a:pPr marL="914400" lvl="0" indent="457200" algn="l" rtl="0">
              <a:spcBef>
                <a:spcPts val="0"/>
              </a:spcBef>
              <a:spcAft>
                <a:spcPts val="0"/>
              </a:spcAft>
              <a:buSzPts val="2600"/>
              <a:buNone/>
            </a:pPr>
            <a:endParaRPr dirty="0"/>
          </a:p>
          <a:p>
            <a:pPr marL="1085850" lvl="0" indent="-231775" algn="l" rtl="0">
              <a:spcBef>
                <a:spcPts val="520"/>
              </a:spcBef>
              <a:spcAft>
                <a:spcPts val="0"/>
              </a:spcAft>
              <a:buSzPts val="2600"/>
              <a:buChar char="•"/>
            </a:pPr>
            <a:r>
              <a:rPr lang="en-US" dirty="0"/>
              <a:t>Career Expo (CE)</a:t>
            </a:r>
            <a:endParaRPr dirty="0"/>
          </a:p>
          <a:p>
            <a:pPr marL="971550" lvl="0" indent="-231775" algn="l" rtl="0">
              <a:spcBef>
                <a:spcPts val="520"/>
              </a:spcBef>
              <a:spcAft>
                <a:spcPts val="0"/>
              </a:spcAft>
              <a:buSzPts val="2600"/>
              <a:buChar char="•"/>
            </a:pPr>
            <a:r>
              <a:rPr lang="en-US" dirty="0"/>
              <a:t>Career Café (CC)</a:t>
            </a:r>
            <a:endParaRPr dirty="0"/>
          </a:p>
          <a:p>
            <a:pPr marL="857250" lvl="0" indent="-231775" algn="l" rtl="0">
              <a:spcBef>
                <a:spcPts val="520"/>
              </a:spcBef>
              <a:spcAft>
                <a:spcPts val="0"/>
              </a:spcAft>
              <a:buSzPts val="2600"/>
              <a:buChar char="•"/>
            </a:pPr>
            <a:r>
              <a:rPr lang="en-US" dirty="0"/>
              <a:t>College2Career Forum (C2CF)</a:t>
            </a:r>
            <a:endParaRPr dirty="0"/>
          </a:p>
          <a:p>
            <a:pPr marL="742950" lvl="0" indent="-231775" algn="l" rtl="0">
              <a:spcBef>
                <a:spcPts val="520"/>
              </a:spcBef>
              <a:spcAft>
                <a:spcPts val="0"/>
              </a:spcAft>
              <a:buSzPts val="2600"/>
              <a:buChar char="•"/>
            </a:pPr>
            <a:r>
              <a:rPr lang="en-US" dirty="0"/>
              <a:t>Student Resources</a:t>
            </a:r>
            <a:endParaRPr dirty="0"/>
          </a:p>
          <a:p>
            <a:pPr marL="628650" lvl="0" indent="-231775" algn="l" rtl="0">
              <a:spcBef>
                <a:spcPts val="520"/>
              </a:spcBef>
              <a:spcAft>
                <a:spcPts val="0"/>
              </a:spcAft>
              <a:buSzPts val="2600"/>
              <a:buChar char="•"/>
            </a:pPr>
            <a:r>
              <a:rPr lang="en-US" dirty="0"/>
              <a:t>Woman Crush Wednesday (WCW) LEARN resources</a:t>
            </a:r>
            <a:endParaRPr dirty="0"/>
          </a:p>
          <a:p>
            <a:pPr marL="227013" lvl="0" indent="-61913" algn="l" rtl="0">
              <a:spcBef>
                <a:spcPts val="520"/>
              </a:spcBef>
              <a:spcAft>
                <a:spcPts val="0"/>
              </a:spcAft>
              <a:buClr>
                <a:schemeClr val="accent4"/>
              </a:buClr>
              <a:buSzPts val="2600"/>
              <a:buFont typeface="Arial"/>
              <a:buNone/>
            </a:pPr>
            <a:endParaRPr dirty="0"/>
          </a:p>
        </p:txBody>
      </p:sp>
      <p:sp>
        <p:nvSpPr>
          <p:cNvPr id="390" name="Google Shape;390;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How is K20 working to Close the Gap?</a:t>
            </a:r>
            <a:endParaRPr dirty="0"/>
          </a:p>
        </p:txBody>
      </p:sp>
      <p:pic>
        <p:nvPicPr>
          <p:cNvPr id="391" name="Google Shape;391;p18"/>
          <p:cNvPicPr preferRelativeResize="0"/>
          <p:nvPr/>
        </p:nvPicPr>
        <p:blipFill rotWithShape="1">
          <a:blip r:embed="rId3">
            <a:alphaModFix/>
          </a:blip>
          <a:srcRect t="18558" b="3596"/>
          <a:stretch/>
        </p:blipFill>
        <p:spPr>
          <a:xfrm>
            <a:off x="399431" y="1309350"/>
            <a:ext cx="3137332" cy="3108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cc187d8026_0_37"/>
          <p:cNvSpPr txBox="1"/>
          <p:nvPr/>
        </p:nvSpPr>
        <p:spPr>
          <a:xfrm>
            <a:off x="389100" y="260675"/>
            <a:ext cx="3590400" cy="333900"/>
          </a:xfrm>
          <a:prstGeom prst="rect">
            <a:avLst/>
          </a:prstGeom>
          <a:noFill/>
          <a:ln>
            <a:noFill/>
          </a:ln>
        </p:spPr>
        <p:txBody>
          <a:bodyPr spcFirstLastPara="1" wrap="square" lIns="91425" tIns="91425" rIns="91425" bIns="91425" anchor="ctr" anchorCtr="0">
            <a:noAutofit/>
          </a:bodyPr>
          <a:lstStyle/>
          <a:p>
            <a:pPr marL="0" lvl="0" indent="0" algn="ctr" rtl="0">
              <a:spcBef>
                <a:spcPts val="480"/>
              </a:spcBef>
              <a:spcAft>
                <a:spcPts val="0"/>
              </a:spcAft>
              <a:buClr>
                <a:schemeClr val="dk1"/>
              </a:buClr>
              <a:buSzPts val="1100"/>
              <a:buFont typeface="Arial"/>
              <a:buNone/>
            </a:pPr>
            <a:r>
              <a:rPr lang="en-US" sz="2400" b="1">
                <a:solidFill>
                  <a:schemeClr val="dk2"/>
                </a:solidFill>
                <a:latin typeface="Calibri"/>
                <a:ea typeface="Calibri"/>
                <a:cs typeface="Calibri"/>
                <a:sym typeface="Calibri"/>
              </a:rPr>
              <a:t>Woman Crush Wednesday</a:t>
            </a:r>
            <a:endParaRPr sz="1800" b="1">
              <a:solidFill>
                <a:srgbClr val="383838"/>
              </a:solidFill>
              <a:latin typeface="Julius Sans One"/>
              <a:ea typeface="Julius Sans One"/>
              <a:cs typeface="Julius Sans One"/>
              <a:sym typeface="Julius Sans One"/>
            </a:endParaRPr>
          </a:p>
        </p:txBody>
      </p:sp>
      <p:sp>
        <p:nvSpPr>
          <p:cNvPr id="397" name="Google Shape;397;g1cc187d8026_0_37"/>
          <p:cNvSpPr txBox="1"/>
          <p:nvPr/>
        </p:nvSpPr>
        <p:spPr>
          <a:xfrm>
            <a:off x="389150" y="2837050"/>
            <a:ext cx="3590400" cy="333900"/>
          </a:xfrm>
          <a:prstGeom prst="rect">
            <a:avLst/>
          </a:prstGeom>
          <a:noFill/>
          <a:ln>
            <a:noFill/>
          </a:ln>
        </p:spPr>
        <p:txBody>
          <a:bodyPr spcFirstLastPara="1" wrap="square" lIns="91425" tIns="91425" rIns="91425" bIns="91425" anchor="ctr" anchorCtr="0">
            <a:noAutofit/>
          </a:bodyPr>
          <a:lstStyle/>
          <a:p>
            <a:pPr marL="0" lvl="0" indent="0" algn="ctr" rtl="0">
              <a:spcBef>
                <a:spcPts val="480"/>
              </a:spcBef>
              <a:spcAft>
                <a:spcPts val="0"/>
              </a:spcAft>
              <a:buClr>
                <a:schemeClr val="dk1"/>
              </a:buClr>
              <a:buSzPts val="1100"/>
              <a:buFont typeface="Arial"/>
              <a:buNone/>
            </a:pPr>
            <a:r>
              <a:rPr lang="en-US" sz="2400" b="1">
                <a:solidFill>
                  <a:schemeClr val="dk2"/>
                </a:solidFill>
                <a:latin typeface="Calibri"/>
                <a:ea typeface="Calibri"/>
                <a:cs typeface="Calibri"/>
                <a:sym typeface="Calibri"/>
              </a:rPr>
              <a:t>Student Activities</a:t>
            </a:r>
            <a:endParaRPr sz="1800" b="1">
              <a:solidFill>
                <a:srgbClr val="383838"/>
              </a:solidFill>
              <a:latin typeface="Julius Sans One"/>
              <a:ea typeface="Julius Sans One"/>
              <a:cs typeface="Julius Sans One"/>
              <a:sym typeface="Julius Sans One"/>
            </a:endParaRPr>
          </a:p>
        </p:txBody>
      </p:sp>
      <p:sp>
        <p:nvSpPr>
          <p:cNvPr id="398" name="Google Shape;398;g1cc187d8026_0_37"/>
          <p:cNvSpPr txBox="1"/>
          <p:nvPr/>
        </p:nvSpPr>
        <p:spPr>
          <a:xfrm>
            <a:off x="5096349" y="260675"/>
            <a:ext cx="3590400" cy="333900"/>
          </a:xfrm>
          <a:prstGeom prst="rect">
            <a:avLst/>
          </a:prstGeom>
          <a:noFill/>
          <a:ln>
            <a:noFill/>
          </a:ln>
        </p:spPr>
        <p:txBody>
          <a:bodyPr spcFirstLastPara="1" wrap="square" lIns="91425" tIns="91425" rIns="91425" bIns="91425" anchor="ctr" anchorCtr="0">
            <a:noAutofit/>
          </a:bodyPr>
          <a:lstStyle/>
          <a:p>
            <a:pPr marL="0" lvl="0" indent="0" algn="ctr" rtl="0">
              <a:spcBef>
                <a:spcPts val="480"/>
              </a:spcBef>
              <a:spcAft>
                <a:spcPts val="0"/>
              </a:spcAft>
              <a:buClr>
                <a:schemeClr val="dk1"/>
              </a:buClr>
              <a:buSzPts val="1100"/>
              <a:buFont typeface="Arial"/>
              <a:buNone/>
            </a:pPr>
            <a:r>
              <a:rPr lang="en-US" sz="2400" b="1">
                <a:solidFill>
                  <a:schemeClr val="dk2"/>
                </a:solidFill>
                <a:latin typeface="Calibri"/>
                <a:ea typeface="Calibri"/>
                <a:cs typeface="Calibri"/>
                <a:sym typeface="Calibri"/>
              </a:rPr>
              <a:t>Zoom Into Your Career</a:t>
            </a:r>
            <a:endParaRPr sz="1800" b="1">
              <a:solidFill>
                <a:srgbClr val="383838"/>
              </a:solidFill>
              <a:latin typeface="Julius Sans One"/>
              <a:ea typeface="Julius Sans One"/>
              <a:cs typeface="Julius Sans One"/>
              <a:sym typeface="Julius Sans One"/>
            </a:endParaRPr>
          </a:p>
        </p:txBody>
      </p:sp>
      <p:sp>
        <p:nvSpPr>
          <p:cNvPr id="399" name="Google Shape;399;g1cc187d8026_0_37"/>
          <p:cNvSpPr txBox="1"/>
          <p:nvPr/>
        </p:nvSpPr>
        <p:spPr>
          <a:xfrm>
            <a:off x="6063846" y="2839575"/>
            <a:ext cx="1959300" cy="333900"/>
          </a:xfrm>
          <a:prstGeom prst="rect">
            <a:avLst/>
          </a:prstGeom>
          <a:noFill/>
          <a:ln>
            <a:noFill/>
          </a:ln>
        </p:spPr>
        <p:txBody>
          <a:bodyPr spcFirstLastPara="1" wrap="square" lIns="91425" tIns="91425" rIns="91425" bIns="91425" anchor="ctr" anchorCtr="0">
            <a:noAutofit/>
          </a:bodyPr>
          <a:lstStyle/>
          <a:p>
            <a:pPr marL="0" lvl="0" indent="0" algn="ctr" rtl="0">
              <a:spcBef>
                <a:spcPts val="480"/>
              </a:spcBef>
              <a:spcAft>
                <a:spcPts val="0"/>
              </a:spcAft>
              <a:buClr>
                <a:schemeClr val="dk1"/>
              </a:buClr>
              <a:buSzPts val="1100"/>
              <a:buFont typeface="Arial"/>
              <a:buNone/>
            </a:pPr>
            <a:r>
              <a:rPr lang="en-US" sz="2400" b="1">
                <a:solidFill>
                  <a:schemeClr val="dk2"/>
                </a:solidFill>
                <a:latin typeface="Calibri"/>
                <a:ea typeface="Calibri"/>
                <a:cs typeface="Calibri"/>
                <a:sym typeface="Calibri"/>
              </a:rPr>
              <a:t> Career Café</a:t>
            </a:r>
            <a:endParaRPr sz="1800" b="1">
              <a:solidFill>
                <a:srgbClr val="383838"/>
              </a:solidFill>
              <a:latin typeface="Julius Sans One"/>
              <a:ea typeface="Julius Sans One"/>
              <a:cs typeface="Julius Sans One"/>
              <a:sym typeface="Julius Sans One"/>
            </a:endParaRPr>
          </a:p>
        </p:txBody>
      </p:sp>
      <p:cxnSp>
        <p:nvCxnSpPr>
          <p:cNvPr id="400" name="Google Shape;400;g1cc187d8026_0_37"/>
          <p:cNvCxnSpPr/>
          <p:nvPr/>
        </p:nvCxnSpPr>
        <p:spPr>
          <a:xfrm>
            <a:off x="-22525" y="2564950"/>
            <a:ext cx="2858700" cy="0"/>
          </a:xfrm>
          <a:prstGeom prst="straightConnector1">
            <a:avLst/>
          </a:prstGeom>
          <a:noFill/>
          <a:ln w="19050" cap="flat" cmpd="sng">
            <a:solidFill>
              <a:srgbClr val="991B1E"/>
            </a:solidFill>
            <a:prstDash val="solid"/>
            <a:round/>
            <a:headEnd type="none" w="sm" len="sm"/>
            <a:tailEnd type="none" w="sm" len="sm"/>
          </a:ln>
        </p:spPr>
      </p:cxnSp>
      <p:cxnSp>
        <p:nvCxnSpPr>
          <p:cNvPr id="401" name="Google Shape;401;g1cc187d8026_0_37"/>
          <p:cNvCxnSpPr/>
          <p:nvPr/>
        </p:nvCxnSpPr>
        <p:spPr>
          <a:xfrm>
            <a:off x="6285300" y="2571750"/>
            <a:ext cx="2858700" cy="0"/>
          </a:xfrm>
          <a:prstGeom prst="straightConnector1">
            <a:avLst/>
          </a:prstGeom>
          <a:noFill/>
          <a:ln w="19050" cap="flat" cmpd="sng">
            <a:solidFill>
              <a:srgbClr val="991B1E"/>
            </a:solidFill>
            <a:prstDash val="solid"/>
            <a:round/>
            <a:headEnd type="none" w="sm" len="sm"/>
            <a:tailEnd type="none" w="sm" len="sm"/>
          </a:ln>
        </p:spPr>
      </p:cxnSp>
      <p:cxnSp>
        <p:nvCxnSpPr>
          <p:cNvPr id="402" name="Google Shape;402;g1cc187d8026_0_37"/>
          <p:cNvCxnSpPr/>
          <p:nvPr/>
        </p:nvCxnSpPr>
        <p:spPr>
          <a:xfrm>
            <a:off x="4572000" y="3179625"/>
            <a:ext cx="0" cy="930900"/>
          </a:xfrm>
          <a:prstGeom prst="straightConnector1">
            <a:avLst/>
          </a:prstGeom>
          <a:noFill/>
          <a:ln w="19050" cap="flat" cmpd="sng">
            <a:solidFill>
              <a:srgbClr val="991B1E"/>
            </a:solidFill>
            <a:prstDash val="solid"/>
            <a:round/>
            <a:headEnd type="none" w="sm" len="sm"/>
            <a:tailEnd type="none" w="sm" len="sm"/>
          </a:ln>
        </p:spPr>
      </p:cxnSp>
      <p:cxnSp>
        <p:nvCxnSpPr>
          <p:cNvPr id="403" name="Google Shape;403;g1cc187d8026_0_37"/>
          <p:cNvCxnSpPr/>
          <p:nvPr/>
        </p:nvCxnSpPr>
        <p:spPr>
          <a:xfrm>
            <a:off x="4572000" y="1276600"/>
            <a:ext cx="0" cy="930900"/>
          </a:xfrm>
          <a:prstGeom prst="straightConnector1">
            <a:avLst/>
          </a:prstGeom>
          <a:noFill/>
          <a:ln w="19050" cap="flat" cmpd="sng">
            <a:solidFill>
              <a:srgbClr val="991B1E"/>
            </a:solidFill>
            <a:prstDash val="solid"/>
            <a:round/>
            <a:headEnd type="none" w="sm" len="sm"/>
            <a:tailEnd type="none" w="sm" len="sm"/>
          </a:ln>
        </p:spPr>
      </p:cxnSp>
      <p:sp>
        <p:nvSpPr>
          <p:cNvPr id="404" name="Google Shape;404;g1cc187d8026_0_37"/>
          <p:cNvSpPr txBox="1">
            <a:spLocks noGrp="1"/>
          </p:cNvSpPr>
          <p:nvPr>
            <p:ph type="title"/>
          </p:nvPr>
        </p:nvSpPr>
        <p:spPr>
          <a:xfrm>
            <a:off x="457200" y="2193077"/>
            <a:ext cx="8229600" cy="6195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a:t>Closing the Gap</a:t>
            </a:r>
            <a:endParaRPr/>
          </a:p>
        </p:txBody>
      </p:sp>
      <p:pic>
        <p:nvPicPr>
          <p:cNvPr id="405" name="Google Shape;405;g1cc187d8026_0_37"/>
          <p:cNvPicPr preferRelativeResize="0"/>
          <p:nvPr/>
        </p:nvPicPr>
        <p:blipFill>
          <a:blip r:embed="rId3">
            <a:alphaModFix/>
          </a:blip>
          <a:stretch>
            <a:fillRect/>
          </a:stretch>
        </p:blipFill>
        <p:spPr>
          <a:xfrm>
            <a:off x="1369566" y="732587"/>
            <a:ext cx="1629475" cy="1629500"/>
          </a:xfrm>
          <a:prstGeom prst="rect">
            <a:avLst/>
          </a:prstGeom>
          <a:noFill/>
          <a:ln>
            <a:noFill/>
          </a:ln>
        </p:spPr>
      </p:pic>
      <p:pic>
        <p:nvPicPr>
          <p:cNvPr id="406" name="Google Shape;406;g1cc187d8026_0_37"/>
          <p:cNvPicPr preferRelativeResize="0"/>
          <p:nvPr/>
        </p:nvPicPr>
        <p:blipFill>
          <a:blip r:embed="rId4">
            <a:alphaModFix/>
          </a:blip>
          <a:stretch>
            <a:fillRect/>
          </a:stretch>
        </p:blipFill>
        <p:spPr>
          <a:xfrm>
            <a:off x="6228762" y="732588"/>
            <a:ext cx="1629475" cy="1629475"/>
          </a:xfrm>
          <a:prstGeom prst="rect">
            <a:avLst/>
          </a:prstGeom>
          <a:noFill/>
          <a:ln>
            <a:noFill/>
          </a:ln>
        </p:spPr>
      </p:pic>
      <p:pic>
        <p:nvPicPr>
          <p:cNvPr id="407" name="Google Shape;407;g1cc187d8026_0_37"/>
          <p:cNvPicPr preferRelativeResize="0"/>
          <p:nvPr/>
        </p:nvPicPr>
        <p:blipFill>
          <a:blip r:embed="rId5">
            <a:alphaModFix/>
          </a:blip>
          <a:stretch>
            <a:fillRect/>
          </a:stretch>
        </p:blipFill>
        <p:spPr>
          <a:xfrm>
            <a:off x="1369563" y="3347825"/>
            <a:ext cx="1629475" cy="1629475"/>
          </a:xfrm>
          <a:prstGeom prst="rect">
            <a:avLst/>
          </a:prstGeom>
          <a:noFill/>
          <a:ln>
            <a:noFill/>
          </a:ln>
        </p:spPr>
      </p:pic>
      <p:pic>
        <p:nvPicPr>
          <p:cNvPr id="408" name="Google Shape;408;g1cc187d8026_0_37"/>
          <p:cNvPicPr preferRelativeResize="0"/>
          <p:nvPr/>
        </p:nvPicPr>
        <p:blipFill>
          <a:blip r:embed="rId6">
            <a:alphaModFix/>
          </a:blip>
          <a:stretch>
            <a:fillRect/>
          </a:stretch>
        </p:blipFill>
        <p:spPr>
          <a:xfrm>
            <a:off x="6228763" y="3347837"/>
            <a:ext cx="1629450" cy="162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fbeb3efc16_0_0"/>
          <p:cNvSpPr txBox="1">
            <a:spLocks noGrp="1"/>
          </p:cNvSpPr>
          <p:nvPr>
            <p:ph type="title"/>
          </p:nvPr>
        </p:nvSpPr>
        <p:spPr>
          <a:xfrm>
            <a:off x="457200" y="307250"/>
            <a:ext cx="6937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Identity Chart</a:t>
            </a:r>
            <a:endParaRPr dirty="0"/>
          </a:p>
        </p:txBody>
      </p:sp>
      <p:sp>
        <p:nvSpPr>
          <p:cNvPr id="414" name="Google Shape;414;g1fbeb3efc16_0_0"/>
          <p:cNvSpPr>
            <a:spLocks noGrp="1"/>
          </p:cNvSpPr>
          <p:nvPr>
            <p:ph type="media" idx="2"/>
          </p:nvPr>
        </p:nvSpPr>
        <p:spPr>
          <a:xfrm>
            <a:off x="457200" y="1343700"/>
            <a:ext cx="6627300" cy="34083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Take a few minutes to consider some tactics for closing the gender gap in your school.</a:t>
            </a:r>
            <a:endParaRPr dirty="0"/>
          </a:p>
          <a:p>
            <a:pPr marL="457200" lvl="0" indent="-393700" algn="l" rtl="0">
              <a:spcBef>
                <a:spcPts val="0"/>
              </a:spcBef>
              <a:spcAft>
                <a:spcPts val="0"/>
              </a:spcAft>
              <a:buSzPts val="2600"/>
              <a:buChar char="•"/>
            </a:pPr>
            <a:r>
              <a:rPr lang="en-US" dirty="0"/>
              <a:t>Complete your Identity Chart.</a:t>
            </a:r>
            <a:endParaRPr dirty="0"/>
          </a:p>
        </p:txBody>
      </p:sp>
      <p:grpSp>
        <p:nvGrpSpPr>
          <p:cNvPr id="415" name="Google Shape;415;g1fbeb3efc16_0_0"/>
          <p:cNvGrpSpPr/>
          <p:nvPr/>
        </p:nvGrpSpPr>
        <p:grpSpPr>
          <a:xfrm>
            <a:off x="7271222" y="1249961"/>
            <a:ext cx="1215900" cy="1257300"/>
            <a:chOff x="7782025" y="146375"/>
            <a:chExt cx="1215900" cy="1257300"/>
          </a:xfrm>
        </p:grpSpPr>
        <p:sp>
          <p:nvSpPr>
            <p:cNvPr id="416" name="Google Shape;416;g1fbeb3efc16_0_0"/>
            <p:cNvSpPr/>
            <p:nvPr/>
          </p:nvSpPr>
          <p:spPr>
            <a:xfrm>
              <a:off x="7782025" y="1463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g1fbeb3efc16_0_0"/>
            <p:cNvPicPr preferRelativeResize="0"/>
            <p:nvPr/>
          </p:nvPicPr>
          <p:blipFill rotWithShape="1">
            <a:blip r:embed="rId3">
              <a:alphaModFix/>
            </a:blip>
            <a:srcRect l="2134" r="2134"/>
            <a:stretch/>
          </p:blipFill>
          <p:spPr>
            <a:xfrm>
              <a:off x="7838126" y="1985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c187d8026_0_2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227012" lvl="0" indent="-227012" algn="l" rtl="0">
              <a:spcBef>
                <a:spcPts val="0"/>
              </a:spcBef>
              <a:spcAft>
                <a:spcPts val="0"/>
              </a:spcAft>
              <a:buSzPts val="2600"/>
              <a:buChar char="•"/>
            </a:pPr>
            <a:r>
              <a:rPr lang="en-US" dirty="0"/>
              <a:t>S – What did you find </a:t>
            </a:r>
            <a:r>
              <a:rPr lang="en-US" b="1" u="sng" dirty="0"/>
              <a:t>S</a:t>
            </a:r>
            <a:r>
              <a:rPr lang="en-US" dirty="0"/>
              <a:t>urprising?</a:t>
            </a:r>
            <a:endParaRPr dirty="0"/>
          </a:p>
          <a:p>
            <a:pPr marL="227012" lvl="0" indent="-227012" algn="l" rtl="0">
              <a:spcBef>
                <a:spcPts val="520"/>
              </a:spcBef>
              <a:spcAft>
                <a:spcPts val="0"/>
              </a:spcAft>
              <a:buSzPts val="2600"/>
              <a:buChar char="•"/>
            </a:pPr>
            <a:r>
              <a:rPr lang="en-US" dirty="0"/>
              <a:t>I – What did you find </a:t>
            </a:r>
            <a:r>
              <a:rPr lang="en-US" b="1" u="sng" dirty="0"/>
              <a:t>I</a:t>
            </a:r>
            <a:r>
              <a:rPr lang="en-US" dirty="0"/>
              <a:t>nteresting?</a:t>
            </a:r>
            <a:endParaRPr dirty="0"/>
          </a:p>
          <a:p>
            <a:pPr marL="227012" lvl="0" indent="-227012" algn="l" rtl="0">
              <a:spcBef>
                <a:spcPts val="520"/>
              </a:spcBef>
              <a:spcAft>
                <a:spcPts val="0"/>
              </a:spcAft>
              <a:buSzPts val="2600"/>
              <a:buChar char="•"/>
            </a:pPr>
            <a:r>
              <a:rPr lang="en-US" dirty="0"/>
              <a:t>T – What did you find </a:t>
            </a:r>
            <a:r>
              <a:rPr lang="en-US" b="1" u="sng" dirty="0"/>
              <a:t>T</a:t>
            </a:r>
            <a:r>
              <a:rPr lang="en-US" dirty="0"/>
              <a:t>roubling?</a:t>
            </a:r>
            <a:endParaRPr dirty="0"/>
          </a:p>
        </p:txBody>
      </p:sp>
      <p:sp>
        <p:nvSpPr>
          <p:cNvPr id="423" name="Google Shape;423;g1cc187d8026_0_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S-I-T </a:t>
            </a:r>
            <a:r>
              <a:rPr lang="en-US" sz="3500"/>
              <a:t>(Surprising, Interesting, Troubling)</a:t>
            </a:r>
            <a:endParaRPr sz="3500"/>
          </a:p>
        </p:txBody>
      </p:sp>
      <p:grpSp>
        <p:nvGrpSpPr>
          <p:cNvPr id="424" name="Google Shape;424;g1cc187d8026_0_21"/>
          <p:cNvGrpSpPr/>
          <p:nvPr/>
        </p:nvGrpSpPr>
        <p:grpSpPr>
          <a:xfrm>
            <a:off x="7705825" y="222575"/>
            <a:ext cx="1215900" cy="1257300"/>
            <a:chOff x="7629625" y="298775"/>
            <a:chExt cx="1215900" cy="1257300"/>
          </a:xfrm>
        </p:grpSpPr>
        <p:sp>
          <p:nvSpPr>
            <p:cNvPr id="425" name="Google Shape;425;g1cc187d8026_0_2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g1cc187d8026_0_21"/>
            <p:cNvPicPr preferRelativeResize="0"/>
            <p:nvPr/>
          </p:nvPicPr>
          <p:blipFill rotWithShape="1">
            <a:blip r:embed="rId3">
              <a:alphaModFix/>
            </a:blip>
            <a:srcRect l="-15900" t="-5556" r="15900" b="10895"/>
            <a:stretch/>
          </p:blipFill>
          <p:spPr>
            <a:xfrm>
              <a:off x="7690104" y="347472"/>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15" name="Google Shape;115;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How can promoting women in STEM shape science for the future?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577648" y="609180"/>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Session Objectives</a:t>
            </a:r>
            <a:endParaRPr dirty="0"/>
          </a:p>
        </p:txBody>
      </p:sp>
      <p:sp>
        <p:nvSpPr>
          <p:cNvPr id="121" name="Google Shape;121;p4"/>
          <p:cNvSpPr txBox="1">
            <a:spLocks noGrp="1"/>
          </p:cNvSpPr>
          <p:nvPr>
            <p:ph type="body" idx="1"/>
          </p:nvPr>
        </p:nvSpPr>
        <p:spPr>
          <a:xfrm>
            <a:off x="530352" y="2028497"/>
            <a:ext cx="7772400" cy="2465125"/>
          </a:xfrm>
          <a:prstGeom prst="rect">
            <a:avLst/>
          </a:prstGeom>
          <a:noFill/>
          <a:ln>
            <a:noFill/>
          </a:ln>
        </p:spPr>
        <p:txBody>
          <a:bodyPr spcFirstLastPara="1" wrap="square" lIns="45700" tIns="45700" rIns="45700" bIns="45700" anchor="t" anchorCtr="0">
            <a:normAutofit/>
          </a:bodyPr>
          <a:lstStyle/>
          <a:p>
            <a:pPr marL="398463" lvl="0" indent="-342900" algn="l" rtl="0">
              <a:spcBef>
                <a:spcPts val="0"/>
              </a:spcBef>
              <a:spcAft>
                <a:spcPts val="0"/>
              </a:spcAft>
              <a:buClr>
                <a:schemeClr val="lt1"/>
              </a:buClr>
              <a:buSzPts val="2600"/>
              <a:buFont typeface="Arial"/>
              <a:buChar char="•"/>
            </a:pPr>
            <a:r>
              <a:rPr lang="en-US" dirty="0"/>
              <a:t>Explore personal and professional STEM career misconceptions.</a:t>
            </a:r>
            <a:endParaRPr dirty="0"/>
          </a:p>
          <a:p>
            <a:pPr marL="398463" lvl="0" indent="-342900" algn="l" rtl="0">
              <a:spcBef>
                <a:spcPts val="520"/>
              </a:spcBef>
              <a:spcAft>
                <a:spcPts val="0"/>
              </a:spcAft>
              <a:buClr>
                <a:schemeClr val="lt1"/>
              </a:buClr>
              <a:buSzPts val="2600"/>
              <a:buFont typeface="Arial"/>
              <a:buChar char="•"/>
            </a:pPr>
            <a:r>
              <a:rPr lang="en-US" dirty="0"/>
              <a:t>Analyze strategies and approaches to close the STEM gap in your schools and communities.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cb9b3a26b1_0_184"/>
          <p:cNvSpPr txBox="1">
            <a:spLocks noGrp="1"/>
          </p:cNvSpPr>
          <p:nvPr>
            <p:ph type="body" idx="1"/>
          </p:nvPr>
        </p:nvSpPr>
        <p:spPr>
          <a:xfrm>
            <a:off x="457200" y="1309352"/>
            <a:ext cx="6482781"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Clr>
                <a:schemeClr val="accent4"/>
              </a:buClr>
              <a:buSzPts val="2600"/>
              <a:buFont typeface="Arial"/>
              <a:buChar char="•"/>
            </a:pPr>
            <a:r>
              <a:rPr lang="en-US" sz="2200" dirty="0"/>
              <a:t>Think back to your high school science teacher, </a:t>
            </a:r>
            <a:br>
              <a:rPr lang="en-US" sz="2200" dirty="0"/>
            </a:br>
            <a:r>
              <a:rPr lang="en-US" sz="2200" dirty="0"/>
              <a:t>what did they look like?</a:t>
            </a:r>
            <a:endParaRPr sz="2200" dirty="0"/>
          </a:p>
          <a:p>
            <a:pPr marL="227012" lvl="0" indent="-227012" algn="l" rtl="0">
              <a:spcBef>
                <a:spcPts val="0"/>
              </a:spcBef>
              <a:spcAft>
                <a:spcPts val="0"/>
              </a:spcAft>
              <a:buClr>
                <a:schemeClr val="accent4"/>
              </a:buClr>
              <a:buSzPts val="2600"/>
              <a:buFont typeface="Arial"/>
              <a:buChar char="•"/>
            </a:pPr>
            <a:r>
              <a:rPr lang="en-US" sz="2200" dirty="0"/>
              <a:t>On your handout, draw what comes to mind.</a:t>
            </a:r>
            <a:endParaRPr sz="2200" dirty="0"/>
          </a:p>
          <a:p>
            <a:pPr marL="227012" lvl="0" indent="-227012" algn="l" rtl="0">
              <a:spcBef>
                <a:spcPts val="520"/>
              </a:spcBef>
              <a:spcAft>
                <a:spcPts val="0"/>
              </a:spcAft>
              <a:buSzPts val="2600"/>
              <a:buChar char="•"/>
            </a:pPr>
            <a:r>
              <a:rPr lang="en-US" sz="2200" dirty="0"/>
              <a:t>Take a picture with your device.</a:t>
            </a:r>
            <a:endParaRPr sz="2200" dirty="0"/>
          </a:p>
          <a:p>
            <a:pPr marL="227012" lvl="0" indent="-227012" algn="l" rtl="0">
              <a:spcBef>
                <a:spcPts val="520"/>
              </a:spcBef>
              <a:spcAft>
                <a:spcPts val="0"/>
              </a:spcAft>
              <a:buSzPts val="2600"/>
              <a:buChar char="•"/>
            </a:pPr>
            <a:r>
              <a:rPr lang="en-US" sz="2200" dirty="0"/>
              <a:t>Scan the QR code and share your drawing on Padlet.</a:t>
            </a:r>
            <a:endParaRPr sz="2200" dirty="0"/>
          </a:p>
          <a:p>
            <a:pPr marL="227012" lvl="0" indent="-61912" algn="l" rtl="0">
              <a:spcBef>
                <a:spcPts val="520"/>
              </a:spcBef>
              <a:spcAft>
                <a:spcPts val="0"/>
              </a:spcAft>
              <a:buClr>
                <a:schemeClr val="accent4"/>
              </a:buClr>
              <a:buSzPts val="2600"/>
              <a:buFont typeface="Arial"/>
              <a:buNone/>
            </a:pPr>
            <a:endParaRPr dirty="0"/>
          </a:p>
        </p:txBody>
      </p:sp>
      <p:sp>
        <p:nvSpPr>
          <p:cNvPr id="127" name="Google Shape;127;g1cb9b3a26b1_0_18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Draw a Scientist Activity</a:t>
            </a:r>
            <a:endParaRPr dirty="0"/>
          </a:p>
        </p:txBody>
      </p:sp>
      <p:grpSp>
        <p:nvGrpSpPr>
          <p:cNvPr id="128" name="Google Shape;128;g1cb9b3a26b1_0_184"/>
          <p:cNvGrpSpPr/>
          <p:nvPr/>
        </p:nvGrpSpPr>
        <p:grpSpPr>
          <a:xfrm>
            <a:off x="7705825" y="222575"/>
            <a:ext cx="1215900" cy="1257300"/>
            <a:chOff x="7705825" y="222575"/>
            <a:chExt cx="1215900" cy="1257300"/>
          </a:xfrm>
        </p:grpSpPr>
        <p:sp>
          <p:nvSpPr>
            <p:cNvPr id="129" name="Google Shape;129;g1cb9b3a26b1_0_184"/>
            <p:cNvSpPr/>
            <p:nvPr/>
          </p:nvSpPr>
          <p:spPr>
            <a:xfrm>
              <a:off x="7705825" y="222575"/>
              <a:ext cx="1215900" cy="1257300"/>
            </a:xfrm>
            <a:prstGeom prst="ellipse">
              <a:avLst/>
            </a:prstGeom>
            <a:solidFill>
              <a:srgbClr val="EEEEEE"/>
            </a:solid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g1cb9b3a26b1_0_184"/>
            <p:cNvPicPr preferRelativeResize="0"/>
            <p:nvPr/>
          </p:nvPicPr>
          <p:blipFill rotWithShape="1">
            <a:blip r:embed="rId3">
              <a:alphaModFix/>
            </a:blip>
            <a:srcRect l="7799" r="7791"/>
            <a:stretch/>
          </p:blipFill>
          <p:spPr>
            <a:xfrm>
              <a:off x="7766304" y="271272"/>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553D4-8780-B5E2-B275-1CD73513FFF7}"/>
              </a:ext>
            </a:extLst>
          </p:cNvPr>
          <p:cNvSpPr>
            <a:spLocks noGrp="1"/>
          </p:cNvSpPr>
          <p:nvPr>
            <p:ph type="body" idx="1"/>
          </p:nvPr>
        </p:nvSpPr>
        <p:spPr>
          <a:xfrm>
            <a:off x="457200" y="1056289"/>
            <a:ext cx="6668814" cy="3485362"/>
          </a:xfrm>
        </p:spPr>
        <p:txBody>
          <a:bodyPr>
            <a:normAutofit fontScale="92500"/>
          </a:bodyPr>
          <a:lstStyle/>
          <a:p>
            <a:pPr marL="0" indent="0">
              <a:spcBef>
                <a:spcPts val="0"/>
              </a:spcBef>
              <a:buNone/>
            </a:pPr>
            <a:r>
              <a:rPr lang="en-US" sz="2400" dirty="0"/>
              <a:t>Access the Padlet to share your scientist with the group!</a:t>
            </a:r>
          </a:p>
          <a:p>
            <a:pPr marL="230188" marR="0" lvl="0" indent="-230188" algn="l" rtl="0">
              <a:lnSpc>
                <a:spcPct val="100000"/>
              </a:lnSpc>
              <a:spcBef>
                <a:spcPts val="0"/>
              </a:spcBef>
              <a:spcAft>
                <a:spcPts val="0"/>
              </a:spcAft>
              <a:buSzPts val="2600"/>
              <a:buFont typeface="Arial" panose="020B0604020202020204" pitchFamily="34" charset="0"/>
              <a:buChar char="•"/>
              <a:tabLst>
                <a:tab pos="230188" algn="l"/>
                <a:tab pos="287338" algn="l"/>
              </a:tabLst>
            </a:pPr>
            <a:r>
              <a:rPr lang="en-US" sz="2400" dirty="0"/>
              <a:t>To do this:</a:t>
            </a:r>
          </a:p>
          <a:p>
            <a:pPr marL="800100" marR="0" lvl="0" indent="-228600" algn="l" rtl="0">
              <a:lnSpc>
                <a:spcPct val="100000"/>
              </a:lnSpc>
              <a:spcBef>
                <a:spcPts val="0"/>
              </a:spcBef>
              <a:spcAft>
                <a:spcPts val="0"/>
              </a:spcAft>
              <a:buClr>
                <a:schemeClr val="accent1"/>
              </a:buClr>
              <a:buSzPct val="100000"/>
              <a:buFont typeface="+mj-lt"/>
              <a:buAutoNum type="arabicPeriod"/>
            </a:pPr>
            <a:r>
              <a:rPr lang="en-US" sz="2100" dirty="0"/>
              <a:t>Scan the QR code with your phone.</a:t>
            </a:r>
          </a:p>
          <a:p>
            <a:pPr marL="800100" marR="0" lvl="0" indent="-228600" algn="l" rtl="0">
              <a:lnSpc>
                <a:spcPct val="100000"/>
              </a:lnSpc>
              <a:spcBef>
                <a:spcPts val="0"/>
              </a:spcBef>
              <a:spcAft>
                <a:spcPts val="0"/>
              </a:spcAft>
              <a:buClr>
                <a:schemeClr val="accent1"/>
              </a:buClr>
              <a:buSzPct val="100000"/>
              <a:buFont typeface="+mj-lt"/>
              <a:buAutoNum type="arabicPeriod"/>
            </a:pPr>
            <a:r>
              <a:rPr lang="en-US" sz="2100" dirty="0"/>
              <a:t>Click the plus sign (+) at the bottom-right of the Padlet.</a:t>
            </a:r>
          </a:p>
          <a:p>
            <a:pPr marL="800100" marR="0" lvl="0" indent="-228600" algn="l" rtl="0">
              <a:lnSpc>
                <a:spcPct val="100000"/>
              </a:lnSpc>
              <a:spcBef>
                <a:spcPts val="0"/>
              </a:spcBef>
              <a:spcAft>
                <a:spcPts val="0"/>
              </a:spcAft>
              <a:buClr>
                <a:schemeClr val="accent1"/>
              </a:buClr>
              <a:buSzPct val="100000"/>
              <a:buFont typeface="+mj-lt"/>
              <a:buAutoNum type="arabicPeriod"/>
            </a:pPr>
            <a:r>
              <a:rPr lang="en-US" sz="2100" dirty="0"/>
              <a:t>Select the camera icon</a:t>
            </a:r>
            <a:r>
              <a:rPr lang="en-US" sz="2800" dirty="0"/>
              <a:t>.</a:t>
            </a:r>
          </a:p>
          <a:p>
            <a:pPr marL="800100" marR="0" lvl="0" indent="-228600" algn="l" rtl="0">
              <a:lnSpc>
                <a:spcPct val="100000"/>
              </a:lnSpc>
              <a:spcBef>
                <a:spcPts val="0"/>
              </a:spcBef>
              <a:spcAft>
                <a:spcPts val="0"/>
              </a:spcAft>
              <a:buClr>
                <a:schemeClr val="accent1"/>
              </a:buClr>
              <a:buSzPct val="100000"/>
              <a:buFont typeface="+mj-lt"/>
              <a:buAutoNum type="arabicPeriod"/>
              <a:tabLst>
                <a:tab pos="627063" algn="l"/>
              </a:tabLst>
            </a:pPr>
            <a:r>
              <a:rPr lang="en-US" sz="2100" dirty="0"/>
              <a:t>Take a photo of your drawing!</a:t>
            </a:r>
          </a:p>
          <a:p>
            <a:pPr marL="227012" marR="0" lvl="0" indent="-227012" algn="l" rtl="0">
              <a:lnSpc>
                <a:spcPct val="100000"/>
              </a:lnSpc>
              <a:spcBef>
                <a:spcPts val="0"/>
              </a:spcBef>
              <a:spcAft>
                <a:spcPts val="0"/>
              </a:spcAft>
              <a:buSzPts val="2600"/>
              <a:buChar char="•"/>
            </a:pPr>
            <a:r>
              <a:rPr lang="en-US" sz="2400" dirty="0"/>
              <a:t>As others are adding their drawings,</a:t>
            </a:r>
            <a:br>
              <a:rPr lang="en-US" sz="2400" dirty="0"/>
            </a:br>
            <a:r>
              <a:rPr lang="en-US" sz="2400" dirty="0"/>
              <a:t>take some time to view them.</a:t>
            </a:r>
          </a:p>
          <a:p>
            <a:pPr marL="227012" marR="0" lvl="0" indent="-227012" algn="l" rtl="0">
              <a:lnSpc>
                <a:spcPct val="100000"/>
              </a:lnSpc>
              <a:spcBef>
                <a:spcPts val="0"/>
              </a:spcBef>
              <a:spcAft>
                <a:spcPts val="0"/>
              </a:spcAft>
              <a:buSzPts val="2600"/>
              <a:buChar char="•"/>
            </a:pPr>
            <a:r>
              <a:rPr lang="en-US" sz="2400" dirty="0"/>
              <a:t>Are there similarities?</a:t>
            </a:r>
          </a:p>
          <a:p>
            <a:endParaRPr lang="en-US" dirty="0"/>
          </a:p>
        </p:txBody>
      </p:sp>
      <p:sp>
        <p:nvSpPr>
          <p:cNvPr id="3" name="Title 2">
            <a:extLst>
              <a:ext uri="{FF2B5EF4-FFF2-40B4-BE49-F238E27FC236}">
                <a16:creationId xmlns:a16="http://schemas.microsoft.com/office/drawing/2014/main" id="{AF4A6C26-7E3C-771B-93F1-8EF4C6C9DB4D}"/>
              </a:ext>
            </a:extLst>
          </p:cNvPr>
          <p:cNvSpPr>
            <a:spLocks noGrp="1"/>
          </p:cNvSpPr>
          <p:nvPr>
            <p:ph type="title"/>
          </p:nvPr>
        </p:nvSpPr>
        <p:spPr>
          <a:xfrm>
            <a:off x="457200" y="124367"/>
            <a:ext cx="4944066" cy="857250"/>
          </a:xfrm>
        </p:spPr>
        <p:txBody>
          <a:bodyPr/>
          <a:lstStyle/>
          <a:p>
            <a:r>
              <a:rPr lang="en-US" dirty="0"/>
              <a:t>Show Us Your Scientists!</a:t>
            </a:r>
          </a:p>
        </p:txBody>
      </p:sp>
      <p:sp>
        <p:nvSpPr>
          <p:cNvPr id="6" name="Rectangle 5">
            <a:extLst>
              <a:ext uri="{FF2B5EF4-FFF2-40B4-BE49-F238E27FC236}">
                <a16:creationId xmlns:a16="http://schemas.microsoft.com/office/drawing/2014/main" id="{6D1AC6B5-565B-230D-5059-4EB9C2FDFF6E}"/>
              </a:ext>
            </a:extLst>
          </p:cNvPr>
          <p:cNvSpPr/>
          <p:nvPr/>
        </p:nvSpPr>
        <p:spPr>
          <a:xfrm>
            <a:off x="5846008" y="2800767"/>
            <a:ext cx="1519614" cy="13961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highlight>
                  <a:srgbClr val="FFFF00"/>
                </a:highlight>
              </a:rPr>
              <a:t>Insert QR Code Here</a:t>
            </a:r>
          </a:p>
        </p:txBody>
      </p:sp>
      <p:grpSp>
        <p:nvGrpSpPr>
          <p:cNvPr id="5" name="Google Shape;128;g1cb9b3a26b1_0_184">
            <a:extLst>
              <a:ext uri="{FF2B5EF4-FFF2-40B4-BE49-F238E27FC236}">
                <a16:creationId xmlns:a16="http://schemas.microsoft.com/office/drawing/2014/main" id="{80D5B2D0-23B3-5E0E-EFAD-CE13F2923BEF}"/>
              </a:ext>
            </a:extLst>
          </p:cNvPr>
          <p:cNvGrpSpPr/>
          <p:nvPr/>
        </p:nvGrpSpPr>
        <p:grpSpPr>
          <a:xfrm>
            <a:off x="7705825" y="222575"/>
            <a:ext cx="1215900" cy="1257300"/>
            <a:chOff x="7705825" y="222575"/>
            <a:chExt cx="1215900" cy="1257300"/>
          </a:xfrm>
        </p:grpSpPr>
        <p:sp>
          <p:nvSpPr>
            <p:cNvPr id="7" name="Google Shape;129;g1cb9b3a26b1_0_184">
              <a:extLst>
                <a:ext uri="{FF2B5EF4-FFF2-40B4-BE49-F238E27FC236}">
                  <a16:creationId xmlns:a16="http://schemas.microsoft.com/office/drawing/2014/main" id="{6CAE4008-C437-97F5-C30A-2DC905577548}"/>
                </a:ext>
              </a:extLst>
            </p:cNvPr>
            <p:cNvSpPr/>
            <p:nvPr/>
          </p:nvSpPr>
          <p:spPr>
            <a:xfrm>
              <a:off x="7705825" y="222575"/>
              <a:ext cx="1215900" cy="1257300"/>
            </a:xfrm>
            <a:prstGeom prst="ellipse">
              <a:avLst/>
            </a:prstGeom>
            <a:solidFill>
              <a:srgbClr val="EEEEEE"/>
            </a:solid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30;g1cb9b3a26b1_0_184">
              <a:extLst>
                <a:ext uri="{FF2B5EF4-FFF2-40B4-BE49-F238E27FC236}">
                  <a16:creationId xmlns:a16="http://schemas.microsoft.com/office/drawing/2014/main" id="{73EED12A-330E-E504-27F4-F6F899214919}"/>
                </a:ext>
              </a:extLst>
            </p:cNvPr>
            <p:cNvPicPr preferRelativeResize="0"/>
            <p:nvPr/>
          </p:nvPicPr>
          <p:blipFill rotWithShape="1">
            <a:blip r:embed="rId2">
              <a:alphaModFix/>
            </a:blip>
            <a:srcRect l="7799" r="7791"/>
            <a:stretch/>
          </p:blipFill>
          <p:spPr>
            <a:xfrm>
              <a:off x="7766304" y="271272"/>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extLst>
      <p:ext uri="{BB962C8B-B14F-4D97-AF65-F5344CB8AC3E}">
        <p14:creationId xmlns:p14="http://schemas.microsoft.com/office/powerpoint/2010/main" val="4175514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cb9b3a26b1_0_0"/>
          <p:cNvSpPr txBox="1">
            <a:spLocks noGrp="1"/>
          </p:cNvSpPr>
          <p:nvPr>
            <p:ph type="body" idx="1"/>
          </p:nvPr>
        </p:nvSpPr>
        <p:spPr>
          <a:xfrm>
            <a:off x="457200" y="1309352"/>
            <a:ext cx="5533697" cy="3434100"/>
          </a:xfrm>
          <a:prstGeom prst="rect">
            <a:avLst/>
          </a:prstGeom>
        </p:spPr>
        <p:txBody>
          <a:bodyPr spcFirstLastPara="1" wrap="square" lIns="91425" tIns="45700" rIns="91425" bIns="45700" anchor="t" anchorCtr="0">
            <a:normAutofit/>
          </a:bodyPr>
          <a:lstStyle/>
          <a:p>
            <a:pPr marL="227012" lvl="0" indent="-227012" algn="l" rtl="0">
              <a:spcBef>
                <a:spcPts val="0"/>
              </a:spcBef>
              <a:spcAft>
                <a:spcPts val="0"/>
              </a:spcAft>
              <a:buSzPts val="2600"/>
              <a:buChar char="•"/>
            </a:pPr>
            <a:r>
              <a:rPr lang="en-US" dirty="0"/>
              <a:t>S – What did you find </a:t>
            </a:r>
            <a:r>
              <a:rPr lang="en-US" b="1" u="sng" dirty="0"/>
              <a:t>S</a:t>
            </a:r>
            <a:r>
              <a:rPr lang="en-US" dirty="0"/>
              <a:t>urprising?</a:t>
            </a:r>
            <a:endParaRPr dirty="0"/>
          </a:p>
          <a:p>
            <a:pPr marL="227012" lvl="0" indent="-227012" algn="l" rtl="0">
              <a:spcBef>
                <a:spcPts val="520"/>
              </a:spcBef>
              <a:spcAft>
                <a:spcPts val="0"/>
              </a:spcAft>
              <a:buSzPts val="2600"/>
              <a:buChar char="•"/>
            </a:pPr>
            <a:r>
              <a:rPr lang="en-US" dirty="0"/>
              <a:t>I – What did you find </a:t>
            </a:r>
            <a:r>
              <a:rPr lang="en-US" b="1" u="sng" dirty="0"/>
              <a:t>I</a:t>
            </a:r>
            <a:r>
              <a:rPr lang="en-US" dirty="0"/>
              <a:t>nteresting?</a:t>
            </a:r>
            <a:endParaRPr dirty="0"/>
          </a:p>
          <a:p>
            <a:pPr marL="227012" lvl="0" indent="-227012" algn="l" rtl="0">
              <a:spcBef>
                <a:spcPts val="520"/>
              </a:spcBef>
              <a:spcAft>
                <a:spcPts val="0"/>
              </a:spcAft>
              <a:buSzPts val="2600"/>
              <a:buChar char="•"/>
            </a:pPr>
            <a:r>
              <a:rPr lang="en-US" dirty="0"/>
              <a:t>T – What did you find </a:t>
            </a:r>
            <a:r>
              <a:rPr lang="en-US" b="1" u="sng" dirty="0"/>
              <a:t>T</a:t>
            </a:r>
            <a:r>
              <a:rPr lang="en-US" dirty="0"/>
              <a:t>roubling?</a:t>
            </a:r>
            <a:endParaRPr dirty="0"/>
          </a:p>
        </p:txBody>
      </p:sp>
      <p:sp>
        <p:nvSpPr>
          <p:cNvPr id="146" name="Google Shape;146;g1cb9b3a26b1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S-I-T </a:t>
            </a:r>
            <a:r>
              <a:rPr lang="en-US" sz="3500" dirty="0"/>
              <a:t>(Surprising, Interesting, Troubling)</a:t>
            </a:r>
            <a:endParaRPr sz="3500" dirty="0"/>
          </a:p>
        </p:txBody>
      </p:sp>
      <p:grpSp>
        <p:nvGrpSpPr>
          <p:cNvPr id="147" name="Google Shape;147;g1cb9b3a26b1_0_0"/>
          <p:cNvGrpSpPr/>
          <p:nvPr/>
        </p:nvGrpSpPr>
        <p:grpSpPr>
          <a:xfrm>
            <a:off x="7705825" y="222575"/>
            <a:ext cx="1215900" cy="1257300"/>
            <a:chOff x="7629625" y="298775"/>
            <a:chExt cx="1215900" cy="1257300"/>
          </a:xfrm>
        </p:grpSpPr>
        <p:sp>
          <p:nvSpPr>
            <p:cNvPr id="148" name="Google Shape;148;g1cb9b3a26b1_0_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g1cb9b3a26b1_0_0"/>
            <p:cNvPicPr preferRelativeResize="0"/>
            <p:nvPr/>
          </p:nvPicPr>
          <p:blipFill rotWithShape="1">
            <a:blip r:embed="rId3">
              <a:alphaModFix/>
            </a:blip>
            <a:srcRect l="-15900" t="-5556" r="15900" b="10895"/>
            <a:stretch/>
          </p:blipFill>
          <p:spPr>
            <a:xfrm>
              <a:off x="7690104" y="347472"/>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beb3efc16_3_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Research</a:t>
            </a:r>
            <a:endParaRPr dirty="0"/>
          </a:p>
        </p:txBody>
      </p:sp>
      <p:sp>
        <p:nvSpPr>
          <p:cNvPr id="155" name="Google Shape;155;g1fbeb3efc16_3_8"/>
          <p:cNvSpPr txBox="1">
            <a:spLocks noGrp="1"/>
          </p:cNvSpPr>
          <p:nvPr>
            <p:ph type="body" idx="1"/>
          </p:nvPr>
        </p:nvSpPr>
        <p:spPr>
          <a:xfrm>
            <a:off x="2574750" y="1534725"/>
            <a:ext cx="4378800" cy="23763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dirty="0"/>
              <a:t>One meta-analysis collection of 5 decades of “DAST” results showed out of 20,860 drawings, only 11% were women.</a:t>
            </a:r>
            <a:endParaRPr dirty="0"/>
          </a:p>
        </p:txBody>
      </p:sp>
      <p:sp>
        <p:nvSpPr>
          <p:cNvPr id="156" name="Google Shape;156;g1fbeb3efc16_3_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US"/>
              <a:t>- Cyril Ponnamperuma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2540</Words>
  <Application>Microsoft Office PowerPoint</Application>
  <PresentationFormat>On-screen Show (16:9)</PresentationFormat>
  <Paragraphs>177</Paragraphs>
  <Slides>37</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Tahoma</vt:lpstr>
      <vt:lpstr>Wingdings</vt:lpstr>
      <vt:lpstr>Noto Sans Symbols</vt:lpstr>
      <vt:lpstr>Julius Sans One</vt:lpstr>
      <vt:lpstr>Times New Roman</vt:lpstr>
      <vt:lpstr>Calibri</vt:lpstr>
      <vt:lpstr>LEARN theme</vt:lpstr>
      <vt:lpstr>LEARN theme</vt:lpstr>
      <vt:lpstr>PowerPoint Presentation</vt:lpstr>
      <vt:lpstr>Draw a Scientist Activity</vt:lpstr>
      <vt:lpstr>Girls Just Wanna Have Fun  in STEM</vt:lpstr>
      <vt:lpstr>Essential Question</vt:lpstr>
      <vt:lpstr>Session Objectives</vt:lpstr>
      <vt:lpstr>Draw a Scientist Activity</vt:lpstr>
      <vt:lpstr>Show Us Your Scientists!</vt:lpstr>
      <vt:lpstr>S-I-T (Surprising, Interesting, Troubling)</vt:lpstr>
      <vt:lpstr>Research</vt:lpstr>
      <vt:lpstr>Research</vt:lpstr>
      <vt:lpstr>Magnetic Statements</vt:lpstr>
      <vt:lpstr>Magnetic Statements</vt:lpstr>
      <vt:lpstr>Magnetic Statements</vt:lpstr>
      <vt:lpstr>Research</vt:lpstr>
      <vt:lpstr>Magnetic Statements</vt:lpstr>
      <vt:lpstr>Magnetic Statements</vt:lpstr>
      <vt:lpstr>Magnetic Statements</vt:lpstr>
      <vt:lpstr>Magnetic Statements</vt:lpstr>
      <vt:lpstr>Magnetic Statements</vt:lpstr>
      <vt:lpstr>Magnetic Statements</vt:lpstr>
      <vt:lpstr>Magnetic Statements</vt:lpstr>
      <vt:lpstr>POMS  (Point of Most Significance)</vt:lpstr>
      <vt:lpstr>PowerPoint Presentation</vt:lpstr>
      <vt:lpstr>POMS  (Point of Most Significance)</vt:lpstr>
      <vt:lpstr>Magnetic Statements</vt:lpstr>
      <vt:lpstr>Magnetic Statements</vt:lpstr>
      <vt:lpstr>Magnetic Statements</vt:lpstr>
      <vt:lpstr>Research</vt:lpstr>
      <vt:lpstr>Magnetic Statements</vt:lpstr>
      <vt:lpstr>Magnetic Statements</vt:lpstr>
      <vt:lpstr>Magnetic Statements</vt:lpstr>
      <vt:lpstr>Identity Chart</vt:lpstr>
      <vt:lpstr>PowerPoint Presentation</vt:lpstr>
      <vt:lpstr>How is K20 working to Close the Gap?</vt:lpstr>
      <vt:lpstr>Closing the Gap</vt:lpstr>
      <vt:lpstr>Identity Chart</vt:lpstr>
      <vt:lpstr>S-I-T (Surprising, Interesting, Troubling)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Eike, Michell L.</dc:creator>
  <cp:lastModifiedBy>McLeod Porter, Delma</cp:lastModifiedBy>
  <cp:revision>5</cp:revision>
  <dcterms:created xsi:type="dcterms:W3CDTF">2022-12-06T21:24:46Z</dcterms:created>
  <dcterms:modified xsi:type="dcterms:W3CDTF">2023-02-09T17:17:14Z</dcterms:modified>
</cp:coreProperties>
</file>