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8" d="100"/>
          <a:sy n="118" d="100"/>
        </p:scale>
        <p:origin x="44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85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cbfa804efd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2" name="Google Shape;142;g1cbfa804efd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cbfa804efd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Say that the strategy should not be used on the ACT because of timing. </a:t>
            </a:r>
            <a:r>
              <a:rPr lang="en-US">
                <a:highlight>
                  <a:srgbClr val="FFFF00"/>
                </a:highlight>
              </a:rPr>
              <a:t> However, building that skill in classrooms is the goal.</a:t>
            </a:r>
            <a:endParaRPr>
              <a:highlight>
                <a:srgbClr val="FFFF00"/>
              </a:highlight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9" name="Google Shape;149;g1cbfa804efd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cbfa804efd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K20 Center.(n.d.). </a:t>
            </a:r>
            <a:r>
              <a:rPr lang="en-US" sz="1200">
                <a:solidFill>
                  <a:srgbClr val="A61C00"/>
                </a:solidFill>
                <a:latin typeface="Calibri"/>
                <a:ea typeface="Calibri"/>
                <a:cs typeface="Calibri"/>
                <a:sym typeface="Calibri"/>
              </a:rPr>
              <a:t>I Noticed, I Wondered</a:t>
            </a: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.Strategies.</a:t>
            </a:r>
            <a:r>
              <a:rPr lang="en-US" sz="120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https://learn.k20center.ou.edu/strategy/180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g1cbfa804efd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cbfa804efd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1 min Think about the skills you used during the ACT activity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2 min Pair Talk with partner about the skills you circled and why authentic test prep enhances a student’s college and career readiness skills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2 min Share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g1cbfa804efd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cbfa804efd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cbfa804efd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cbfa804efd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1cbfa804efd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K20 Center. (n.d.). </a:t>
            </a:r>
            <a:r>
              <a:rPr lang="en-US" sz="1200">
                <a:solidFill>
                  <a:srgbClr val="A61C00"/>
                </a:solidFill>
                <a:latin typeface="Calibri"/>
                <a:ea typeface="Calibri"/>
                <a:cs typeface="Calibri"/>
                <a:sym typeface="Calibri"/>
              </a:rPr>
              <a:t>3 Stray, 1 Stay</a:t>
            </a: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. Strategies. </a:t>
            </a:r>
            <a:r>
              <a:rPr lang="en-US" sz="12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https://learn.k20center.ou.edu/strategy/85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cbfa804efd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cbfa804efd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K20 Center.(n.d.). </a:t>
            </a:r>
            <a:r>
              <a:rPr lang="en-US" sz="1200">
                <a:solidFill>
                  <a:srgbClr val="A61C00"/>
                </a:solidFill>
                <a:latin typeface="Calibri"/>
                <a:ea typeface="Calibri"/>
                <a:cs typeface="Calibri"/>
                <a:sym typeface="Calibri"/>
              </a:rPr>
              <a:t>Point of Most Significance (POMS)</a:t>
            </a: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.Strategies.</a:t>
            </a:r>
            <a:r>
              <a:rPr lang="en-US" sz="120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https://learn.k20center.ou.edu/strategy/101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2" name="Google Shape;9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77a1368b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g177a1368b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cbfa804ef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K20 Center.(n.d.).</a:t>
            </a:r>
            <a:r>
              <a:rPr lang="en-US" sz="1200">
                <a:solidFill>
                  <a:srgbClr val="A61C00"/>
                </a:solidFill>
                <a:latin typeface="Calibri"/>
                <a:ea typeface="Calibri"/>
                <a:cs typeface="Calibri"/>
                <a:sym typeface="Calibri"/>
              </a:rPr>
              <a:t>Chalk Talk </a:t>
            </a: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.Strategies.</a:t>
            </a:r>
            <a:r>
              <a:rPr lang="en-US" sz="120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https://learn.k20center.ou.edu/strategy/197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g1cbfa804ef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cbfa804efd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K20 Center.(n.d.).</a:t>
            </a:r>
            <a:r>
              <a:rPr lang="en-US" sz="1200">
                <a:solidFill>
                  <a:srgbClr val="A61C00"/>
                </a:solidFill>
                <a:latin typeface="Calibri"/>
                <a:ea typeface="Calibri"/>
                <a:cs typeface="Calibri"/>
                <a:sym typeface="Calibri"/>
              </a:rPr>
              <a:t>Chalk Talk </a:t>
            </a: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.Strategies.</a:t>
            </a:r>
            <a:r>
              <a:rPr lang="en-US" sz="120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https://learn.k20center.ou.edu/strategy/197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1" name="Google Shape;121;g1cbfa804ef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cbfa804efd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K20 Center.(n.d.).</a:t>
            </a:r>
            <a:r>
              <a:rPr lang="en-US" sz="1200">
                <a:solidFill>
                  <a:srgbClr val="A61C00"/>
                </a:solidFill>
                <a:latin typeface="Calibri"/>
                <a:ea typeface="Calibri"/>
                <a:cs typeface="Calibri"/>
                <a:sym typeface="Calibri"/>
              </a:rPr>
              <a:t>Chalk Talk </a:t>
            </a: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.Strategies.</a:t>
            </a:r>
            <a:r>
              <a:rPr lang="en-US" sz="120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https://learn.k20center.ou.edu/strategy/197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9" name="Google Shape;129;g1cbfa804efd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cbfa804efd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Whole group: we go to the groups to work with them on using the skills each strategy shows. Focusing on the skill.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6" name="Google Shape;136;g1cbfa804efd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hyperlink" Target="http://www.youtube.com/watch?v=HcEEAnwOt2c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1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Font typeface="Arial" panose="020B0604020202020204" pitchFamily="34" charset="0"/>
              <a:buChar char="•"/>
            </a:pPr>
            <a:r>
              <a:rPr lang="en-US" sz="2500" dirty="0"/>
              <a:t>Based on the </a:t>
            </a:r>
            <a:r>
              <a:rPr lang="en-US" sz="2500" b="1" dirty="0"/>
              <a:t>skills</a:t>
            </a:r>
            <a:r>
              <a:rPr lang="en-US" sz="2500" dirty="0"/>
              <a:t> students gain from the instructional strategy, explain how they could apply those skills to the sample ACT questions for your content area.</a:t>
            </a:r>
            <a:endParaRPr sz="2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b="1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1"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45" name="Google Shape;145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ACT Practice Questions</a:t>
            </a:r>
            <a:endParaRPr/>
          </a:p>
        </p:txBody>
      </p:sp>
      <p:sp>
        <p:nvSpPr>
          <p:cNvPr id="146" name="Google Shape;146;p31"/>
          <p:cNvSpPr/>
          <p:nvPr/>
        </p:nvSpPr>
        <p:spPr>
          <a:xfrm>
            <a:off x="2529478" y="2980382"/>
            <a:ext cx="3756910" cy="139834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rgbClr val="595959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accent4"/>
                </a:solidFill>
                <a:latin typeface="Bungee Shade"/>
              </a:rPr>
              <a:t>ACT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Font typeface="Arial" panose="020B0604020202020204" pitchFamily="34" charset="0"/>
              <a:buChar char="•"/>
            </a:pPr>
            <a:r>
              <a:rPr lang="en-US" sz="2500" dirty="0"/>
              <a:t>Your subject’s strategy emphasizes a </a:t>
            </a:r>
            <a:r>
              <a:rPr lang="en-US" sz="2500" b="1" dirty="0"/>
              <a:t>skill</a:t>
            </a:r>
            <a:r>
              <a:rPr lang="en-US" sz="2500" dirty="0"/>
              <a:t> which is needed for success on standardized tests.</a:t>
            </a:r>
            <a:endParaRPr sz="2500" dirty="0"/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SzPct val="90000"/>
              <a:buFont typeface="Wingdings" panose="05000000000000000000" pitchFamily="2" charset="2"/>
              <a:buChar char="§"/>
            </a:pPr>
            <a:r>
              <a:rPr lang="en-US" sz="2500" dirty="0"/>
              <a:t>E.g. Science strategy: WIS-WIM</a:t>
            </a:r>
            <a:endParaRPr sz="2500" dirty="0"/>
          </a:p>
          <a:p>
            <a:pPr marL="1371600" lvl="2" indent="-387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500" dirty="0"/>
              <a:t>Skill: Interpreting graphs, tables, &amp; figures</a:t>
            </a:r>
            <a:endParaRPr sz="2500" dirty="0"/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Font typeface="Arial" panose="020B0604020202020204" pitchFamily="34" charset="0"/>
              <a:buChar char="•"/>
            </a:pPr>
            <a:r>
              <a:rPr lang="en-US" sz="2500" dirty="0"/>
              <a:t>Using this </a:t>
            </a:r>
            <a:r>
              <a:rPr lang="en-US" sz="2500" b="1" dirty="0"/>
              <a:t>strategy</a:t>
            </a:r>
            <a:r>
              <a:rPr lang="en-US" sz="2500" dirty="0"/>
              <a:t> </a:t>
            </a:r>
            <a:r>
              <a:rPr lang="en-US" sz="2500" u="sng" dirty="0"/>
              <a:t>in your classes</a:t>
            </a:r>
            <a:r>
              <a:rPr lang="en-US" sz="2500" dirty="0"/>
              <a:t> will enhance that </a:t>
            </a:r>
            <a:r>
              <a:rPr lang="en-US" sz="2500" b="1" dirty="0"/>
              <a:t>skill</a:t>
            </a:r>
            <a:r>
              <a:rPr lang="en-US" sz="2500" dirty="0"/>
              <a:t> needed for </a:t>
            </a:r>
            <a:r>
              <a:rPr lang="en-US" sz="2500" u="sng" dirty="0"/>
              <a:t>standardized tests</a:t>
            </a:r>
            <a:r>
              <a:rPr lang="en-US" sz="2500" dirty="0"/>
              <a:t>.  </a:t>
            </a:r>
            <a:endParaRPr sz="2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b="1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1"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52" name="Google Shape;152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I’ve Got Skills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7239526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508000" lvl="0" indent="-457200" algn="l" rtl="0"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Char char="•"/>
            </a:pPr>
            <a:r>
              <a:rPr lang="en-US" sz="2800" dirty="0"/>
              <a:t>Think about the </a:t>
            </a:r>
            <a:r>
              <a:rPr lang="en-US" sz="2800" b="1" dirty="0"/>
              <a:t>instructional strategy</a:t>
            </a:r>
            <a:r>
              <a:rPr lang="en-US" sz="2800" dirty="0"/>
              <a:t> you studied and how it emphasizes a </a:t>
            </a:r>
            <a:r>
              <a:rPr lang="en-US" sz="2800" b="1" dirty="0"/>
              <a:t>skill</a:t>
            </a:r>
            <a:r>
              <a:rPr lang="en-US" sz="2800" dirty="0"/>
              <a:t> that will help students succeed on standardized tests.</a:t>
            </a:r>
            <a:endParaRPr sz="2800" dirty="0"/>
          </a:p>
          <a:p>
            <a:pPr marL="508000" lvl="0" indent="-457200" algn="l" rtl="0"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Char char="•"/>
            </a:pPr>
            <a:r>
              <a:rPr lang="en-US" sz="2800" dirty="0"/>
              <a:t>As a group discuss the strategy using the sentence stems:</a:t>
            </a:r>
            <a:endParaRPr sz="2800" dirty="0"/>
          </a:p>
          <a:p>
            <a:pPr marL="965200" lvl="1" indent="-457200" algn="l" rtl="0">
              <a:spcBef>
                <a:spcPts val="0"/>
              </a:spcBef>
              <a:spcAft>
                <a:spcPts val="0"/>
              </a:spcAft>
              <a:buSzPct val="90000"/>
              <a:buFont typeface="Wingdings" panose="05000000000000000000" pitchFamily="2" charset="2"/>
              <a:buChar char="§"/>
            </a:pPr>
            <a:r>
              <a:rPr lang="en-US" sz="2800" dirty="0"/>
              <a:t>I notice…</a:t>
            </a:r>
            <a:endParaRPr sz="2800" dirty="0"/>
          </a:p>
          <a:p>
            <a:pPr marL="965200" lvl="1" indent="-457200" algn="l" rtl="0">
              <a:spcBef>
                <a:spcPts val="0"/>
              </a:spcBef>
              <a:spcAft>
                <a:spcPts val="0"/>
              </a:spcAft>
              <a:buSzPct val="90000"/>
              <a:buFont typeface="Wingdings" panose="05000000000000000000" pitchFamily="2" charset="2"/>
              <a:buChar char="§"/>
            </a:pPr>
            <a:r>
              <a:rPr lang="en-US" sz="2800" dirty="0"/>
              <a:t>I wonder…</a:t>
            </a:r>
            <a:endParaRPr sz="2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b="1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1"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58" name="Google Shape;158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I Notice, I Wonder</a:t>
            </a:r>
            <a:endParaRPr/>
          </a:p>
        </p:txBody>
      </p:sp>
      <p:pic>
        <p:nvPicPr>
          <p:cNvPr id="159" name="Google Shape;159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06641" y="524702"/>
            <a:ext cx="1318148" cy="13358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Considering your instructional strategy, read through the infographic and circle the skills you used during your ACT activity.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1"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65" name="Google Shape;165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Authentic Learning and Teaching</a:t>
            </a:r>
            <a:endParaRPr/>
          </a:p>
        </p:txBody>
      </p:sp>
      <p:sp>
        <p:nvSpPr>
          <p:cNvPr id="166" name="Google Shape;166;p34"/>
          <p:cNvSpPr txBox="1"/>
          <p:nvPr/>
        </p:nvSpPr>
        <p:spPr>
          <a:xfrm>
            <a:off x="987150" y="2883450"/>
            <a:ext cx="7083000" cy="1138743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does making test prep authentic enhance a student’s college and career readiness skills?</a:t>
            </a: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7507539" cy="295049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08000" lvl="0" indent="-457200" algn="l" rtl="0"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Char char="•"/>
            </a:pPr>
            <a:r>
              <a:rPr lang="en-US" sz="2800" dirty="0"/>
              <a:t>Think about an instructional strategy you learned about today.</a:t>
            </a:r>
            <a:endParaRPr sz="2800" dirty="0"/>
          </a:p>
          <a:p>
            <a:pPr marL="508000" lvl="0" indent="-457200" algn="l" rtl="0"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Char char="•"/>
            </a:pPr>
            <a:r>
              <a:rPr lang="en-US" sz="2800" dirty="0"/>
              <a:t>How could you incorporate that instructional strategy so that it authentically supports critical thinking and analysis?</a:t>
            </a:r>
            <a:endParaRPr sz="2800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2" name="Google Shape;172;p3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Your Turn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Font typeface="Arial" panose="020B0604020202020204" pitchFamily="34" charset="0"/>
              <a:buChar char="•"/>
            </a:pPr>
            <a:r>
              <a:rPr lang="en-US" sz="2500" dirty="0"/>
              <a:t>Some members of your group will stay and some will stray.</a:t>
            </a:r>
            <a:endParaRPr sz="2500" dirty="0"/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Font typeface="Arial" panose="020B0604020202020204" pitchFamily="34" charset="0"/>
              <a:buChar char="•"/>
            </a:pPr>
            <a:r>
              <a:rPr lang="en-US" sz="2500" dirty="0"/>
              <a:t>Once in your new group, take turns sharing about the instructional strategy and how you would implement in in your classroom. </a:t>
            </a:r>
            <a:endParaRPr sz="2500" dirty="0"/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Font typeface="Arial" panose="020B0604020202020204" pitchFamily="34" charset="0"/>
              <a:buChar char="•"/>
            </a:pPr>
            <a:r>
              <a:rPr lang="en-US" sz="2500" dirty="0"/>
              <a:t>Record the new ideas from other members in your group.</a:t>
            </a:r>
            <a:endParaRPr sz="2500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8" name="Google Shape;178;p3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 Stray, 1 Stay</a:t>
            </a:r>
            <a:endParaRPr/>
          </a:p>
        </p:txBody>
      </p:sp>
      <p:pic>
        <p:nvPicPr>
          <p:cNvPr id="179" name="Google Shape;179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12500" y="420325"/>
            <a:ext cx="973600" cy="90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6936828" cy="244599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Think about everything we just discussed in this session.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508000" lvl="0" indent="-457200" algn="l" rtl="0"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Char char="•"/>
            </a:pPr>
            <a:r>
              <a:rPr lang="en-US" sz="2800" b="1" dirty="0"/>
              <a:t>What was the point of most significance?</a:t>
            </a:r>
            <a:endParaRPr dirty="0"/>
          </a:p>
        </p:txBody>
      </p:sp>
      <p:sp>
        <p:nvSpPr>
          <p:cNvPr id="185" name="Google Shape;185;p3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Point of Most Significance (POMS)</a:t>
            </a:r>
            <a:endParaRPr/>
          </a:p>
        </p:txBody>
      </p:sp>
      <p:pic>
        <p:nvPicPr>
          <p:cNvPr id="186" name="Google Shape;186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66050" y="297525"/>
            <a:ext cx="1169300" cy="116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title"/>
          </p:nvPr>
        </p:nvSpPr>
        <p:spPr>
          <a:xfrm>
            <a:off x="530275" y="986700"/>
            <a:ext cx="8266200" cy="25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b="1">
                <a:solidFill>
                  <a:schemeClr val="dk1"/>
                </a:solidFill>
              </a:rPr>
              <a:t>Please sit in groups according to your department.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4"/>
          <p:cNvSpPr txBox="1">
            <a:spLocks noGrp="1"/>
          </p:cNvSpPr>
          <p:nvPr>
            <p:ph type="ctrTitle"/>
          </p:nvPr>
        </p:nvSpPr>
        <p:spPr>
          <a:xfrm>
            <a:off x="646200" y="827875"/>
            <a:ext cx="7851600" cy="25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</a:pPr>
            <a:r>
              <a:rPr lang="en-US" sz="4700" b="1" dirty="0"/>
              <a:t>Instructional Strategies Support College to Career Readiness Skills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5" name="Google Shape;105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5000"/>
              <a:t>Why are college career readiness skills important?</a:t>
            </a:r>
            <a:endParaRPr sz="5000"/>
          </a:p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6"/>
          <p:cNvSpPr txBox="1">
            <a:spLocks noGrp="1"/>
          </p:cNvSpPr>
          <p:nvPr>
            <p:ph type="title"/>
          </p:nvPr>
        </p:nvSpPr>
        <p:spPr>
          <a:xfrm>
            <a:off x="530979" y="722691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11" name="Google Shape;111;p26"/>
          <p:cNvSpPr txBox="1">
            <a:spLocks noGrp="1"/>
          </p:cNvSpPr>
          <p:nvPr>
            <p:ph type="body" idx="1"/>
          </p:nvPr>
        </p:nvSpPr>
        <p:spPr>
          <a:xfrm>
            <a:off x="530350" y="2028500"/>
            <a:ext cx="7772400" cy="199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/>
          </a:bodyPr>
          <a:lstStyle/>
          <a:p>
            <a:pPr marL="457200" lvl="0" indent="-36957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Char char="●"/>
            </a:pPr>
            <a:r>
              <a:rPr lang="en-US" sz="2400"/>
              <a:t>Develop an understanding of authentic strategies that support the skills needed for success in college or career setting.</a:t>
            </a:r>
            <a:endParaRPr sz="2400"/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endParaRPr sz="2400"/>
          </a:p>
          <a:p>
            <a:pPr marL="457200" lvl="0" indent="-36957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Char char="●"/>
            </a:pPr>
            <a:r>
              <a:rPr lang="en-US" sz="2400"/>
              <a:t>Discuss and commit to an authentic strategy in your own subject area that supports college and career readiness skills.</a:t>
            </a:r>
            <a:endParaRPr sz="2400"/>
          </a:p>
          <a:p>
            <a:pPr marL="398463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626837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/>
              <a:t>Use the markers provided, and without talking to your neighbors, answer the following question on your poster paper. Feel free to respond in writing to what other participants contribute.</a:t>
            </a:r>
            <a:endParaRPr sz="19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300" b="1" dirty="0"/>
              <a:t>In your area/discipline, what skills do your students need to prepare them for college and career readiness exams, such as the ACT/SAT?</a:t>
            </a:r>
            <a:endParaRPr sz="2300" b="1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1"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17" name="Google Shape;117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Chalk Talk</a:t>
            </a:r>
            <a:endParaRPr/>
          </a:p>
        </p:txBody>
      </p:sp>
      <p:pic>
        <p:nvPicPr>
          <p:cNvPr id="118" name="Google Shape;11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25570" y="1043676"/>
            <a:ext cx="1664839" cy="16837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8"/>
          <p:cNvSpPr txBox="1">
            <a:spLocks noGrp="1"/>
          </p:cNvSpPr>
          <p:nvPr>
            <p:ph type="body" idx="1"/>
          </p:nvPr>
        </p:nvSpPr>
        <p:spPr>
          <a:xfrm>
            <a:off x="457201" y="1309352"/>
            <a:ext cx="7097636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/>
              <a:t>In your area/discipline, what skills do your students need to prepare them for college and career readiness exams, such as the ACT/SAT?</a:t>
            </a:r>
            <a:endParaRPr sz="2300" b="1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1"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24" name="Google Shape;124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Chalk Talk</a:t>
            </a:r>
            <a:endParaRPr/>
          </a:p>
        </p:txBody>
      </p:sp>
      <p:pic>
        <p:nvPicPr>
          <p:cNvPr id="125" name="Google Shape;12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89976" y="937511"/>
            <a:ext cx="1447273" cy="16707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28" title="K20 Center 2 minute timer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10050" y="2608275"/>
            <a:ext cx="2917950" cy="2188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495859" cy="2594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08000" lvl="0" indent="-457200" algn="l" rtl="0"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Char char="•"/>
            </a:pPr>
            <a:r>
              <a:rPr lang="en-US" sz="2800" dirty="0"/>
              <a:t>What did you notice about what your group wrote?</a:t>
            </a:r>
            <a:endParaRPr sz="2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dirty="0"/>
          </a:p>
          <a:p>
            <a:pPr marL="508000" lvl="0" indent="-457200" algn="l" rtl="0"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Char char="•"/>
            </a:pPr>
            <a:r>
              <a:rPr lang="en-US" sz="2800" dirty="0"/>
              <a:t>What are you wondering now?</a:t>
            </a:r>
            <a:endParaRPr sz="2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b="1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1"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32" name="Google Shape;132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Chalk Talk</a:t>
            </a:r>
            <a:endParaRPr/>
          </a:p>
        </p:txBody>
      </p:sp>
      <p:pic>
        <p:nvPicPr>
          <p:cNvPr id="133" name="Google Shape;13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57101" y="983768"/>
            <a:ext cx="1623849" cy="15879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7195382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Font typeface="Arial" panose="020B0604020202020204" pitchFamily="34" charset="0"/>
              <a:buChar char="•"/>
            </a:pPr>
            <a:r>
              <a:rPr lang="en-US" sz="2500" dirty="0"/>
              <a:t>Take time to read through your strategy card.</a:t>
            </a:r>
            <a:endParaRPr sz="2500" dirty="0"/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Font typeface="Arial" panose="020B0604020202020204" pitchFamily="34" charset="0"/>
              <a:buChar char="•"/>
            </a:pPr>
            <a:r>
              <a:rPr lang="en-US" sz="2500" dirty="0"/>
              <a:t>As a group discuss these questions:</a:t>
            </a:r>
            <a:endParaRPr sz="2500" dirty="0"/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SzPct val="90000"/>
              <a:buFont typeface="Wingdings" panose="05000000000000000000" pitchFamily="2" charset="2"/>
              <a:buChar char="§"/>
            </a:pPr>
            <a:r>
              <a:rPr lang="en-US" sz="2500" dirty="0"/>
              <a:t>What </a:t>
            </a:r>
            <a:r>
              <a:rPr lang="en-US" sz="2500" b="1" dirty="0"/>
              <a:t>skills</a:t>
            </a:r>
            <a:r>
              <a:rPr lang="en-US" sz="2500" dirty="0"/>
              <a:t> can students gain from this strategy?</a:t>
            </a:r>
            <a:endParaRPr sz="2500" dirty="0"/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SzPct val="90000"/>
              <a:buFont typeface="Wingdings" panose="05000000000000000000" pitchFamily="2" charset="2"/>
              <a:buChar char="§"/>
            </a:pPr>
            <a:r>
              <a:rPr lang="en-US" sz="2500" dirty="0"/>
              <a:t>How might these </a:t>
            </a:r>
            <a:r>
              <a:rPr lang="en-US" sz="2500" b="1" dirty="0"/>
              <a:t>skills</a:t>
            </a:r>
            <a:r>
              <a:rPr lang="en-US" sz="2500" dirty="0"/>
              <a:t> be useful when taking a standardized test?</a:t>
            </a:r>
            <a:endParaRPr sz="2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b="1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1"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39" name="Google Shape;13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Instructional Strategy Card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742</Words>
  <Application>Microsoft Office PowerPoint</Application>
  <PresentationFormat>On-screen Show (16:9)</PresentationFormat>
  <Paragraphs>67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Bungee Shade</vt:lpstr>
      <vt:lpstr>Calibri</vt:lpstr>
      <vt:lpstr>Courier New</vt:lpstr>
      <vt:lpstr>Noto Sans Symbols</vt:lpstr>
      <vt:lpstr>Wingdings</vt:lpstr>
      <vt:lpstr>LEARN theme</vt:lpstr>
      <vt:lpstr>LEARN theme</vt:lpstr>
      <vt:lpstr>PowerPoint Presentation</vt:lpstr>
      <vt:lpstr>Please sit in groups according to your department. </vt:lpstr>
      <vt:lpstr>Instructional Strategies Support College to Career Readiness Skills</vt:lpstr>
      <vt:lpstr>Essential Question</vt:lpstr>
      <vt:lpstr>Lesson Objectives</vt:lpstr>
      <vt:lpstr>Chalk Talk</vt:lpstr>
      <vt:lpstr>Chalk Talk</vt:lpstr>
      <vt:lpstr>Chalk Talk</vt:lpstr>
      <vt:lpstr>Instructional Strategy Card</vt:lpstr>
      <vt:lpstr>ACT Practice Questions</vt:lpstr>
      <vt:lpstr>I’ve Got Skills</vt:lpstr>
      <vt:lpstr>I Notice, I Wonder</vt:lpstr>
      <vt:lpstr>Authentic Learning and Teaching</vt:lpstr>
      <vt:lpstr>Your Turn</vt:lpstr>
      <vt:lpstr>3 Stray, 1 Stay</vt:lpstr>
      <vt:lpstr>Point of Most Significance (POMS)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Instructional Strategies to Support CCR Skills</dc:title>
  <dc:creator>K20 Center</dc:creator>
  <cp:lastModifiedBy>Bracken, Pam</cp:lastModifiedBy>
  <cp:revision>3</cp:revision>
  <dcterms:modified xsi:type="dcterms:W3CDTF">2024-08-23T17:41:58Z</dcterms:modified>
</cp:coreProperties>
</file>