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8" d="100"/>
          <a:sy n="118" d="100"/>
        </p:scale>
        <p:origin x="4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6346D4E5-30D1-4F1D-9975-D1C2C335DE5D}"/>
    <pc:docChg chg="modSld">
      <pc:chgData name="Bracken, Pam" userId="f3aa402d-8a3c-4841-b939-af5e5b41e404" providerId="ADAL" clId="{6346D4E5-30D1-4F1D-9975-D1C2C335DE5D}" dt="2024-08-23T20:28:22.443" v="43" actId="20577"/>
      <pc:docMkLst>
        <pc:docMk/>
      </pc:docMkLst>
      <pc:sldChg chg="modSp mod">
        <pc:chgData name="Bracken, Pam" userId="f3aa402d-8a3c-4841-b939-af5e5b41e404" providerId="ADAL" clId="{6346D4E5-30D1-4F1D-9975-D1C2C335DE5D}" dt="2024-08-23T20:28:22.443" v="43" actId="20577"/>
        <pc:sldMkLst>
          <pc:docMk/>
          <pc:sldMk cId="0" sldId="258"/>
        </pc:sldMkLst>
        <pc:spChg chg="mod">
          <ac:chgData name="Bracken, Pam" userId="f3aa402d-8a3c-4841-b939-af5e5b41e404" providerId="ADAL" clId="{6346D4E5-30D1-4F1D-9975-D1C2C335DE5D}" dt="2024-08-23T20:28:22.443" v="43" actId="20577"/>
          <ac:spMkLst>
            <pc:docMk/>
            <pc:sldMk cId="0" sldId="258"/>
            <ac:spMk id="9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cbfa804efd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g1cbfa804efd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cbfa804efd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Say that the strategy should not be used on the ACT because of timing. </a:t>
            </a:r>
            <a:r>
              <a:rPr lang="en-US">
                <a:highlight>
                  <a:srgbClr val="FFFF00"/>
                </a:highlight>
              </a:rPr>
              <a:t> However, building that skill in classrooms is the goal.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9" name="Google Shape;149;g1cbfa804efd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cbfa804efd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I Noticed, I Wondered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https://learn.k20center.ou.edu/strategy/180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1cbfa804efd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cbfa804ef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1 min Think about the skills you used during the ACT activity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 min Pair Talk with partner about the skills you circled and why authentic test prep enhances a student’s college and career readiness skills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2 min Share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g1cbfa804ef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cbfa804efd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cbfa804efd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cbfa804efd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cbfa804efd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3 Stray, 1 Stay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https://learn.k20center.ou.edu/strategy/85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cbfa804ef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cbfa804ef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 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Point of Most Significance (POMS)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https://learn.k20center.ou.edu/strategy/101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8" name="Google Shape;10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cbfa804e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cbfa804e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cbfa804ef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1" name="Google Shape;121;g1cbfa804ef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cbfa804ef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K20 Center.(n.d.).</a:t>
            </a:r>
            <a:r>
              <a:rPr lang="en-US" sz="1200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Chalk Talk </a:t>
            </a:r>
            <a:r>
              <a:rPr lang="en-US" sz="1200">
                <a:latin typeface="Calibri"/>
                <a:ea typeface="Calibri"/>
                <a:cs typeface="Calibri"/>
                <a:sym typeface="Calibri"/>
              </a:rPr>
              <a:t>.Strategies.</a:t>
            </a:r>
            <a:r>
              <a:rPr lang="en-US" sz="120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https://learn.k20center.ou.edu/strategy/197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1cbfa804ef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cbfa804efd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Whole group: we go to the groups to work with them on using the skills each strategy shows. Focusing on the skill.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6" name="Google Shape;136;g1cbfa804efd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HcEEAnwOt2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Based on the </a:t>
            </a:r>
            <a:r>
              <a:rPr lang="en-US" sz="2500" b="1" dirty="0"/>
              <a:t>skills</a:t>
            </a:r>
            <a:r>
              <a:rPr lang="en-US" sz="2500" dirty="0"/>
              <a:t> students gain from the instructional strategy, explain how they could apply those skills to the sample ACT questions for your content area.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ACT Practice Questions</a:t>
            </a:r>
            <a:endParaRPr/>
          </a:p>
        </p:txBody>
      </p:sp>
      <p:sp>
        <p:nvSpPr>
          <p:cNvPr id="146" name="Google Shape;146;p31"/>
          <p:cNvSpPr/>
          <p:nvPr/>
        </p:nvSpPr>
        <p:spPr>
          <a:xfrm>
            <a:off x="2529478" y="2980382"/>
            <a:ext cx="3756910" cy="139834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595959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4"/>
                </a:solidFill>
                <a:latin typeface="Bungee Shade"/>
              </a:rPr>
              <a:t>ACT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Your subject’s strategy emphasizes a </a:t>
            </a:r>
            <a:r>
              <a:rPr lang="en-US" sz="2500" b="1" dirty="0"/>
              <a:t>skill</a:t>
            </a:r>
            <a:r>
              <a:rPr lang="en-US" sz="2500" dirty="0"/>
              <a:t> which is needed for success on standardized tests.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E.g. Science strategy: WIS-WIM</a:t>
            </a:r>
            <a:endParaRPr sz="2500" dirty="0"/>
          </a:p>
          <a:p>
            <a:pPr marL="1371600" lvl="2" indent="-3873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5000"/>
              <a:buFont typeface="Courier New" panose="02070309020205020404" pitchFamily="49" charset="0"/>
              <a:buChar char="o"/>
            </a:pPr>
            <a:r>
              <a:rPr lang="en-US" sz="2500" dirty="0"/>
              <a:t>Skill: Interpreting graphs, tables, &amp; figures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Using this </a:t>
            </a:r>
            <a:r>
              <a:rPr lang="en-US" sz="2500" b="1" dirty="0"/>
              <a:t>strategy</a:t>
            </a:r>
            <a:r>
              <a:rPr lang="en-US" sz="2500" dirty="0"/>
              <a:t> </a:t>
            </a:r>
            <a:r>
              <a:rPr lang="en-US" sz="2500" u="sng" dirty="0"/>
              <a:t>in your classes</a:t>
            </a:r>
            <a:r>
              <a:rPr lang="en-US" sz="2500" dirty="0"/>
              <a:t> will enhance that </a:t>
            </a:r>
            <a:r>
              <a:rPr lang="en-US" sz="2500" b="1" dirty="0"/>
              <a:t>skill</a:t>
            </a:r>
            <a:r>
              <a:rPr lang="en-US" sz="2500" dirty="0"/>
              <a:t> needed for </a:t>
            </a:r>
            <a:r>
              <a:rPr lang="en-US" sz="2500" u="sng" dirty="0"/>
              <a:t>standardized tests</a:t>
            </a:r>
            <a:r>
              <a:rPr lang="en-US" sz="2500" dirty="0"/>
              <a:t>.  </a:t>
            </a:r>
            <a:endParaRPr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I’ve Got Skills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239526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Think about the </a:t>
            </a:r>
            <a:r>
              <a:rPr lang="en-US" sz="2800" b="1" dirty="0"/>
              <a:t>instructional strategy</a:t>
            </a:r>
            <a:r>
              <a:rPr lang="en-US" sz="2800" dirty="0"/>
              <a:t> you studied and how it emphasizes a </a:t>
            </a:r>
            <a:r>
              <a:rPr lang="en-US" sz="2800" b="1" dirty="0"/>
              <a:t>skill</a:t>
            </a:r>
            <a:r>
              <a:rPr lang="en-US" sz="2800" dirty="0"/>
              <a:t> that will help students succeed on standardized tests.</a:t>
            </a: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As a group discuss the strategy using the sentence stems:</a:t>
            </a:r>
            <a:endParaRPr sz="2800" dirty="0"/>
          </a:p>
          <a:p>
            <a:pPr marL="965200" lvl="1" indent="-45720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I notice…</a:t>
            </a:r>
            <a:endParaRPr sz="2800" dirty="0"/>
          </a:p>
          <a:p>
            <a:pPr marL="965200" lvl="1" indent="-45720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800" dirty="0"/>
              <a:t>I wonder…</a:t>
            </a:r>
            <a:endParaRPr sz="2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58" name="Google Shape;158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 Notice, I Wonder</a:t>
            </a:r>
            <a:endParaRPr/>
          </a:p>
        </p:txBody>
      </p:sp>
      <p:pic>
        <p:nvPicPr>
          <p:cNvPr id="159" name="Google Shape;159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06641" y="524702"/>
            <a:ext cx="1318148" cy="13358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Considering your instructional strategy, read through the infographic and circle the skills you used during your ACT activity.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65" name="Google Shape;165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Authentic Learning and Teaching</a:t>
            </a:r>
            <a:endParaRPr/>
          </a:p>
        </p:txBody>
      </p:sp>
      <p:sp>
        <p:nvSpPr>
          <p:cNvPr id="166" name="Google Shape;166;p34"/>
          <p:cNvSpPr txBox="1"/>
          <p:nvPr/>
        </p:nvSpPr>
        <p:spPr>
          <a:xfrm>
            <a:off x="987150" y="2883450"/>
            <a:ext cx="7083000" cy="1138743"/>
          </a:xfrm>
          <a:prstGeom prst="rect">
            <a:avLst/>
          </a:prstGeom>
          <a:noFill/>
          <a:ln w="381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does making test prep authentic enhance a student’s college and career readiness skills?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507539" cy="295049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Think about an instructional strategy you learned about today.</a:t>
            </a: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How could you incorporate that instructional strategy so that it authentically supports critical thinking and analysis?</a:t>
            </a:r>
            <a:endParaRPr sz="28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2" name="Google Shape;172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Your Turn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Some members of your group will stay and some will stray.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Once in your new group, take turns sharing about the instructional strategy and how you would implement in in your classroom. 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Record the new ideas from other members in your group.</a:t>
            </a:r>
            <a:endParaRPr sz="25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8" name="Google Shape;178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3 Stray, 1 Stay</a:t>
            </a:r>
            <a:endParaRPr/>
          </a:p>
        </p:txBody>
      </p:sp>
      <p:pic>
        <p:nvPicPr>
          <p:cNvPr id="179" name="Google Shape;179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12500" y="420325"/>
            <a:ext cx="973600" cy="90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936828" cy="244599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Think about everything we just discussed in this session.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b="1" dirty="0"/>
              <a:t>What was the point of most significance?</a:t>
            </a:r>
            <a:endParaRPr dirty="0"/>
          </a:p>
        </p:txBody>
      </p:sp>
      <p:sp>
        <p:nvSpPr>
          <p:cNvPr id="185" name="Google Shape;185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Point of Most Significance (POMS)</a:t>
            </a:r>
            <a:endParaRPr/>
          </a:p>
        </p:txBody>
      </p:sp>
      <p:pic>
        <p:nvPicPr>
          <p:cNvPr id="186" name="Google Shape;18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66050" y="297525"/>
            <a:ext cx="1169300" cy="116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530275" y="986700"/>
            <a:ext cx="8266200" cy="25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b="1">
                <a:solidFill>
                  <a:schemeClr val="dk1"/>
                </a:solidFill>
              </a:rPr>
              <a:t>Please sit in groups according to your department.</a:t>
            </a:r>
            <a:endParaRPr sz="1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>
            <a:spLocks noGrp="1"/>
          </p:cNvSpPr>
          <p:nvPr>
            <p:ph type="ctrTitle"/>
          </p:nvPr>
        </p:nvSpPr>
        <p:spPr>
          <a:xfrm>
            <a:off x="646200" y="827875"/>
            <a:ext cx="7851600" cy="25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4700" b="1" dirty="0"/>
              <a:t>Essential Classroom Skills for </a:t>
            </a:r>
            <a:r>
              <a:rPr lang="en-US" sz="4700" b="1"/>
              <a:t>ACT Success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7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 sz="5000"/>
              <a:t>Why are college career readiness skills important?</a:t>
            </a:r>
            <a:endParaRPr sz="5000"/>
          </a:p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6"/>
          <p:cNvSpPr txBox="1">
            <a:spLocks noGrp="1"/>
          </p:cNvSpPr>
          <p:nvPr>
            <p:ph type="title"/>
          </p:nvPr>
        </p:nvSpPr>
        <p:spPr>
          <a:xfrm>
            <a:off x="530979" y="72269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9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6957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400"/>
              <a:t>Develop an understanding of authentic strategies that support the skills needed for success in college or career setting.</a:t>
            </a:r>
            <a:endParaRPr sz="2400"/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endParaRPr sz="2400"/>
          </a:p>
          <a:p>
            <a:pPr marL="457200" lvl="0" indent="-36957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Char char="●"/>
            </a:pPr>
            <a:r>
              <a:rPr lang="en-US" sz="2400"/>
              <a:t>Discuss and commit to an authentic strategy in your own subject area that supports college and career readiness skills.</a:t>
            </a:r>
            <a:endParaRPr sz="2400"/>
          </a:p>
          <a:p>
            <a:pPr marL="398463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26837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/>
              <a:t>Use the markers provided, and without talking to your neighbors, answer the following question on your poster paper. Feel free to respond in writing to what other participants contribute.</a:t>
            </a:r>
            <a:endParaRPr sz="19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300" b="1" dirty="0"/>
              <a:t>In your area/discipline, what skills do your students need to prepare them for college and career readiness exams, such as the ACT/SAT?</a:t>
            </a: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7" name="Google Shape;117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18" name="Google Shape;11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25570" y="1043676"/>
            <a:ext cx="1664839" cy="1683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8"/>
          <p:cNvSpPr txBox="1">
            <a:spLocks noGrp="1"/>
          </p:cNvSpPr>
          <p:nvPr>
            <p:ph type="body" idx="1"/>
          </p:nvPr>
        </p:nvSpPr>
        <p:spPr>
          <a:xfrm>
            <a:off x="457201" y="1309352"/>
            <a:ext cx="7097636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/>
              <a:t>In your area/discipline, what skills do your students need to prepare them for college and career readiness exams, such as the ACT/SAT?</a:t>
            </a: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4" name="Google Shape;124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25" name="Google Shape;12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89976" y="937511"/>
            <a:ext cx="1447273" cy="1670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8" title="K20 Center 2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0050" y="2608275"/>
            <a:ext cx="2917950" cy="2188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5495859" cy="25941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did you notice about what your group wrote?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dirty="0"/>
          </a:p>
          <a:p>
            <a:pPr marL="508000" lvl="0" indent="-457200" algn="l" rtl="0">
              <a:spcBef>
                <a:spcPts val="0"/>
              </a:spcBef>
              <a:spcAft>
                <a:spcPts val="0"/>
              </a:spcAft>
              <a:buSzPts val="2800"/>
              <a:buFont typeface="Arial" panose="020B0604020202020204" pitchFamily="34" charset="0"/>
              <a:buChar char="•"/>
            </a:pPr>
            <a:r>
              <a:rPr lang="en-US" sz="2800" dirty="0"/>
              <a:t>What are you wondering now?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Chalk Talk</a:t>
            </a:r>
            <a:endParaRPr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7101" y="983768"/>
            <a:ext cx="1623849" cy="1587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195382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Take time to read through your strategy card.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Font typeface="Arial" panose="020B0604020202020204" pitchFamily="34" charset="0"/>
              <a:buChar char="•"/>
            </a:pPr>
            <a:r>
              <a:rPr lang="en-US" sz="2500" dirty="0"/>
              <a:t>As a group discuss these questions: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What </a:t>
            </a:r>
            <a:r>
              <a:rPr lang="en-US" sz="2500" b="1" dirty="0"/>
              <a:t>skills</a:t>
            </a:r>
            <a:r>
              <a:rPr lang="en-US" sz="2500" dirty="0"/>
              <a:t> can students gain from this strategy?</a:t>
            </a:r>
            <a:endParaRPr sz="2500" dirty="0"/>
          </a:p>
          <a:p>
            <a:pPr marL="914400" lvl="1" indent="-387350" algn="l" rtl="0">
              <a:spcBef>
                <a:spcPts val="0"/>
              </a:spcBef>
              <a:spcAft>
                <a:spcPts val="0"/>
              </a:spcAft>
              <a:buSzPct val="90000"/>
              <a:buFont typeface="Wingdings" panose="05000000000000000000" pitchFamily="2" charset="2"/>
              <a:buChar char="§"/>
            </a:pPr>
            <a:r>
              <a:rPr lang="en-US" sz="2500" dirty="0"/>
              <a:t>How might these </a:t>
            </a:r>
            <a:r>
              <a:rPr lang="en-US" sz="2500" b="1" dirty="0"/>
              <a:t>skills</a:t>
            </a:r>
            <a:r>
              <a:rPr lang="en-US" sz="2500" dirty="0"/>
              <a:t> be useful when taking a standardized test?</a:t>
            </a:r>
            <a:endParaRPr sz="2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Instructional Strategy Card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740</Words>
  <Application>Microsoft Office PowerPoint</Application>
  <PresentationFormat>On-screen Show (16:9)</PresentationFormat>
  <Paragraphs>67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Bungee Shade</vt:lpstr>
      <vt:lpstr>Calibri</vt:lpstr>
      <vt:lpstr>Courier New</vt:lpstr>
      <vt:lpstr>Noto Sans Symbols</vt:lpstr>
      <vt:lpstr>Wingdings</vt:lpstr>
      <vt:lpstr>LEARN theme</vt:lpstr>
      <vt:lpstr>LEARN theme</vt:lpstr>
      <vt:lpstr>PowerPoint Presentation</vt:lpstr>
      <vt:lpstr>Please sit in groups according to your department. </vt:lpstr>
      <vt:lpstr>Essential Classroom Skills for ACT Success</vt:lpstr>
      <vt:lpstr>Essential Question</vt:lpstr>
      <vt:lpstr>Lesson Objectives</vt:lpstr>
      <vt:lpstr>Chalk Talk</vt:lpstr>
      <vt:lpstr>Chalk Talk</vt:lpstr>
      <vt:lpstr>Chalk Talk</vt:lpstr>
      <vt:lpstr>Instructional Strategy Card</vt:lpstr>
      <vt:lpstr>ACT Practice Questions</vt:lpstr>
      <vt:lpstr>I’ve Got Skills</vt:lpstr>
      <vt:lpstr>I Notice, I Wonder</vt:lpstr>
      <vt:lpstr>Authentic Learning and Teaching</vt:lpstr>
      <vt:lpstr>Your Turn</vt:lpstr>
      <vt:lpstr>3 Stray, 1 Stay</vt:lpstr>
      <vt:lpstr>Point of Most Significance (POMS)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Strategies to Support CCR Skills</dc:title>
  <dc:creator>K20 Center</dc:creator>
  <cp:lastModifiedBy>Bracken, Pam</cp:lastModifiedBy>
  <cp:revision>3</cp:revision>
  <dcterms:modified xsi:type="dcterms:W3CDTF">2024-08-23T20:28:23Z</dcterms:modified>
</cp:coreProperties>
</file>