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19"/>
  </p:notesMasterIdLst>
  <p:sldIdLst>
    <p:sldId id="256" r:id="rId3"/>
    <p:sldId id="272" r:id="rId4"/>
    <p:sldId id="257" r:id="rId5"/>
    <p:sldId id="263" r:id="rId6"/>
    <p:sldId id="273" r:id="rId7"/>
    <p:sldId id="260" r:id="rId8"/>
    <p:sldId id="279" r:id="rId9"/>
    <p:sldId id="280" r:id="rId10"/>
    <p:sldId id="283" r:id="rId11"/>
    <p:sldId id="275" r:id="rId12"/>
    <p:sldId id="276" r:id="rId13"/>
    <p:sldId id="277" r:id="rId14"/>
    <p:sldId id="278" r:id="rId15"/>
    <p:sldId id="284" r:id="rId16"/>
    <p:sldId id="285" r:id="rId17"/>
    <p:sldId id="286" r:id="rId1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86"/>
  </p:normalViewPr>
  <p:slideViewPr>
    <p:cSldViewPr snapToGrid="0">
      <p:cViewPr varScale="1">
        <p:scale>
          <a:sx n="197" d="100"/>
          <a:sy n="197" d="100"/>
        </p:scale>
        <p:origin x="7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cEEAnwOt2c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5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K20 Center.(n.d.). </a:t>
            </a:r>
            <a:r>
              <a:rPr lang="en-US" sz="1400" dirty="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Point of Most Significance (POMS)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. Strategies. </a:t>
            </a:r>
            <a:r>
              <a:rPr lang="en-US" sz="1400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https://learn.k20center.ou.edu/strategy/101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19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K20 Center.(n.d.). </a:t>
            </a:r>
            <a:r>
              <a:rPr lang="en-US" sz="1400" dirty="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Chalk Talk. 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Strategies. </a:t>
            </a:r>
            <a:r>
              <a:rPr lang="en-US" sz="1400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https://learn.k20center.ou.edu/strategy/197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86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46146-59C9-4F42-DB3B-BA0EDEE29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37A71F-1660-0970-6CF0-676C53CD3F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EDC213-123A-5957-6B94-6DB11AA08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K20 Center.(n.d.). </a:t>
            </a:r>
            <a:r>
              <a:rPr lang="en-US" sz="1400" dirty="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Chalk Talk. 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Strategies. </a:t>
            </a:r>
            <a:r>
              <a:rPr lang="en-US" sz="1400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https://learn.k20center.ou.edu/strategy/197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hlinkClick r:id="rId3"/>
              </a:rPr>
              <a:t>http://www.youtube.com/watch?v=HcEEAnwOt2c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92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89AE6-12EE-D0B7-09E7-E91021D0C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48EDE6-9EA3-E755-265D-6D465A9EF0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FC2F64-6A71-CFEE-A1DC-965665D69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K20 Center.(n.d.). </a:t>
            </a:r>
            <a:r>
              <a:rPr lang="en-US" sz="1400" dirty="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Chalk Talk. 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Strategies. </a:t>
            </a:r>
            <a:r>
              <a:rPr lang="en-US" sz="1400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https://learn.k20center.ou.edu/strategy/197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52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Whole group: we go to the groups to work with them on using the skills each strategy shows. Focusing on the skill.</a:t>
            </a:r>
          </a:p>
        </p:txBody>
      </p:sp>
    </p:spTree>
    <p:extLst>
      <p:ext uri="{BB962C8B-B14F-4D97-AF65-F5344CB8AC3E}">
        <p14:creationId xmlns:p14="http://schemas.microsoft.com/office/powerpoint/2010/main" val="3007307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Say that the strategy should not be used on the ACT because of timing. </a:t>
            </a:r>
            <a:r>
              <a:rPr lang="en-US" dirty="0">
                <a:highlight>
                  <a:srgbClr val="FFFF00"/>
                </a:highlight>
              </a:rPr>
              <a:t> However, building that skill in classrooms is the goal.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43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K20 Center.(n.d.). </a:t>
            </a:r>
            <a:r>
              <a:rPr lang="en-US" sz="1400" dirty="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I Noticed, I Wonder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. Strategies. </a:t>
            </a:r>
            <a:r>
              <a:rPr lang="en-US" sz="1400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https://learn.k20center.ou.edu/strategy/180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20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1 min Think about the skills you used during the ACT activity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2 min Pair Talk with partner about the skills you circled and why authentic test prep enhances a student’s college and career readiness skills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2 min Share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600" dirty="0"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60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sz="1400" dirty="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3 Stray, 1 Stay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. Strategies. </a:t>
            </a:r>
            <a:r>
              <a:rPr lang="en-US" sz="14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https://learn.k20center.ou.edu/strategy/85</a:t>
            </a:r>
            <a:endParaRPr lang="en-US" sz="1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58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cEEAnwOt2c?feature=oembed" TargetMode="External"/><Relationship Id="rId6" Type="http://schemas.openxmlformats.org/officeDocument/2006/relationships/hyperlink" Target="http://www.youtube.com/watch?v=HcEEAnwOt2c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43A35-635A-8AC1-1C6F-0F919FC39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4802-DF98-8CFA-1757-3617DDC8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ACT Practice Questions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C3C18B1-CDCC-5B62-7936-E53782FF236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Based on the </a:t>
            </a:r>
            <a:r>
              <a:rPr lang="en-US" altLang="en-US" b="1" dirty="0"/>
              <a:t>skills</a:t>
            </a:r>
            <a:r>
              <a:rPr lang="en-US" altLang="en-US" dirty="0"/>
              <a:t> students gain from the instructional strategy, explain how they could apply those skills to the sample ACT questions for your content area.</a:t>
            </a:r>
          </a:p>
        </p:txBody>
      </p:sp>
      <p:sp>
        <p:nvSpPr>
          <p:cNvPr id="3" name="Google Shape;146;p31">
            <a:extLst>
              <a:ext uri="{FF2B5EF4-FFF2-40B4-BE49-F238E27FC236}">
                <a16:creationId xmlns:a16="http://schemas.microsoft.com/office/drawing/2014/main" id="{BBDEED33-842E-97FC-F51B-B2CC17DC5980}"/>
              </a:ext>
            </a:extLst>
          </p:cNvPr>
          <p:cNvSpPr/>
          <p:nvPr/>
        </p:nvSpPr>
        <p:spPr>
          <a:xfrm>
            <a:off x="2529478" y="2980382"/>
            <a:ext cx="3756910" cy="139834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Bungee Shade"/>
              </a:rPr>
              <a:t>ACT</a:t>
            </a:r>
          </a:p>
        </p:txBody>
      </p:sp>
    </p:spTree>
    <p:extLst>
      <p:ext uri="{BB962C8B-B14F-4D97-AF65-F5344CB8AC3E}">
        <p14:creationId xmlns:p14="http://schemas.microsoft.com/office/powerpoint/2010/main" val="2443283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904A4-BBB3-A83D-4E35-5B41244F3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CF2CA-A3A8-D87F-F0F6-59C31C661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I’ve Got Skills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99C2B1-DF69-E6AC-598D-21E3C630F56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Your subject’s strategy emphasizes a </a:t>
            </a:r>
            <a:r>
              <a:rPr lang="en-US" altLang="en-US" b="1" dirty="0"/>
              <a:t>skill</a:t>
            </a:r>
            <a:r>
              <a:rPr lang="en-US" altLang="en-US" dirty="0"/>
              <a:t> which is needed for success on standardized tests.</a:t>
            </a:r>
          </a:p>
          <a:p>
            <a:pPr lvl="1"/>
            <a:r>
              <a:rPr lang="en-US" altLang="en-US" dirty="0"/>
              <a:t>E.g. Science strategy: WIS-WIM</a:t>
            </a:r>
          </a:p>
          <a:p>
            <a:pPr lvl="2"/>
            <a:r>
              <a:rPr lang="en-US" altLang="en-US" dirty="0"/>
              <a:t>Skill: Interpreting graphs, tables, &amp; figures</a:t>
            </a:r>
          </a:p>
          <a:p>
            <a:r>
              <a:rPr lang="en-US" altLang="en-US" dirty="0"/>
              <a:t>Using this </a:t>
            </a:r>
            <a:r>
              <a:rPr lang="en-US" altLang="en-US" b="1" dirty="0"/>
              <a:t>strategy</a:t>
            </a:r>
            <a:r>
              <a:rPr lang="en-US" altLang="en-US" dirty="0"/>
              <a:t> </a:t>
            </a:r>
            <a:r>
              <a:rPr lang="en-US" altLang="en-US" u="sng" dirty="0"/>
              <a:t>in your classes</a:t>
            </a:r>
            <a:r>
              <a:rPr lang="en-US" altLang="en-US" dirty="0"/>
              <a:t> will enhance that </a:t>
            </a:r>
            <a:r>
              <a:rPr lang="en-US" altLang="en-US" b="1" dirty="0"/>
              <a:t>skill</a:t>
            </a:r>
            <a:r>
              <a:rPr lang="en-US" altLang="en-US" dirty="0"/>
              <a:t> needed for </a:t>
            </a:r>
            <a:r>
              <a:rPr lang="en-US" altLang="en-US" u="sng" dirty="0"/>
              <a:t>standardized tests</a:t>
            </a:r>
            <a:r>
              <a:rPr lang="en-US" alt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9480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8A21D-E3C4-8AFC-DD2A-976AE3ABF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20E9E-554E-14F3-CCBB-91D25A58D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 Notice, I Wonder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B9BB9CF-659D-CDB1-A76A-A14CBB43BB2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Think about the instructional strategy you studied and how it emphasizes a skill that will help students succeed on standardized tests.</a:t>
            </a:r>
          </a:p>
          <a:p>
            <a:r>
              <a:rPr lang="en-US" altLang="en-US" dirty="0"/>
              <a:t>As a group discuss the strategy using the sentence stems:</a:t>
            </a:r>
          </a:p>
          <a:p>
            <a:pPr lvl="1"/>
            <a:r>
              <a:rPr lang="en-US" altLang="en-US" dirty="0"/>
              <a:t>I notice…</a:t>
            </a:r>
          </a:p>
          <a:p>
            <a:pPr lvl="1"/>
            <a:r>
              <a:rPr lang="en-US" altLang="en-US" dirty="0"/>
              <a:t>I wonder…</a:t>
            </a:r>
          </a:p>
        </p:txBody>
      </p:sp>
      <p:pic>
        <p:nvPicPr>
          <p:cNvPr id="3" name="Google Shape;159;p33">
            <a:extLst>
              <a:ext uri="{FF2B5EF4-FFF2-40B4-BE49-F238E27FC236}">
                <a16:creationId xmlns:a16="http://schemas.microsoft.com/office/drawing/2014/main" id="{AF90F5D3-8507-4296-1938-F35CBA3E8A8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3558" y="57574"/>
            <a:ext cx="1667497" cy="1689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250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29575-247D-C5A5-10C9-1074FF3DE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17918-F940-CBEC-716C-6C0A00C05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Authentic Learning and Teaching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ABDC3B2-15E2-502B-B823-C82E4039830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Considering your instructional strategy, read through the infographic and circle the skills you used during your ACT activity.</a:t>
            </a:r>
          </a:p>
        </p:txBody>
      </p:sp>
      <p:sp>
        <p:nvSpPr>
          <p:cNvPr id="3" name="Google Shape;166;p34">
            <a:extLst>
              <a:ext uri="{FF2B5EF4-FFF2-40B4-BE49-F238E27FC236}">
                <a16:creationId xmlns:a16="http://schemas.microsoft.com/office/drawing/2014/main" id="{E174F0C4-ABA0-12E9-8CD5-2FC8CC5A4635}"/>
              </a:ext>
            </a:extLst>
          </p:cNvPr>
          <p:cNvSpPr txBox="1"/>
          <p:nvPr/>
        </p:nvSpPr>
        <p:spPr>
          <a:xfrm>
            <a:off x="987150" y="2883450"/>
            <a:ext cx="7083000" cy="923299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does making test prep authentic enhance a student’s college and career readiness skills?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329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Your Turn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Think about an instructional strategy you learned about today.</a:t>
            </a:r>
          </a:p>
          <a:p>
            <a:r>
              <a:rPr lang="en-US" altLang="en-US" dirty="0"/>
              <a:t>How could you incorporate that instructional strategy so that it authentically supports critical thinking and analysis?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3 Stray, 1 Stay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Some members of your group will stay and some will stray.</a:t>
            </a:r>
          </a:p>
          <a:p>
            <a:r>
              <a:rPr lang="en-US" altLang="en-US" dirty="0"/>
              <a:t>Once in your new group, take turns sharing about the instructional strategy and how you would implement in in your classroom. </a:t>
            </a:r>
          </a:p>
          <a:p>
            <a:r>
              <a:rPr lang="en-US" altLang="en-US" dirty="0"/>
              <a:t>Record the new ideas from other members in your group.</a:t>
            </a:r>
          </a:p>
        </p:txBody>
      </p:sp>
      <p:pic>
        <p:nvPicPr>
          <p:cNvPr id="3" name="Google Shape;179;p36">
            <a:extLst>
              <a:ext uri="{FF2B5EF4-FFF2-40B4-BE49-F238E27FC236}">
                <a16:creationId xmlns:a16="http://schemas.microsoft.com/office/drawing/2014/main" id="{46D9F7CC-1CCD-566C-252B-4BF0D5255EE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902" y="274638"/>
            <a:ext cx="1196585" cy="1116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Point of Most Significance (POMS)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337544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Think about everything we just discussed in this session.</a:t>
            </a:r>
          </a:p>
          <a:p>
            <a:r>
              <a:rPr lang="en-US" altLang="en-US" dirty="0"/>
              <a:t>What was the point of most significance?</a:t>
            </a:r>
          </a:p>
        </p:txBody>
      </p:sp>
      <p:pic>
        <p:nvPicPr>
          <p:cNvPr id="3" name="Google Shape;186;p37">
            <a:extLst>
              <a:ext uri="{FF2B5EF4-FFF2-40B4-BE49-F238E27FC236}">
                <a16:creationId xmlns:a16="http://schemas.microsoft.com/office/drawing/2014/main" id="{3F020CFC-EBBE-F9BA-D014-FE347A1550C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0133" y="1370013"/>
            <a:ext cx="1710424" cy="171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66172-3A94-0E7C-4FD5-AE3169003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29E323C6-64D5-3C1F-438F-4259F7A3C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2009968"/>
            <a:ext cx="7886700" cy="1123563"/>
          </a:xfrm>
        </p:spPr>
        <p:txBody>
          <a:bodyPr/>
          <a:lstStyle/>
          <a:p>
            <a:r>
              <a:rPr lang="en-US" altLang="en-US" dirty="0"/>
              <a:t>Please sit in groups according to your department.</a:t>
            </a:r>
          </a:p>
        </p:txBody>
      </p:sp>
    </p:spTree>
    <p:extLst>
      <p:ext uri="{BB962C8B-B14F-4D97-AF65-F5344CB8AC3E}">
        <p14:creationId xmlns:p14="http://schemas.microsoft.com/office/powerpoint/2010/main" val="127007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D39454A6-31F6-9DC3-BE75-39D08009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1148447"/>
            <a:ext cx="7886700" cy="2139950"/>
          </a:xfrm>
        </p:spPr>
        <p:txBody>
          <a:bodyPr/>
          <a:lstStyle/>
          <a:p>
            <a:r>
              <a:rPr lang="en-US" altLang="en-US" dirty="0"/>
              <a:t>Essential Classroom Skills for ACT Success</a:t>
            </a:r>
          </a:p>
        </p:txBody>
      </p:sp>
      <p:sp>
        <p:nvSpPr>
          <p:cNvPr id="22530" name="Text Placeholder 4">
            <a:extLst>
              <a:ext uri="{FF2B5EF4-FFF2-40B4-BE49-F238E27FC236}">
                <a16:creationId xmlns:a16="http://schemas.microsoft.com/office/drawing/2014/main" id="{019E2450-727C-5F8C-E55D-223CCB11F2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3396347"/>
            <a:ext cx="7885112" cy="1397000"/>
          </a:xfrm>
        </p:spPr>
        <p:txBody>
          <a:bodyPr/>
          <a:lstStyle/>
          <a:p>
            <a:r>
              <a:rPr lang="en-US" altLang="en-US" dirty="0"/>
              <a:t>K20 Center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-30903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216997"/>
            <a:ext cx="7885112" cy="1397000"/>
          </a:xfrm>
        </p:spPr>
        <p:txBody>
          <a:bodyPr rtlCol="0">
            <a:noAutofit/>
          </a:bodyPr>
          <a:lstStyle/>
          <a:p>
            <a:pPr marL="64008" indent="0" fontAlgn="auto">
              <a:spcAft>
                <a:spcPts val="0"/>
              </a:spcAft>
              <a:buNone/>
              <a:defRPr/>
            </a:pPr>
            <a:r>
              <a:rPr lang="en-US" dirty="0"/>
              <a:t>Why are college career readiness skills important?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ED924-CD31-F59C-DB63-05BC5386B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2C13E1D4-7CA9-1CB7-84F1-7F6726AE5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-30903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A51F29-FFB5-C3F9-6F0A-AEEFCB67DA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216997"/>
            <a:ext cx="7885112" cy="1397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500" dirty="0"/>
              <a:t>Develop an understanding of authentic strategies that support the skills needed for success in college or career setting.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500" dirty="0"/>
              <a:t>Discuss and commit to an authentic strategy in your own subject area that supports college and career readiness skills.</a:t>
            </a:r>
          </a:p>
        </p:txBody>
      </p:sp>
    </p:spTree>
    <p:extLst>
      <p:ext uri="{BB962C8B-B14F-4D97-AF65-F5344CB8AC3E}">
        <p14:creationId xmlns:p14="http://schemas.microsoft.com/office/powerpoint/2010/main" val="168321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Chalk Talk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Use the markers provided, and without talking to your neighbors, answer the following question on your poster paper. Feel free to respond in writing to what other participants contribute.</a:t>
            </a:r>
          </a:p>
          <a:p>
            <a:r>
              <a:rPr lang="en-US" altLang="en-US" dirty="0"/>
              <a:t>In your area/discipline, what skills do your students need to prepare them for college and career readiness exams, such as the ACT/SAT?</a:t>
            </a:r>
          </a:p>
        </p:txBody>
      </p:sp>
      <p:pic>
        <p:nvPicPr>
          <p:cNvPr id="3" name="Google Shape;118;p27">
            <a:extLst>
              <a:ext uri="{FF2B5EF4-FFF2-40B4-BE49-F238E27FC236}">
                <a16:creationId xmlns:a16="http://schemas.microsoft.com/office/drawing/2014/main" id="{D28293F2-6FC6-6785-4AE1-656A120088D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9439" y="274638"/>
            <a:ext cx="1182075" cy="1195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68168-0E62-3098-E792-E7C15864B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4F499-B71C-9E92-3BBF-A2E63FFE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Chalk Talk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B443C88-6397-0441-C283-8E170D902EE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886700" cy="1302103"/>
          </a:xfrm>
        </p:spPr>
        <p:txBody>
          <a:bodyPr/>
          <a:lstStyle/>
          <a:p>
            <a:r>
              <a:rPr lang="en-US" altLang="en-US" dirty="0"/>
              <a:t>In your area/discipline, what skills do your students need to prepare them for college and career readiness exams, such as the ACT/SAT?</a:t>
            </a:r>
          </a:p>
        </p:txBody>
      </p:sp>
      <p:pic>
        <p:nvPicPr>
          <p:cNvPr id="3" name="Google Shape;118;p27">
            <a:extLst>
              <a:ext uri="{FF2B5EF4-FFF2-40B4-BE49-F238E27FC236}">
                <a16:creationId xmlns:a16="http://schemas.microsoft.com/office/drawing/2014/main" id="{ABCE2B8F-38D2-CFB7-3C98-11474C374A0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9439" y="274638"/>
            <a:ext cx="1182075" cy="1195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nline Media 3" title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FC4C7FD1-50E4-862E-30BC-F97DFF73F9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19454" y="2672116"/>
            <a:ext cx="2905091" cy="164123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0554A6-757C-00EF-AF66-4D47E7C78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520" y="4313353"/>
            <a:ext cx="2336957" cy="5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altLang="en-US" sz="1800" dirty="0">
                <a:hlinkClick r:id="rId6"/>
              </a:rPr>
              <a:t>2-minute Timer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5618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8F006-BA54-3DD2-3ED3-86FB80872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95791-108A-C5B1-09EE-D3103F8E2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Chalk Talk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B85E30D-3E7C-7FEB-C79A-2DCFC21C4DB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5197015" cy="3250453"/>
          </a:xfrm>
        </p:spPr>
        <p:txBody>
          <a:bodyPr/>
          <a:lstStyle/>
          <a:p>
            <a:r>
              <a:rPr lang="en-US" altLang="en-US" dirty="0"/>
              <a:t>What did you notice about what your group wrote?</a:t>
            </a:r>
          </a:p>
          <a:p>
            <a:r>
              <a:rPr lang="en-US" altLang="en-US" dirty="0"/>
              <a:t>What are you wondering now?</a:t>
            </a:r>
          </a:p>
        </p:txBody>
      </p:sp>
      <p:pic>
        <p:nvPicPr>
          <p:cNvPr id="3" name="Google Shape;118;p27">
            <a:extLst>
              <a:ext uri="{FF2B5EF4-FFF2-40B4-BE49-F238E27FC236}">
                <a16:creationId xmlns:a16="http://schemas.microsoft.com/office/drawing/2014/main" id="{D0AAB495-3DA9-4870-5E09-5C02DC5D156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8468" y="969323"/>
            <a:ext cx="2196399" cy="2221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780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F40A2-CA92-3133-B52A-5EDB850A6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E9DE9-FB0E-A0A4-0871-F447CB7A4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Instructional Strategy Card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BCDB886-3A38-FD02-EEDD-E4F5007C5E8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Take time to read through your strategy card.</a:t>
            </a:r>
          </a:p>
          <a:p>
            <a:r>
              <a:rPr lang="en-US" altLang="en-US" dirty="0"/>
              <a:t>As a group discuss these questions:</a:t>
            </a:r>
          </a:p>
          <a:p>
            <a:pPr lvl="1"/>
            <a:r>
              <a:rPr lang="en-US" altLang="en-US" dirty="0"/>
              <a:t>What </a:t>
            </a:r>
            <a:r>
              <a:rPr lang="en-US" altLang="en-US" b="1" dirty="0"/>
              <a:t>skills</a:t>
            </a:r>
            <a:r>
              <a:rPr lang="en-US" altLang="en-US" dirty="0"/>
              <a:t> can students gain from this strategy?</a:t>
            </a:r>
          </a:p>
          <a:p>
            <a:pPr lvl="1"/>
            <a:r>
              <a:rPr lang="en-US" altLang="en-US" dirty="0"/>
              <a:t>How might these </a:t>
            </a:r>
            <a:r>
              <a:rPr lang="en-US" altLang="en-US" b="1" dirty="0"/>
              <a:t>skills</a:t>
            </a:r>
            <a:r>
              <a:rPr lang="en-US" altLang="en-US" dirty="0"/>
              <a:t> be useful when taking a standardized test?</a:t>
            </a:r>
          </a:p>
        </p:txBody>
      </p:sp>
    </p:spTree>
    <p:extLst>
      <p:ext uri="{BB962C8B-B14F-4D97-AF65-F5344CB8AC3E}">
        <p14:creationId xmlns:p14="http://schemas.microsoft.com/office/powerpoint/2010/main" val="216133616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21</TotalTime>
  <Words>757</Words>
  <Application>Microsoft Office PowerPoint</Application>
  <PresentationFormat>On-screen Show (16:9)</PresentationFormat>
  <Paragraphs>60</Paragraphs>
  <Slides>16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Aptos Display</vt:lpstr>
      <vt:lpstr>Arial</vt:lpstr>
      <vt:lpstr>Bungee Shade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Please sit in groups according to your department.</vt:lpstr>
      <vt:lpstr>Essential Classroom Skills for ACT Success</vt:lpstr>
      <vt:lpstr>Essential Question</vt:lpstr>
      <vt:lpstr>Learning Objectives</vt:lpstr>
      <vt:lpstr>Chalk Talk</vt:lpstr>
      <vt:lpstr>Chalk Talk</vt:lpstr>
      <vt:lpstr>Chalk Talk</vt:lpstr>
      <vt:lpstr>Instructional Strategy Card</vt:lpstr>
      <vt:lpstr>ACT Practice Questions</vt:lpstr>
      <vt:lpstr>I’ve Got Skills</vt:lpstr>
      <vt:lpstr>I Notice, I Wonder</vt:lpstr>
      <vt:lpstr>Authentic Learning and Teaching</vt:lpstr>
      <vt:lpstr>Your Turn</vt:lpstr>
      <vt:lpstr>3 Stray, 1 Stay</vt:lpstr>
      <vt:lpstr>Point of Most Significance (POMS)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Lieu, Mary</dc:creator>
  <cp:keywords/>
  <dc:description/>
  <cp:lastModifiedBy>Lieu, Mary</cp:lastModifiedBy>
  <cp:revision>1</cp:revision>
  <dcterms:created xsi:type="dcterms:W3CDTF">2026-04-28T17:47:27Z</dcterms:created>
  <dcterms:modified xsi:type="dcterms:W3CDTF">2026-04-28T18:08:42Z</dcterms:modified>
  <cp:category/>
</cp:coreProperties>
</file>