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6" r:id="rId2"/>
  </p:sldMasterIdLst>
  <p:notesMasterIdLst>
    <p:notesMasterId r:id="rId17"/>
  </p:notesMasterIdLst>
  <p:sldIdLst>
    <p:sldId id="256" r:id="rId3"/>
    <p:sldId id="257" r:id="rId4"/>
    <p:sldId id="260" r:id="rId5"/>
    <p:sldId id="261" r:id="rId6"/>
    <p:sldId id="259" r:id="rId7"/>
    <p:sldId id="262" r:id="rId8"/>
    <p:sldId id="263" r:id="rId9"/>
    <p:sldId id="272" r:id="rId10"/>
    <p:sldId id="264" r:id="rId11"/>
    <p:sldId id="265" r:id="rId12"/>
    <p:sldId id="276" r:id="rId13"/>
    <p:sldId id="269" r:id="rId14"/>
    <p:sldId id="274" r:id="rId15"/>
    <p:sldId id="275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gWN7pM85jmQ84PGYmRl346JiVM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13BFCC-B083-4577-9D16-B4E03AFA8A9B}">
  <a:tblStyle styleId="{6013BFCC-B083-4577-9D16-B4E03AFA8A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4" d="100"/>
          <a:sy n="164" d="100"/>
        </p:scale>
        <p:origin x="1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customschemas.google.com/relationships/presentationmetadata" Target="metadata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https://is.k20center.ou.edu/strategies/3-2-1 </a:t>
            </a:r>
            <a:r>
              <a:rPr lang="en-US" u="sng" dirty="0">
                <a:solidFill>
                  <a:schemeClr val="hlink"/>
                </a:solidFill>
              </a:rPr>
              <a:t> </a:t>
            </a:r>
            <a:endParaRPr dirty="0"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6086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2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25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9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0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1sMbyTyufk?feature=oembed" TargetMode="External"/><Relationship Id="rId5" Type="http://schemas.openxmlformats.org/officeDocument/2006/relationships/hyperlink" Target="https://www.youtube.com/watch?v=J1sMbyTyufk" TargetMode="Externa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6.png"/><Relationship Id="rId4" Type="http://schemas.openxmlformats.org/officeDocument/2006/relationships/image" Target="../media/image10.jpg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5240215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7013" lvl="0" indent="-227013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</a:pPr>
            <a:r>
              <a:rPr lang="en-US" dirty="0"/>
              <a:t>Use the START app on the OU campus.</a:t>
            </a:r>
          </a:p>
        </p:txBody>
      </p:sp>
      <p:sp>
        <p:nvSpPr>
          <p:cNvPr id="146" name="Google Shape;146;p1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Experience START</a:t>
            </a:r>
            <a:endParaRPr dirty="0"/>
          </a:p>
        </p:txBody>
      </p:sp>
      <p:pic>
        <p:nvPicPr>
          <p:cNvPr id="4" name="Google Shape;121;p19">
            <a:extLst>
              <a:ext uri="{FF2B5EF4-FFF2-40B4-BE49-F238E27FC236}">
                <a16:creationId xmlns:a16="http://schemas.microsoft.com/office/drawing/2014/main" id="{01CAF8D9-13C3-4102-154A-1C2C842FBD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23759">
            <a:off x="6799571" y="1811171"/>
            <a:ext cx="1160662" cy="248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2;p19">
            <a:extLst>
              <a:ext uri="{FF2B5EF4-FFF2-40B4-BE49-F238E27FC236}">
                <a16:creationId xmlns:a16="http://schemas.microsoft.com/office/drawing/2014/main" id="{CFAAF140-B687-2B36-FA37-918CB570FE8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23761">
            <a:off x="6617924" y="1696975"/>
            <a:ext cx="1517700" cy="278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3;p19">
            <a:extLst>
              <a:ext uri="{FF2B5EF4-FFF2-40B4-BE49-F238E27FC236}">
                <a16:creationId xmlns:a16="http://schemas.microsoft.com/office/drawing/2014/main" id="{9B6BBA6B-FE8F-2A73-50D8-B82CFAA6258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1199132">
            <a:off x="5098949" y="1992951"/>
            <a:ext cx="1160651" cy="249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4;p19">
            <a:extLst>
              <a:ext uri="{FF2B5EF4-FFF2-40B4-BE49-F238E27FC236}">
                <a16:creationId xmlns:a16="http://schemas.microsoft.com/office/drawing/2014/main" id="{CBA650B7-4DCE-E18F-AC27-A15B01E5A22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199129">
            <a:off x="4920424" y="1846200"/>
            <a:ext cx="1517702" cy="2783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5996018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Now that you have experienced START, what are:</a:t>
            </a:r>
            <a:endParaRPr dirty="0"/>
          </a:p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Roboto"/>
              <a:buChar char="•"/>
            </a:pPr>
            <a:r>
              <a:rPr lang="en-US" b="1" dirty="0"/>
              <a:t>3</a:t>
            </a:r>
            <a:r>
              <a:rPr lang="en-US" dirty="0"/>
              <a:t> things you learned about the app</a:t>
            </a:r>
            <a:endParaRPr dirty="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"/>
              <a:buChar char="•"/>
            </a:pPr>
            <a:r>
              <a:rPr lang="en-US" b="1" dirty="0"/>
              <a:t>2 </a:t>
            </a:r>
            <a:r>
              <a:rPr lang="en-US" dirty="0"/>
              <a:t>questions you have</a:t>
            </a:r>
            <a:endParaRPr dirty="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"/>
              <a:buChar char="•"/>
            </a:pPr>
            <a:r>
              <a:rPr lang="en-US" b="1" dirty="0"/>
              <a:t>1 </a:t>
            </a:r>
            <a:r>
              <a:rPr lang="en-US" dirty="0"/>
              <a:t>thing you found surprising</a:t>
            </a:r>
            <a:endParaRPr sz="2600" dirty="0"/>
          </a:p>
        </p:txBody>
      </p:sp>
      <p:sp>
        <p:nvSpPr>
          <p:cNvPr id="145" name="Google Shape;145;p3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START 3-2-1 Reflection</a:t>
            </a: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B47EB2-C0A5-30A6-60A5-CB71839F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218" y="1164497"/>
            <a:ext cx="1974041" cy="197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START Strategies</a:t>
            </a:r>
            <a:endParaRPr dirty="0"/>
          </a:p>
        </p:txBody>
      </p:sp>
      <p:sp>
        <p:nvSpPr>
          <p:cNvPr id="171" name="Google Shape;171;p1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686503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622300" indent="-457200">
              <a:spcBef>
                <a:spcPts val="0"/>
              </a:spcBef>
            </a:pPr>
            <a:r>
              <a:rPr lang="en-US" dirty="0"/>
              <a:t>Write down how you plan to use START with students.</a:t>
            </a:r>
          </a:p>
          <a:p>
            <a:pPr marL="622300" indent="-457200">
              <a:spcBef>
                <a:spcPts val="0"/>
              </a:spcBef>
            </a:pPr>
            <a:r>
              <a:rPr lang="en-US" dirty="0"/>
              <a:t>Get three other ideas from participants and share your thoughts with one another.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CBB4B-AC98-8EBC-A0C0-A7650650E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New Tours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B0983-8103-862B-C0C7-632F5F3F3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457200" lvl="0" indent="-355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800" dirty="0"/>
              <a:t>Meet with campus representatives and tour campus</a:t>
            </a:r>
          </a:p>
          <a:p>
            <a:pPr marL="457200" lvl="0" indent="-355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800" dirty="0"/>
              <a:t>Draft scripts</a:t>
            </a:r>
          </a:p>
          <a:p>
            <a:pPr marL="457200" lvl="0" indent="-355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800" dirty="0"/>
              <a:t>Stakeholders review, revise, and approve content</a:t>
            </a:r>
          </a:p>
          <a:p>
            <a:pPr marL="457200" lvl="0" indent="-355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800" dirty="0"/>
              <a:t>Take 360-degree photos on campus</a:t>
            </a:r>
          </a:p>
          <a:p>
            <a:pPr marL="457200" lvl="0" indent="-355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800" dirty="0"/>
              <a:t>Film videos in green-screen studio</a:t>
            </a:r>
          </a:p>
          <a:p>
            <a:pPr marL="457200" lvl="0" indent="-355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800" dirty="0"/>
              <a:t>Assemble all content into a tour</a:t>
            </a:r>
          </a:p>
          <a:p>
            <a:pPr marL="457200" lvl="0" indent="-355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800" dirty="0"/>
              <a:t>Stakeholders review and approve final product</a:t>
            </a:r>
          </a:p>
          <a:p>
            <a:pPr marL="63500" indent="0">
              <a:buNone/>
            </a:pPr>
            <a:endParaRPr lang="en-US" dirty="0"/>
          </a:p>
        </p:txBody>
      </p:sp>
      <p:pic>
        <p:nvPicPr>
          <p:cNvPr id="5" name="Google Shape;144;p22">
            <a:extLst>
              <a:ext uri="{FF2B5EF4-FFF2-40B4-BE49-F238E27FC236}">
                <a16:creationId xmlns:a16="http://schemas.microsoft.com/office/drawing/2014/main" id="{1B367E3F-031D-1362-BA19-5645C56EA07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98594" y="1389279"/>
            <a:ext cx="3038026" cy="23649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9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07B4-1C6F-B6CF-ACC4-9659922C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START to Your Campus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D448-0A98-F3FA-28FD-F64C95112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take this survey so we can add your campus to START. </a:t>
            </a:r>
          </a:p>
        </p:txBody>
      </p:sp>
      <p:pic>
        <p:nvPicPr>
          <p:cNvPr id="5" name="Google Shape;151;p23">
            <a:extLst>
              <a:ext uri="{FF2B5EF4-FFF2-40B4-BE49-F238E27FC236}">
                <a16:creationId xmlns:a16="http://schemas.microsoft.com/office/drawing/2014/main" id="{C1B5329B-8741-F1CC-5454-958CF9AAA4C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79726" y="1383585"/>
            <a:ext cx="2378010" cy="2527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7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START: Students Taking Augmented Reality Tours</a:t>
            </a:r>
            <a:endParaRPr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2;p12">
            <a:extLst>
              <a:ext uri="{FF2B5EF4-FFF2-40B4-BE49-F238E27FC236}">
                <a16:creationId xmlns:a16="http://schemas.microsoft.com/office/drawing/2014/main" id="{F36BE9BD-930E-2116-5DC9-5A273550E9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3520" y="889262"/>
            <a:ext cx="1663528" cy="3364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5;p12">
            <a:extLst>
              <a:ext uri="{FF2B5EF4-FFF2-40B4-BE49-F238E27FC236}">
                <a16:creationId xmlns:a16="http://schemas.microsoft.com/office/drawing/2014/main" id="{6CF0BF81-CF9C-60D5-20CC-1ABE28D674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844" y="575261"/>
            <a:ext cx="2132451" cy="21324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1;p12">
            <a:extLst>
              <a:ext uri="{FF2B5EF4-FFF2-40B4-BE49-F238E27FC236}">
                <a16:creationId xmlns:a16="http://schemas.microsoft.com/office/drawing/2014/main" id="{5745452B-0D66-3C23-3164-54C63FABF9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21954" y="991712"/>
            <a:ext cx="2988900" cy="17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2205" dirty="0"/>
              <a:t>Before we begin, use the QR to download START on your device.</a:t>
            </a:r>
            <a:endParaRPr sz="2205" dirty="0"/>
          </a:p>
        </p:txBody>
      </p:sp>
      <p:pic>
        <p:nvPicPr>
          <p:cNvPr id="6" name="Google Shape;53;p12">
            <a:extLst>
              <a:ext uri="{FF2B5EF4-FFF2-40B4-BE49-F238E27FC236}">
                <a16:creationId xmlns:a16="http://schemas.microsoft.com/office/drawing/2014/main" id="{698DA024-AB02-338C-A689-FC6569529D5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9759" y="694622"/>
            <a:ext cx="2171050" cy="37542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4;p12">
            <a:extLst>
              <a:ext uri="{FF2B5EF4-FFF2-40B4-BE49-F238E27FC236}">
                <a16:creationId xmlns:a16="http://schemas.microsoft.com/office/drawing/2014/main" id="{CDB813B4-77D9-7AC2-6167-12786EF25167}"/>
              </a:ext>
            </a:extLst>
          </p:cNvPr>
          <p:cNvSpPr/>
          <p:nvPr/>
        </p:nvSpPr>
        <p:spPr>
          <a:xfrm>
            <a:off x="7327781" y="2328450"/>
            <a:ext cx="332986" cy="304500"/>
          </a:xfrm>
          <a:prstGeom prst="donut">
            <a:avLst>
              <a:gd name="adj" fmla="val 19067"/>
            </a:avLst>
          </a:prstGeom>
          <a:solidFill>
            <a:srgbClr val="E83B4D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6;p12">
            <a:extLst>
              <a:ext uri="{FF2B5EF4-FFF2-40B4-BE49-F238E27FC236}">
                <a16:creationId xmlns:a16="http://schemas.microsoft.com/office/drawing/2014/main" id="{0A84D21A-6CC2-DF2A-3F29-D8709BDEF1D9}"/>
              </a:ext>
            </a:extLst>
          </p:cNvPr>
          <p:cNvSpPr/>
          <p:nvPr/>
        </p:nvSpPr>
        <p:spPr>
          <a:xfrm>
            <a:off x="7696745" y="2297850"/>
            <a:ext cx="546300" cy="365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83B4D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0;p12">
            <a:extLst>
              <a:ext uri="{FF2B5EF4-FFF2-40B4-BE49-F238E27FC236}">
                <a16:creationId xmlns:a16="http://schemas.microsoft.com/office/drawing/2014/main" id="{F59FDAAC-10D6-AF06-7E54-F05489AE2E84}"/>
              </a:ext>
            </a:extLst>
          </p:cNvPr>
          <p:cNvSpPr txBox="1">
            <a:spLocks/>
          </p:cNvSpPr>
          <p:nvPr/>
        </p:nvSpPr>
        <p:spPr>
          <a:xfrm>
            <a:off x="3572868" y="3437573"/>
            <a:ext cx="2461200" cy="10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</a:pPr>
            <a:r>
              <a:rPr lang="en-US" sz="2200"/>
              <a:t>… then start downloading the OU Tour </a:t>
            </a:r>
            <a:endParaRPr lang="en-US" sz="2200" dirty="0"/>
          </a:p>
        </p:txBody>
      </p:sp>
      <p:sp>
        <p:nvSpPr>
          <p:cNvPr id="11" name="Google Shape;57;p12">
            <a:extLst>
              <a:ext uri="{FF2B5EF4-FFF2-40B4-BE49-F238E27FC236}">
                <a16:creationId xmlns:a16="http://schemas.microsoft.com/office/drawing/2014/main" id="{E5036D4D-FF76-9012-2E17-2C75768F958A}"/>
              </a:ext>
            </a:extLst>
          </p:cNvPr>
          <p:cNvSpPr txBox="1"/>
          <p:nvPr/>
        </p:nvSpPr>
        <p:spPr>
          <a:xfrm>
            <a:off x="456769" y="2663550"/>
            <a:ext cx="196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k20center.ou.edu/start</a:t>
            </a:r>
            <a:endParaRPr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676656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45465" indent="-457200">
              <a:spcBef>
                <a:spcPts val="0"/>
              </a:spcBef>
              <a:buSzPct val="100000"/>
            </a:pPr>
            <a:r>
              <a:rPr lang="en-US" dirty="0"/>
              <a:t>Think about how you currently conduct college campus visits.</a:t>
            </a:r>
          </a:p>
          <a:p>
            <a:pPr marL="545465" indent="-457200">
              <a:spcBef>
                <a:spcPts val="0"/>
              </a:spcBef>
              <a:buSzPct val="100000"/>
            </a:pPr>
            <a:r>
              <a:rPr lang="en-US" dirty="0"/>
              <a:t>What is one thing that works well?</a:t>
            </a:r>
          </a:p>
          <a:p>
            <a:pPr marL="545465" indent="-457200">
              <a:spcBef>
                <a:spcPts val="0"/>
              </a:spcBef>
              <a:buSzPct val="100000"/>
            </a:pPr>
            <a:r>
              <a:rPr lang="en-US" dirty="0"/>
              <a:t>What is one thing you wish you could do?</a:t>
            </a:r>
          </a:p>
          <a:p>
            <a:pPr marL="545465" indent="-457200">
              <a:spcBef>
                <a:spcPts val="0"/>
              </a:spcBef>
              <a:buSzPct val="100000"/>
            </a:pPr>
            <a:r>
              <a:rPr lang="en-US" dirty="0"/>
              <a:t>Add your responses at menti.com by scanning the QR code or entering the code XXXX </a:t>
            </a:r>
            <a:r>
              <a:rPr lang="en-US" dirty="0" err="1"/>
              <a:t>XXXX</a:t>
            </a:r>
            <a:r>
              <a:rPr lang="en-US" dirty="0"/>
              <a:t>.</a:t>
            </a:r>
          </a:p>
          <a:p>
            <a:pPr marL="1645836" lvl="7" indent="-60952" algn="l" rtl="0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</a:pPr>
            <a:endParaRPr dirty="0"/>
          </a:p>
        </p:txBody>
      </p:sp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Getting Students on College Campuses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Session Objectives</a:t>
            </a:r>
            <a:endParaRPr dirty="0"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77500" lnSpcReduction="20000"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Discuss the benefits of augmented reality for education and outreach. 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Explore the START application.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Identify how you will use START. </a:t>
            </a:r>
            <a:endParaRPr lang="en-US" dirty="0"/>
          </a:p>
          <a:p>
            <a:pPr marL="55563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Technology that superimposes digital content over real-world environments.</a:t>
            </a:r>
            <a:br>
              <a:rPr lang="en-US" dirty="0"/>
            </a:br>
            <a:r>
              <a:rPr lang="en-US" dirty="0"/>
              <a:t>	</a:t>
            </a:r>
            <a:r>
              <a:rPr lang="en-US" sz="2000" dirty="0"/>
              <a:t>Example: </a:t>
            </a:r>
            <a:r>
              <a:rPr lang="en-US" sz="2000" dirty="0" err="1"/>
              <a:t>Pokemon</a:t>
            </a:r>
            <a:r>
              <a:rPr lang="en-US" sz="2000" dirty="0"/>
              <a:t> Go</a:t>
            </a:r>
            <a:r>
              <a:rPr lang="en-US" sz="3200" dirty="0"/>
              <a:t>™​</a:t>
            </a:r>
          </a:p>
          <a:p>
            <a:pPr>
              <a:spcBef>
                <a:spcPts val="0"/>
              </a:spcBef>
            </a:pPr>
            <a:r>
              <a:rPr lang="en-US" dirty="0"/>
              <a:t>Can be accessed using mobile devices such as smartphones and tablets.</a:t>
            </a:r>
            <a:endParaRPr lang="en-US" sz="2600" dirty="0"/>
          </a:p>
          <a:p>
            <a:pPr marL="1645836" lvl="7" indent="-60952" algn="l" rtl="0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</a:pPr>
            <a:endParaRPr dirty="0"/>
          </a:p>
        </p:txBody>
      </p:sp>
      <p:sp>
        <p:nvSpPr>
          <p:cNvPr id="127" name="Google Shape;127;p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What is Augmented Reality (AR)?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4951828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800" dirty="0"/>
              <a:t>Interactive experience for prospective students.​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800" dirty="0"/>
              <a:t>Self-guided, personalized experience​.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800" dirty="0"/>
              <a:t>Gain valuable information on college departments, services, and student life.</a:t>
            </a:r>
          </a:p>
          <a:p>
            <a:pPr marL="1645836" lvl="7" indent="-60952" algn="l" rtl="0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</a:pPr>
            <a:endParaRPr dirty="0"/>
          </a:p>
        </p:txBody>
      </p:sp>
      <p:sp>
        <p:nvSpPr>
          <p:cNvPr id="133" name="Google Shape;133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What is K20 START?</a:t>
            </a:r>
            <a:endParaRPr dirty="0"/>
          </a:p>
        </p:txBody>
      </p:sp>
      <p:pic>
        <p:nvPicPr>
          <p:cNvPr id="2" name="Google Shape;83;p16">
            <a:extLst>
              <a:ext uri="{FF2B5EF4-FFF2-40B4-BE49-F238E27FC236}">
                <a16:creationId xmlns:a16="http://schemas.microsoft.com/office/drawing/2014/main" id="{14F2E295-02FF-296B-BBBF-94C4613F8D2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900" y="1309352"/>
            <a:ext cx="3281900" cy="18460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What is K20 START?</a:t>
            </a:r>
            <a:endParaRPr dirty="0"/>
          </a:p>
        </p:txBody>
      </p:sp>
      <p:pic>
        <p:nvPicPr>
          <p:cNvPr id="5" name="Online Media 4" title="Gear Up START Application Featuring OU Campus Tour">
            <a:hlinkClick r:id="" action="ppaction://media"/>
            <a:extLst>
              <a:ext uri="{FF2B5EF4-FFF2-40B4-BE49-F238E27FC236}">
                <a16:creationId xmlns:a16="http://schemas.microsoft.com/office/drawing/2014/main" id="{115531B6-9AE5-D3F2-27E0-B4D45E263C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64251" y="1425136"/>
            <a:ext cx="5034352" cy="2844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3787F-C3C9-D5B7-6394-79CE5CD4830D}"/>
              </a:ext>
            </a:extLst>
          </p:cNvPr>
          <p:cNvSpPr txBox="1"/>
          <p:nvPr/>
        </p:nvSpPr>
        <p:spPr>
          <a:xfrm>
            <a:off x="2159391" y="4682364"/>
            <a:ext cx="4389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https://www.youtube.com/watch?v=J1sMbyTyufk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Using START</a:t>
            </a:r>
            <a:endParaRPr dirty="0"/>
          </a:p>
        </p:txBody>
      </p:sp>
      <p:sp>
        <p:nvSpPr>
          <p:cNvPr id="4" name="Google Shape;101;p18">
            <a:extLst>
              <a:ext uri="{FF2B5EF4-FFF2-40B4-BE49-F238E27FC236}">
                <a16:creationId xmlns:a16="http://schemas.microsoft.com/office/drawing/2014/main" id="{698287CB-D389-5473-3A93-9C4CE9D3AC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4497" y="1331055"/>
            <a:ext cx="1615200" cy="75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2500"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dirty="0"/>
              <a:t>Navigate Campus</a:t>
            </a:r>
            <a:endParaRPr sz="1600" dirty="0"/>
          </a:p>
        </p:txBody>
      </p:sp>
      <p:pic>
        <p:nvPicPr>
          <p:cNvPr id="10" name="Google Shape;107;p18">
            <a:extLst>
              <a:ext uri="{FF2B5EF4-FFF2-40B4-BE49-F238E27FC236}">
                <a16:creationId xmlns:a16="http://schemas.microsoft.com/office/drawing/2014/main" id="{F0E10DD6-99C6-B5AF-A297-C20ABF376D2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2643927" y="1222273"/>
            <a:ext cx="851475" cy="4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7;p18">
            <a:extLst>
              <a:ext uri="{FF2B5EF4-FFF2-40B4-BE49-F238E27FC236}">
                <a16:creationId xmlns:a16="http://schemas.microsoft.com/office/drawing/2014/main" id="{AAB5CBF4-1521-12A4-97CA-8147CD48E15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156650" y="921522"/>
            <a:ext cx="851475" cy="4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6;p18">
            <a:extLst>
              <a:ext uri="{FF2B5EF4-FFF2-40B4-BE49-F238E27FC236}">
                <a16:creationId xmlns:a16="http://schemas.microsoft.com/office/drawing/2014/main" id="{FBD77629-83CB-49FB-19B6-FF14C1AA47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612" y="4138228"/>
            <a:ext cx="851475" cy="48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6;p18">
            <a:extLst>
              <a:ext uri="{FF2B5EF4-FFF2-40B4-BE49-F238E27FC236}">
                <a16:creationId xmlns:a16="http://schemas.microsoft.com/office/drawing/2014/main" id="{068B38D2-A4AF-9EE8-B9F1-BF2FB21F24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124" y="4350310"/>
            <a:ext cx="851475" cy="48594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2;p18">
            <a:extLst>
              <a:ext uri="{FF2B5EF4-FFF2-40B4-BE49-F238E27FC236}">
                <a16:creationId xmlns:a16="http://schemas.microsoft.com/office/drawing/2014/main" id="{A71E6174-EBCF-0A9E-94AD-35B0DAE738EB}"/>
              </a:ext>
            </a:extLst>
          </p:cNvPr>
          <p:cNvSpPr txBox="1">
            <a:spLocks/>
          </p:cNvSpPr>
          <p:nvPr/>
        </p:nvSpPr>
        <p:spPr>
          <a:xfrm>
            <a:off x="4029324" y="1578183"/>
            <a:ext cx="12072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</a:pPr>
            <a:r>
              <a:rPr lang="en-US" sz="1600"/>
              <a:t>Learn about Campus</a:t>
            </a:r>
            <a:endParaRPr lang="en-US" sz="1600" dirty="0"/>
          </a:p>
        </p:txBody>
      </p:sp>
      <p:sp>
        <p:nvSpPr>
          <p:cNvPr id="15" name="Google Shape;103;p18">
            <a:extLst>
              <a:ext uri="{FF2B5EF4-FFF2-40B4-BE49-F238E27FC236}">
                <a16:creationId xmlns:a16="http://schemas.microsoft.com/office/drawing/2014/main" id="{3883615A-2397-9EAB-E0CA-1895080A91CF}"/>
              </a:ext>
            </a:extLst>
          </p:cNvPr>
          <p:cNvSpPr txBox="1">
            <a:spLocks/>
          </p:cNvSpPr>
          <p:nvPr/>
        </p:nvSpPr>
        <p:spPr>
          <a:xfrm>
            <a:off x="6843177" y="993346"/>
            <a:ext cx="1857900" cy="1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935"/>
              <a:buFont typeface="Arial"/>
              <a:buNone/>
            </a:pPr>
            <a:r>
              <a:rPr lang="en-US" sz="1629"/>
              <a:t>Take Home Information</a:t>
            </a:r>
            <a:endParaRPr lang="en-US" sz="1629" dirty="0"/>
          </a:p>
        </p:txBody>
      </p:sp>
      <p:sp>
        <p:nvSpPr>
          <p:cNvPr id="16" name="Google Shape;104;p18">
            <a:extLst>
              <a:ext uri="{FF2B5EF4-FFF2-40B4-BE49-F238E27FC236}">
                <a16:creationId xmlns:a16="http://schemas.microsoft.com/office/drawing/2014/main" id="{60A8DE78-DD67-3209-A443-42A567C82952}"/>
              </a:ext>
            </a:extLst>
          </p:cNvPr>
          <p:cNvSpPr txBox="1">
            <a:spLocks/>
          </p:cNvSpPr>
          <p:nvPr/>
        </p:nvSpPr>
        <p:spPr>
          <a:xfrm>
            <a:off x="2121881" y="3890080"/>
            <a:ext cx="16152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1018"/>
              <a:buFont typeface="Arial"/>
              <a:buNone/>
            </a:pPr>
            <a:r>
              <a:rPr lang="en-US" sz="1600"/>
              <a:t>Find Landmarks</a:t>
            </a:r>
            <a:endParaRPr lang="en-US" sz="1600" dirty="0"/>
          </a:p>
        </p:txBody>
      </p:sp>
      <p:sp>
        <p:nvSpPr>
          <p:cNvPr id="17" name="Google Shape;105;p18">
            <a:extLst>
              <a:ext uri="{FF2B5EF4-FFF2-40B4-BE49-F238E27FC236}">
                <a16:creationId xmlns:a16="http://schemas.microsoft.com/office/drawing/2014/main" id="{134E7FA4-A4AD-44C1-BD73-D38254FA15B4}"/>
              </a:ext>
            </a:extLst>
          </p:cNvPr>
          <p:cNvSpPr txBox="1">
            <a:spLocks/>
          </p:cNvSpPr>
          <p:nvPr/>
        </p:nvSpPr>
        <p:spPr>
          <a:xfrm>
            <a:off x="5487125" y="3602305"/>
            <a:ext cx="16152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</a:pPr>
            <a:r>
              <a:rPr lang="en-US" sz="1600" dirty="0"/>
              <a:t>Obtain Collectibles</a:t>
            </a:r>
          </a:p>
        </p:txBody>
      </p:sp>
      <p:pic>
        <p:nvPicPr>
          <p:cNvPr id="18" name="Google Shape;97;p18">
            <a:extLst>
              <a:ext uri="{FF2B5EF4-FFF2-40B4-BE49-F238E27FC236}">
                <a16:creationId xmlns:a16="http://schemas.microsoft.com/office/drawing/2014/main" id="{8730CE6A-A23F-98B8-6356-D59073E051B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628" y="2082556"/>
            <a:ext cx="912739" cy="200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0;p18">
            <a:extLst>
              <a:ext uri="{FF2B5EF4-FFF2-40B4-BE49-F238E27FC236}">
                <a16:creationId xmlns:a16="http://schemas.microsoft.com/office/drawing/2014/main" id="{53AFCA4F-21D8-0511-E4C4-21042A4F4DB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752" y="1990774"/>
            <a:ext cx="1207126" cy="221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99;p18">
            <a:extLst>
              <a:ext uri="{FF2B5EF4-FFF2-40B4-BE49-F238E27FC236}">
                <a16:creationId xmlns:a16="http://schemas.microsoft.com/office/drawing/2014/main" id="{25809E24-119A-E327-2E30-CDE2A598B6E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768" y="1913137"/>
            <a:ext cx="923151" cy="197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0;p18">
            <a:extLst>
              <a:ext uri="{FF2B5EF4-FFF2-40B4-BE49-F238E27FC236}">
                <a16:creationId xmlns:a16="http://schemas.microsoft.com/office/drawing/2014/main" id="{08828808-9745-E498-98DE-E3A16E5E14B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8780" y="1846594"/>
            <a:ext cx="1207126" cy="221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96;p18">
            <a:extLst>
              <a:ext uri="{FF2B5EF4-FFF2-40B4-BE49-F238E27FC236}">
                <a16:creationId xmlns:a16="http://schemas.microsoft.com/office/drawing/2014/main" id="{C18942F7-392F-544D-2E06-D5DE5EA1A88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00437" y="2215286"/>
            <a:ext cx="927720" cy="198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18">
            <a:extLst>
              <a:ext uri="{FF2B5EF4-FFF2-40B4-BE49-F238E27FC236}">
                <a16:creationId xmlns:a16="http://schemas.microsoft.com/office/drawing/2014/main" id="{0E05B904-BF9D-57BB-7D71-00EA43ACB9A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7952" y="2136284"/>
            <a:ext cx="1207126" cy="221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0;p18">
            <a:extLst>
              <a:ext uri="{FF2B5EF4-FFF2-40B4-BE49-F238E27FC236}">
                <a16:creationId xmlns:a16="http://schemas.microsoft.com/office/drawing/2014/main" id="{55125462-AC08-CF3B-BAB5-401C19867E6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22631" y="1579425"/>
            <a:ext cx="927720" cy="198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0;p18">
            <a:extLst>
              <a:ext uri="{FF2B5EF4-FFF2-40B4-BE49-F238E27FC236}">
                <a16:creationId xmlns:a16="http://schemas.microsoft.com/office/drawing/2014/main" id="{4C18FD40-D4BD-8249-9829-090453410B0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6537" y="1507546"/>
            <a:ext cx="1207126" cy="221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98;p18">
            <a:extLst>
              <a:ext uri="{FF2B5EF4-FFF2-40B4-BE49-F238E27FC236}">
                <a16:creationId xmlns:a16="http://schemas.microsoft.com/office/drawing/2014/main" id="{BBD52968-62C5-2E1E-97F3-225E0246143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36877" y="1913137"/>
            <a:ext cx="918501" cy="197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0;p18">
            <a:extLst>
              <a:ext uri="{FF2B5EF4-FFF2-40B4-BE49-F238E27FC236}">
                <a16:creationId xmlns:a16="http://schemas.microsoft.com/office/drawing/2014/main" id="{FF914399-BEED-3436-DA42-BBD8D8A940A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5122" y="1794595"/>
            <a:ext cx="1160810" cy="221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350</Words>
  <Application>Microsoft Office PowerPoint</Application>
  <PresentationFormat>On-screen Show (16:9)</PresentationFormat>
  <Paragraphs>49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Noto Sans Symbols</vt:lpstr>
      <vt:lpstr>Roboto</vt:lpstr>
      <vt:lpstr>LEARN theme</vt:lpstr>
      <vt:lpstr>LEARN theme</vt:lpstr>
      <vt:lpstr>PowerPoint Presentation</vt:lpstr>
      <vt:lpstr>START: Students Taking Augmented Reality Tours</vt:lpstr>
      <vt:lpstr>PowerPoint Presentation</vt:lpstr>
      <vt:lpstr>Getting Students on College Campuses</vt:lpstr>
      <vt:lpstr>Session Objectives</vt:lpstr>
      <vt:lpstr>What is Augmented Reality (AR)?</vt:lpstr>
      <vt:lpstr>What is K20 START?</vt:lpstr>
      <vt:lpstr>What is K20 START?</vt:lpstr>
      <vt:lpstr>Using START</vt:lpstr>
      <vt:lpstr>Experience START</vt:lpstr>
      <vt:lpstr>START 3-2-1 Reflection</vt:lpstr>
      <vt:lpstr>START Strategies</vt:lpstr>
      <vt:lpstr>Creating New Tours</vt:lpstr>
      <vt:lpstr>Adding START to Your Campus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Eike, Michell L.</dc:creator>
  <cp:lastModifiedBy>Halstied, Laura E.</cp:lastModifiedBy>
  <cp:revision>5</cp:revision>
  <dcterms:created xsi:type="dcterms:W3CDTF">2021-08-30T12:17:31Z</dcterms:created>
  <dcterms:modified xsi:type="dcterms:W3CDTF">2023-06-29T20:22:22Z</dcterms:modified>
</cp:coreProperties>
</file>