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9cc33981b1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9cc33981b1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edbcf6f410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edbcf6f410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9cc33981b1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9cc33981b1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9cc33981b1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9cc33981b1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9cc33981b1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9cc33981b1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edbcf6f410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1edbcf6f410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edbcf6f410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edbcf6f410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9cc33981b1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9cc33981b1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292929"/>
                </a:solidFill>
                <a:highlight>
                  <a:schemeClr val="lt1"/>
                </a:highlight>
              </a:rPr>
              <a:t>Everything we do at the research center is researched based, here are some ways in which K20 provides windows for our students</a:t>
            </a:r>
            <a:endParaRPr sz="1200">
              <a:solidFill>
                <a:srgbClr val="292929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9cc33981b1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19cc33981b1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292929"/>
                </a:solidFill>
                <a:highlight>
                  <a:schemeClr val="lt1"/>
                </a:highlight>
              </a:rPr>
              <a:t>We’re going to watch a short video that illustrates some of these ideas we’ve discussed so far. </a:t>
            </a:r>
            <a:endParaRPr sz="1200">
              <a:solidFill>
                <a:srgbClr val="292929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292929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292929"/>
                </a:solidFill>
                <a:highlight>
                  <a:schemeClr val="lt1"/>
                </a:highlight>
              </a:rPr>
              <a:t>Discussion Questions:</a:t>
            </a:r>
            <a:endParaRPr sz="1200">
              <a:solidFill>
                <a:srgbClr val="292929"/>
              </a:solidFill>
              <a:highlight>
                <a:schemeClr val="lt1"/>
              </a:highlight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Char char="-"/>
            </a:pPr>
            <a:r>
              <a:rPr lang="en" sz="1200">
                <a:solidFill>
                  <a:srgbClr val="292929"/>
                </a:solidFill>
                <a:highlight>
                  <a:schemeClr val="lt1"/>
                </a:highlight>
              </a:rPr>
              <a:t>What methods did the teachers use to make students feel seen and valued?</a:t>
            </a:r>
            <a:endParaRPr sz="1200">
              <a:solidFill>
                <a:srgbClr val="292929"/>
              </a:solidFill>
              <a:highlight>
                <a:schemeClr val="lt1"/>
              </a:highlight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Char char="-"/>
            </a:pPr>
            <a:r>
              <a:rPr lang="en" sz="1200">
                <a:solidFill>
                  <a:srgbClr val="292929"/>
                </a:solidFill>
                <a:highlight>
                  <a:schemeClr val="lt1"/>
                </a:highlight>
              </a:rPr>
              <a:t>How difficult would these be to implement in your classroom/building?</a:t>
            </a:r>
            <a:endParaRPr sz="1200">
              <a:solidFill>
                <a:srgbClr val="292929"/>
              </a:solidFill>
              <a:highlight>
                <a:schemeClr val="lt1"/>
              </a:highlight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Char char="-"/>
            </a:pPr>
            <a:r>
              <a:rPr lang="en" sz="1200">
                <a:solidFill>
                  <a:srgbClr val="292929"/>
                </a:solidFill>
                <a:highlight>
                  <a:schemeClr val="lt1"/>
                </a:highlight>
              </a:rPr>
              <a:t>What are your major takeaways from this video and the research behind it?</a:t>
            </a:r>
            <a:endParaRPr sz="1200">
              <a:solidFill>
                <a:srgbClr val="292929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92929"/>
              </a:solidFill>
              <a:highlight>
                <a:schemeClr val="lt1"/>
              </a:highlight>
            </a:endParaRPr>
          </a:p>
          <a:p>
            <a:pPr indent="0" lvl="0" marL="3556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Edutopia. (2017). </a:t>
            </a:r>
            <a:r>
              <a:rPr i="1" lang="en">
                <a:solidFill>
                  <a:schemeClr val="dk1"/>
                </a:solidFill>
              </a:rPr>
              <a:t>Making Sure Each Child Is Known</a:t>
            </a:r>
            <a:r>
              <a:rPr lang="en">
                <a:solidFill>
                  <a:schemeClr val="dk1"/>
                </a:solidFill>
              </a:rPr>
              <a:t>. </a:t>
            </a:r>
            <a:r>
              <a:rPr i="1" lang="en">
                <a:solidFill>
                  <a:schemeClr val="dk1"/>
                </a:solidFill>
              </a:rPr>
              <a:t>YouTube</a:t>
            </a:r>
            <a:r>
              <a:rPr lang="en">
                <a:solidFill>
                  <a:schemeClr val="dk1"/>
                </a:solidFill>
              </a:rPr>
              <a:t>. Retrieved February 10, 2023, from https://youtu.be/xjZx0VdmgkE.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92929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edbcf6f410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edbcf6f410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07c47cc70b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07c47cc70b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9cc33981b1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9cc33981b1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9cc33981b1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9cc33981b1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Provide diverse resources.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Explore what’s alike and what’s different.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Encourage student-led or student-inspired clubs.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9cc33981b1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9cc33981b1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9cc33981b1_0_2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9cc33981b1_0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9cc33981b1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9cc33981b1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Have participants to ake a minute or two to discuss </a:t>
            </a:r>
            <a:r>
              <a:rPr lang="en">
                <a:solidFill>
                  <a:schemeClr val="dk1"/>
                </a:solidFill>
              </a:rPr>
              <a:t>their</a:t>
            </a:r>
            <a:r>
              <a:rPr lang="en">
                <a:solidFill>
                  <a:schemeClr val="dk1"/>
                </a:solidFill>
              </a:rPr>
              <a:t> responses in their groups and select a spokesperson who would be willing to share-out of what was your favorite word or phrase that your team came up with? 1 per group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9cc33981b1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9cc33981b1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9cc33981b1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9cc33981b1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9cc33981b1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9cc33981b1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9cc33981b1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9cc33981b1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ARN Logo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616452" y="1028700"/>
            <a:ext cx="1911096" cy="3122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457200" y="1391436"/>
            <a:ext cx="4040100" cy="49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b="1" sz="2400" cap="none">
                <a:solidFill>
                  <a:schemeClr val="dk2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None/>
              <a:defRPr b="1" sz="1500"/>
            </a:lvl2pPr>
            <a:lvl3pPr indent="-228600" lvl="2" marL="137160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None/>
              <a:defRPr b="1" sz="1350"/>
            </a:lvl3pPr>
            <a:lvl4pPr indent="-228600" lvl="3" marL="182880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b="1" sz="1200"/>
            </a:lvl4pPr>
            <a:lvl5pPr indent="-228600" lvl="4" marL="228600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b="1" sz="1200"/>
            </a:lvl5pPr>
            <a:lvl6pPr indent="-320039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11"/>
          <p:cNvSpPr txBox="1"/>
          <p:nvPr>
            <p:ph idx="2" type="body"/>
          </p:nvPr>
        </p:nvSpPr>
        <p:spPr>
          <a:xfrm>
            <a:off x="4645027" y="1394820"/>
            <a:ext cx="4041900" cy="4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b="1" sz="2400" cap="none">
                <a:solidFill>
                  <a:schemeClr val="dk2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None/>
              <a:defRPr b="1" sz="1500"/>
            </a:lvl2pPr>
            <a:lvl3pPr indent="-228600" lvl="2" marL="137160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None/>
              <a:defRPr b="1" sz="1350"/>
            </a:lvl3pPr>
            <a:lvl4pPr indent="-228600" lvl="3" marL="182880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b="1" sz="1200"/>
            </a:lvl4pPr>
            <a:lvl5pPr indent="-228600" lvl="4" marL="228600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b="1" sz="1200"/>
            </a:lvl5pPr>
            <a:lvl6pPr indent="-320039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3" type="body"/>
          </p:nvPr>
        </p:nvSpPr>
        <p:spPr>
          <a:xfrm>
            <a:off x="457200" y="1974760"/>
            <a:ext cx="4040100" cy="27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indent="-32385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indent="-314325" lvl="2" marL="137160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indent="-304800" lvl="3" marL="182880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indent="-304800" lvl="4" marL="228600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indent="-320039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pic>
        <p:nvPicPr>
          <p:cNvPr id="53" name="Google Shape;53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1"/>
          <p:cNvSpPr txBox="1"/>
          <p:nvPr>
            <p:ph idx="4" type="body"/>
          </p:nvPr>
        </p:nvSpPr>
        <p:spPr>
          <a:xfrm>
            <a:off x="4649788" y="1974760"/>
            <a:ext cx="4040100" cy="27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indent="-32385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indent="-314325" lvl="2" marL="137160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indent="-304800" lvl="3" marL="182880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indent="-304800" lvl="4" marL="228600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indent="-320039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Graphic">
  <p:cSld name="Content with Graphic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/>
          <p:nvPr>
            <p:ph idx="1" type="body"/>
          </p:nvPr>
        </p:nvSpPr>
        <p:spPr>
          <a:xfrm>
            <a:off x="3581400" y="1330012"/>
            <a:ext cx="5111700" cy="32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100"/>
              <a:buNone/>
              <a:defRPr sz="2100"/>
            </a:lvl1pPr>
            <a:lvl2pPr indent="-333883" lvl="1" marL="914400" rtl="0" algn="l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SzPts val="1658"/>
              <a:buChar char="⚫"/>
              <a:defRPr sz="1950"/>
            </a:lvl2pPr>
            <a:lvl3pPr indent="-30861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⚫"/>
              <a:defRPr sz="1800"/>
            </a:lvl3pPr>
            <a:lvl4pPr indent="-290512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 sz="1500"/>
            </a:lvl4pPr>
            <a:lvl5pPr indent="-284289" lvl="4" marL="228600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indent="-320039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12"/>
          <p:cNvSpPr txBox="1"/>
          <p:nvPr>
            <p:ph idx="2" type="body"/>
          </p:nvPr>
        </p:nvSpPr>
        <p:spPr>
          <a:xfrm>
            <a:off x="450850" y="1330012"/>
            <a:ext cx="3124200" cy="32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indent="-330200" lvl="1" marL="9144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2pPr>
            <a:lvl3pPr indent="-317500" lvl="2" marL="13716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3pPr>
            <a:lvl4pPr indent="-311150" lvl="3" marL="1828800" rtl="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SzPts val="1300"/>
              <a:buFont typeface="Arial"/>
              <a:buChar char="•"/>
              <a:defRPr sz="1300"/>
            </a:lvl4pPr>
            <a:lvl5pPr indent="-304800" lvl="4" marL="228600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indent="-320039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pic>
        <p:nvPicPr>
          <p:cNvPr id="58" name="Google Shape;58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2"/>
          <p:cNvSpPr txBox="1"/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o">
  <p:cSld name="Video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/>
          <p:nvPr>
            <p:ph idx="2" type="media"/>
          </p:nvPr>
        </p:nvSpPr>
        <p:spPr>
          <a:xfrm>
            <a:off x="457200" y="1343696"/>
            <a:ext cx="6125700" cy="34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b="0" i="0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b="0" i="0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13"/>
          <p:cNvSpPr txBox="1"/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">
  <p:cSld name="Table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Only">
  <p:cSld name="1_Title Only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 1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hite BG">
  <p:cSld name="Blank White BG">
    <p:bg>
      <p:bgPr>
        <a:solidFill>
          <a:schemeClr val="lt1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No Logo">
  <p:cSld name="Blank No Logo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rategy v1 1">
  <p:cSld name="Strategy v1_1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9"/>
          <p:cNvSpPr txBox="1"/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9"/>
          <p:cNvSpPr txBox="1"/>
          <p:nvPr>
            <p:ph idx="1" type="body"/>
          </p:nvPr>
        </p:nvSpPr>
        <p:spPr>
          <a:xfrm>
            <a:off x="457200" y="1305059"/>
            <a:ext cx="5020500" cy="36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indent="-393700" lvl="0" marL="457200" rtl="0" algn="l"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indent="-325755" lvl="1" marL="914400" rtl="0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indent="-298608" lvl="2" marL="1371600" rtl="0" algn="l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indent="-290512" lvl="3" marL="1828800" rtl="0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indent="-284321" lvl="4" marL="2286000" rtl="0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indent="-297179" lvl="5" marL="2743200" rtl="0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indent="-297179" lvl="6" marL="3200400" rtl="0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indent="-314325" lvl="7" marL="3657600" rtl="0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indent="-314325" lvl="8" marL="4114800" rtl="0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/>
        </p:txBody>
      </p:sp>
      <p:sp>
        <p:nvSpPr>
          <p:cNvPr id="79" name="Google Shape;79;p19"/>
          <p:cNvSpPr/>
          <p:nvPr>
            <p:ph idx="2" type="pic"/>
          </p:nvPr>
        </p:nvSpPr>
        <p:spPr>
          <a:xfrm>
            <a:off x="5911850" y="1663336"/>
            <a:ext cx="1828800" cy="18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b="0" i="0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b="0" i="0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rategy v1 2">
  <p:cSld name="Strategy v1_2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20"/>
          <p:cNvSpPr txBox="1"/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0"/>
          <p:cNvSpPr txBox="1"/>
          <p:nvPr>
            <p:ph idx="1" type="body"/>
          </p:nvPr>
        </p:nvSpPr>
        <p:spPr>
          <a:xfrm>
            <a:off x="457200" y="1305059"/>
            <a:ext cx="5020500" cy="36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indent="-393700" lvl="0" marL="457200" rtl="0" algn="l"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indent="-325755" lvl="1" marL="914400" rtl="0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indent="-298608" lvl="2" marL="1371600" rtl="0" algn="l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indent="-290512" lvl="3" marL="1828800" rtl="0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indent="-284321" lvl="4" marL="2286000" rtl="0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indent="-297179" lvl="5" marL="2743200" rtl="0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indent="-297179" lvl="6" marL="3200400" rtl="0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indent="-314325" lvl="7" marL="3657600" rtl="0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indent="-314325" lvl="8" marL="4114800" rtl="0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/>
        </p:txBody>
      </p:sp>
      <p:sp>
        <p:nvSpPr>
          <p:cNvPr id="84" name="Google Shape;84;p20"/>
          <p:cNvSpPr/>
          <p:nvPr>
            <p:ph idx="2" type="pic"/>
          </p:nvPr>
        </p:nvSpPr>
        <p:spPr>
          <a:xfrm>
            <a:off x="5911850" y="1663336"/>
            <a:ext cx="1828800" cy="18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b="0" i="0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b="0" i="0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/>
          <p:nvPr>
            <p:ph idx="1" type="body"/>
          </p:nvPr>
        </p:nvSpPr>
        <p:spPr>
          <a:xfrm>
            <a:off x="457200" y="1309352"/>
            <a:ext cx="8229600" cy="34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93700" lvl="0" marL="45720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/>
            </a:lvl1pPr>
            <a:lvl2pPr indent="-355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indent="-336550" lvl="2" marL="1371600" rtl="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SzPts val="1700"/>
              <a:buFont typeface="Arial"/>
              <a:buChar char="•"/>
              <a:defRPr sz="1700"/>
            </a:lvl3pPr>
            <a:lvl4pPr indent="-32385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/>
            </a:lvl4pPr>
            <a:lvl5pPr indent="-314325" lvl="4" marL="228600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indent="-320039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pic>
        <p:nvPicPr>
          <p:cNvPr id="12" name="Google Shape;12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3"/>
          <p:cNvSpPr txBox="1"/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rategy v1 3">
  <p:cSld name="Strategy v1_3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21"/>
          <p:cNvSpPr txBox="1"/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21"/>
          <p:cNvSpPr txBox="1"/>
          <p:nvPr>
            <p:ph idx="1" type="body"/>
          </p:nvPr>
        </p:nvSpPr>
        <p:spPr>
          <a:xfrm>
            <a:off x="457200" y="1305059"/>
            <a:ext cx="5020500" cy="36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indent="-393700" lvl="0" marL="457200" rtl="0" algn="l"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indent="-325755" lvl="1" marL="914400" rtl="0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indent="-298608" lvl="2" marL="1371600" rtl="0" algn="l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indent="-290512" lvl="3" marL="1828800" rtl="0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indent="-284321" lvl="4" marL="2286000" rtl="0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indent="-297179" lvl="5" marL="2743200" rtl="0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indent="-297179" lvl="6" marL="3200400" rtl="0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indent="-314325" lvl="7" marL="3657600" rtl="0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indent="-314325" lvl="8" marL="4114800" rtl="0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/>
        </p:txBody>
      </p:sp>
      <p:sp>
        <p:nvSpPr>
          <p:cNvPr id="89" name="Google Shape;89;p21"/>
          <p:cNvSpPr/>
          <p:nvPr>
            <p:ph idx="2" type="pic"/>
          </p:nvPr>
        </p:nvSpPr>
        <p:spPr>
          <a:xfrm>
            <a:off x="5911850" y="1663336"/>
            <a:ext cx="1828800" cy="18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b="0" i="0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b="0" i="0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rategy v1 4">
  <p:cSld name="Strategy v1_4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2"/>
          <p:cNvSpPr txBox="1"/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22"/>
          <p:cNvSpPr txBox="1"/>
          <p:nvPr>
            <p:ph idx="1" type="body"/>
          </p:nvPr>
        </p:nvSpPr>
        <p:spPr>
          <a:xfrm>
            <a:off x="457200" y="1305059"/>
            <a:ext cx="5020500" cy="36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indent="-393700" lvl="0" marL="457200" rtl="0" algn="l"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indent="-325755" lvl="1" marL="914400" rtl="0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indent="-298608" lvl="2" marL="1371600" rtl="0" algn="l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indent="-290512" lvl="3" marL="1828800" rtl="0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indent="-284321" lvl="4" marL="2286000" rtl="0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indent="-297179" lvl="5" marL="2743200" rtl="0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indent="-297179" lvl="6" marL="3200400" rtl="0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indent="-314325" lvl="7" marL="3657600" rtl="0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indent="-314325" lvl="8" marL="4114800" rtl="0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/>
        </p:txBody>
      </p:sp>
      <p:sp>
        <p:nvSpPr>
          <p:cNvPr id="94" name="Google Shape;94;p22"/>
          <p:cNvSpPr/>
          <p:nvPr>
            <p:ph idx="2" type="pic"/>
          </p:nvPr>
        </p:nvSpPr>
        <p:spPr>
          <a:xfrm>
            <a:off x="5911850" y="1663336"/>
            <a:ext cx="1828800" cy="18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b="0" i="0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b="0" i="0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rategy v1">
  <p:cSld name="Strategy v1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4"/>
          <p:cNvSpPr txBox="1"/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4"/>
          <p:cNvSpPr txBox="1"/>
          <p:nvPr>
            <p:ph idx="1" type="body"/>
          </p:nvPr>
        </p:nvSpPr>
        <p:spPr>
          <a:xfrm>
            <a:off x="457200" y="1305059"/>
            <a:ext cx="5020500" cy="36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indent="-393700" lvl="0" marL="45720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indent="-325755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indent="-298640" lvl="2" marL="1371600" rtl="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indent="-290512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indent="-284289" lvl="4" marL="228600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indent="-297179" lvl="5" marL="274320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indent="-297179" lvl="6" marL="320040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indent="-314325" lvl="7" marL="365760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indent="-314325" lvl="8" marL="411480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/>
        </p:txBody>
      </p:sp>
      <p:sp>
        <p:nvSpPr>
          <p:cNvPr id="18" name="Google Shape;18;p4"/>
          <p:cNvSpPr/>
          <p:nvPr>
            <p:ph idx="2" type="pic"/>
          </p:nvPr>
        </p:nvSpPr>
        <p:spPr>
          <a:xfrm>
            <a:off x="5911850" y="1663336"/>
            <a:ext cx="1828800" cy="1827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rategy v2">
  <p:cSld name="Strategy v2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5"/>
          <p:cNvSpPr txBox="1"/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457200" y="1305059"/>
            <a:ext cx="3994500" cy="36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indent="-393700" lvl="0" marL="45720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indent="-325755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indent="-298640" lvl="2" marL="1371600" rtl="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indent="-290512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indent="-284289" lvl="4" marL="228600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indent="-297179" lvl="5" marL="274320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indent="-297179" lvl="6" marL="320040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indent="-314325" lvl="7" marL="365760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indent="-314325" lvl="8" marL="411480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/>
        </p:txBody>
      </p:sp>
      <p:sp>
        <p:nvSpPr>
          <p:cNvPr id="23" name="Google Shape;23;p5"/>
          <p:cNvSpPr/>
          <p:nvPr>
            <p:ph idx="2" type="pic"/>
          </p:nvPr>
        </p:nvSpPr>
        <p:spPr>
          <a:xfrm>
            <a:off x="4692302" y="1305059"/>
            <a:ext cx="3994200" cy="1420800"/>
          </a:xfrm>
          <a:prstGeom prst="rect">
            <a:avLst/>
          </a:prstGeom>
          <a:noFill/>
          <a:ln cap="flat" cmpd="sng" w="9525">
            <a:solidFill>
              <a:srgbClr val="BCD4E9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ll Quote">
  <p:cSld name="Pull Quote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/>
          <p:nvPr/>
        </p:nvSpPr>
        <p:spPr>
          <a:xfrm>
            <a:off x="1721476" y="1313644"/>
            <a:ext cx="5700900" cy="3206700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1C3C5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Google Shape;26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"/>
          <p:cNvSpPr txBox="1"/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" type="body"/>
          </p:nvPr>
        </p:nvSpPr>
        <p:spPr>
          <a:xfrm>
            <a:off x="2574750" y="1534732"/>
            <a:ext cx="3994500" cy="23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  <a:defRPr b="1">
                <a:solidFill>
                  <a:schemeClr val="lt1"/>
                </a:solidFill>
              </a:defRPr>
            </a:lvl1pPr>
            <a:lvl2pPr indent="-325755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indent="-298640" lvl="2" marL="1371600" rtl="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indent="-290512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indent="-284289" lvl="4" marL="228600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indent="-297179" lvl="5" marL="274320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indent="-297179" lvl="6" marL="320040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indent="-314325" lvl="7" marL="365760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indent="-314325" lvl="8" marL="411480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/>
        </p:txBody>
      </p:sp>
      <p:sp>
        <p:nvSpPr>
          <p:cNvPr id="29" name="Google Shape;29;p6"/>
          <p:cNvSpPr txBox="1"/>
          <p:nvPr>
            <p:ph idx="2" type="body"/>
          </p:nvPr>
        </p:nvSpPr>
        <p:spPr>
          <a:xfrm>
            <a:off x="3017949" y="3943350"/>
            <a:ext cx="3108000" cy="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i="1" sz="1600">
                <a:solidFill>
                  <a:schemeClr val="lt1"/>
                </a:solidFill>
              </a:defRPr>
            </a:lvl1pPr>
            <a:lvl2pPr indent="-325755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indent="-298640" lvl="2" marL="1371600" rtl="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indent="-290512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indent="-284289" lvl="4" marL="228600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indent="-297179" lvl="5" marL="274320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indent="-297179" lvl="6" marL="320040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indent="-314325" lvl="7" marL="365760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indent="-314325" lvl="8" marL="411480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/>
        </p:txBody>
      </p:sp>
      <p:pic>
        <p:nvPicPr>
          <p:cNvPr descr="A picture containing icon&#10;&#10;Description automatically generated" id="30" name="Google Shape;30;p6"/>
          <p:cNvPicPr preferRelativeResize="0"/>
          <p:nvPr/>
        </p:nvPicPr>
        <p:blipFill rotWithShape="1">
          <a:blip r:embed="rId3">
            <a:alphaModFix/>
          </a:blip>
          <a:srcRect b="56089" l="34180" r="32616" t="21570"/>
          <a:stretch/>
        </p:blipFill>
        <p:spPr>
          <a:xfrm>
            <a:off x="1828288" y="1352281"/>
            <a:ext cx="639651" cy="536620"/>
          </a:xfrm>
          <a:prstGeom prst="rect">
            <a:avLst/>
          </a:prstGeom>
          <a:solidFill>
            <a:srgbClr val="1C3C58"/>
          </a:solidFill>
          <a:ln>
            <a:noFill/>
          </a:ln>
        </p:spPr>
      </p:pic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38" scaled="0"/>
        </a:gra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ctrTitle"/>
          </p:nvPr>
        </p:nvSpPr>
        <p:spPr>
          <a:xfrm>
            <a:off x="644652" y="1007598"/>
            <a:ext cx="78516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18275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b="0" sz="5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7"/>
          <p:cNvSpPr txBox="1"/>
          <p:nvPr>
            <p:ph idx="1" type="subTitle"/>
          </p:nvPr>
        </p:nvSpPr>
        <p:spPr>
          <a:xfrm>
            <a:off x="644652" y="2400300"/>
            <a:ext cx="78546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18275" wrap="square" tIns="45700">
            <a:normAutofit/>
          </a:bodyPr>
          <a:lstStyle>
            <a:lvl1pPr lvl="0" marR="34288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id="34" name="Google Shape;34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rdered List">
  <p:cSld name="Ordered Lis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idx="1" type="body"/>
          </p:nvPr>
        </p:nvSpPr>
        <p:spPr>
          <a:xfrm>
            <a:off x="457200" y="1309352"/>
            <a:ext cx="8229600" cy="34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93700" lvl="0" marL="45720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Calibri"/>
              <a:buAutoNum type="arabicPeriod"/>
              <a:defRPr sz="2600"/>
            </a:lvl1pPr>
            <a:lvl2pPr indent="-355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Calibri"/>
              <a:buAutoNum type="alphaLcParenR"/>
              <a:defRPr sz="2000"/>
            </a:lvl2pPr>
            <a:lvl3pPr indent="-336550" lvl="2" marL="1371600" rtl="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accent4"/>
              </a:buClr>
              <a:buSzPts val="1700"/>
              <a:buFont typeface="Calibri"/>
              <a:buAutoNum type="romanLcPeriod"/>
              <a:defRPr sz="1700"/>
            </a:lvl3pPr>
            <a:lvl4pPr indent="-32385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Calibri"/>
              <a:buAutoNum type="arabicPeriod"/>
              <a:defRPr/>
            </a:lvl4pPr>
            <a:lvl5pPr indent="-314325" lvl="4" marL="228600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AutoNum type="arabicPeriod"/>
              <a:defRPr sz="1350"/>
            </a:lvl5pPr>
            <a:lvl6pPr indent="-320039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pic>
        <p:nvPicPr>
          <p:cNvPr id="37" name="Google Shape;37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8"/>
          <p:cNvSpPr txBox="1"/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83" scaled="0"/>
        </a:grad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/>
          <p:nvPr>
            <p:ph type="title"/>
          </p:nvPr>
        </p:nvSpPr>
        <p:spPr>
          <a:xfrm>
            <a:off x="530352" y="987552"/>
            <a:ext cx="7772400" cy="1021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b="0" sz="500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9"/>
          <p:cNvSpPr txBox="1"/>
          <p:nvPr>
            <p:ph idx="1" type="body"/>
          </p:nvPr>
        </p:nvSpPr>
        <p:spPr>
          <a:xfrm>
            <a:off x="530352" y="2028498"/>
            <a:ext cx="7772400" cy="11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93700" lvl="0" marL="45720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indent="-320039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pic>
        <p:nvPicPr>
          <p:cNvPr id="42" name="Google Shape;42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type="title"/>
          </p:nvPr>
        </p:nvSpPr>
        <p:spPr>
          <a:xfrm>
            <a:off x="457200" y="302954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0"/>
          <p:cNvSpPr txBox="1"/>
          <p:nvPr>
            <p:ph idx="1" type="body"/>
          </p:nvPr>
        </p:nvSpPr>
        <p:spPr>
          <a:xfrm>
            <a:off x="457200" y="1317938"/>
            <a:ext cx="4038600" cy="34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55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indent="-32385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indent="-314325" lvl="4" marL="228600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indent="-320039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pic>
        <p:nvPicPr>
          <p:cNvPr id="46" name="Google Shape;46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0"/>
          <p:cNvSpPr txBox="1"/>
          <p:nvPr>
            <p:ph idx="2" type="body"/>
          </p:nvPr>
        </p:nvSpPr>
        <p:spPr>
          <a:xfrm>
            <a:off x="4648200" y="1317938"/>
            <a:ext cx="4038600" cy="34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55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indent="-32385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indent="-314325" lvl="4" marL="228600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indent="-320039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theme" Target="../theme/theme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D8D8D8"/>
            </a:gs>
          </a:gsLst>
          <a:lin ang="5639967" scaled="0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b="0" i="0" sz="3600" u="none" cap="none" strike="noStrik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451610"/>
            <a:ext cx="8229600" cy="32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93700" lvl="0" marL="457200" marR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b="0" i="0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25755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640" lvl="2" marL="1371600" marR="0" rtl="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0512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0512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7179" lvl="5" marL="2743200" marR="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89560" lvl="6" marL="32004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5275" lvl="8" marL="4114800" marR="0" rtl="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b="0" i="0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www.youtube.com/watch?v=o9ViOMe_Wnk" TargetMode="External"/><Relationship Id="rId4" Type="http://schemas.openxmlformats.org/officeDocument/2006/relationships/image" Target="../media/image15.jpg"/><Relationship Id="rId5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srcd.onlinelibrary.wiley.com/doi/full/10.1111/cdev.13039#cdev13039-bib-0010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Relationship Id="rId4" Type="http://schemas.openxmlformats.org/officeDocument/2006/relationships/image" Target="../media/image19.png"/><Relationship Id="rId5" Type="http://schemas.openxmlformats.org/officeDocument/2006/relationships/image" Target="../media/image18.png"/><Relationship Id="rId6" Type="http://schemas.openxmlformats.org/officeDocument/2006/relationships/image" Target="../media/image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www.youtube.com/watch?v=xjZx0VdmgkE" TargetMode="External"/><Relationship Id="rId4" Type="http://schemas.openxmlformats.org/officeDocument/2006/relationships/image" Target="../media/image1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www.youtube.com/watch?v=iISP02KPau0" TargetMode="External"/><Relationship Id="rId4" Type="http://schemas.openxmlformats.org/officeDocument/2006/relationships/image" Target="../media/image9.jpg"/><Relationship Id="rId5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www.youtube.com/watch?v=o9ViOMe_Wnk" TargetMode="External"/><Relationship Id="rId4" Type="http://schemas.openxmlformats.org/officeDocument/2006/relationships/image" Target="../media/image15.jpg"/><Relationship Id="rId5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2"/>
          <p:cNvSpPr/>
          <p:nvPr>
            <p:ph idx="2" type="media"/>
          </p:nvPr>
        </p:nvSpPr>
        <p:spPr>
          <a:xfrm>
            <a:off x="457200" y="1343696"/>
            <a:ext cx="6125700" cy="340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/>
              <a:t>You will be split into two (2) equal groups, an inner circle (facing right) and an outer circle (facing left).</a:t>
            </a:r>
            <a:endParaRPr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/>
              <a:t>Music will play and you will walk in a circle.</a:t>
            </a:r>
            <a:endParaRPr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/>
              <a:t>When the music stops, you will turn toward your new partner.</a:t>
            </a:r>
            <a:endParaRPr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/>
              <a:t>Share your responses to the given prompt.</a:t>
            </a:r>
            <a:endParaRPr/>
          </a:p>
        </p:txBody>
      </p:sp>
      <p:sp>
        <p:nvSpPr>
          <p:cNvPr id="167" name="Google Shape;167;p32"/>
          <p:cNvSpPr txBox="1"/>
          <p:nvPr>
            <p:ph type="title"/>
          </p:nvPr>
        </p:nvSpPr>
        <p:spPr>
          <a:xfrm>
            <a:off x="457200" y="307250"/>
            <a:ext cx="7080900" cy="857400"/>
          </a:xfrm>
          <a:prstGeom prst="rect">
            <a:avLst/>
          </a:prstGeom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Roundabout Conversations</a:t>
            </a:r>
            <a:endParaRPr/>
          </a:p>
        </p:txBody>
      </p:sp>
      <p:pic>
        <p:nvPicPr>
          <p:cNvPr id="168" name="Google Shape;168;p32" title="K20 Center 30 second timer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4550" y="1758288"/>
            <a:ext cx="2130900" cy="15981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9" name="Google Shape;169;p32"/>
          <p:cNvGrpSpPr/>
          <p:nvPr/>
        </p:nvGrpSpPr>
        <p:grpSpPr>
          <a:xfrm>
            <a:off x="7629625" y="193301"/>
            <a:ext cx="1215900" cy="1116000"/>
            <a:chOff x="7629625" y="193301"/>
            <a:chExt cx="1215900" cy="1116000"/>
          </a:xfrm>
        </p:grpSpPr>
        <p:sp>
          <p:nvSpPr>
            <p:cNvPr id="170" name="Google Shape;170;p32"/>
            <p:cNvSpPr/>
            <p:nvPr/>
          </p:nvSpPr>
          <p:spPr>
            <a:xfrm>
              <a:off x="7629625" y="193301"/>
              <a:ext cx="1215900" cy="1116000"/>
            </a:xfrm>
            <a:prstGeom prst="ellipse">
              <a:avLst/>
            </a:prstGeom>
            <a:solidFill>
              <a:srgbClr val="EEEEEE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71" name="Google Shape;171;p32"/>
            <p:cNvPicPr preferRelativeResize="0"/>
            <p:nvPr/>
          </p:nvPicPr>
          <p:blipFill rotWithShape="1">
            <a:blip r:embed="rId5">
              <a:alphaModFix/>
            </a:blip>
            <a:srcRect b="3643" l="0" r="0" t="3643"/>
            <a:stretch/>
          </p:blipFill>
          <p:spPr>
            <a:xfrm>
              <a:off x="7685726" y="239639"/>
              <a:ext cx="1103700" cy="1023300"/>
            </a:xfrm>
            <a:prstGeom prst="ellipse">
              <a:avLst/>
            </a:prstGeom>
            <a:noFill/>
            <a:ln cap="rnd" cmpd="sng" w="63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r" dir="8100000" dist="38100">
                <a:srgbClr val="000000">
                  <a:alpha val="40000"/>
                </a:srgbClr>
              </a:outerShdw>
            </a:effectLst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3"/>
          <p:cNvSpPr/>
          <p:nvPr>
            <p:ph idx="2" type="media"/>
          </p:nvPr>
        </p:nvSpPr>
        <p:spPr>
          <a:xfrm>
            <a:off x="457200" y="1343700"/>
            <a:ext cx="5615700" cy="340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520"/>
              </a:spcBef>
              <a:spcAft>
                <a:spcPts val="0"/>
              </a:spcAft>
              <a:buNone/>
            </a:pPr>
            <a:r>
              <a:rPr lang="en"/>
              <a:t>How did your/others windows change the trajectory of your mirrors?</a:t>
            </a:r>
            <a:endParaRPr/>
          </a:p>
        </p:txBody>
      </p:sp>
      <p:sp>
        <p:nvSpPr>
          <p:cNvPr id="177" name="Google Shape;177;p33"/>
          <p:cNvSpPr txBox="1"/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Mirrors &amp; Windows Debrief</a:t>
            </a:r>
            <a:endParaRPr/>
          </a:p>
        </p:txBody>
      </p:sp>
      <p:grpSp>
        <p:nvGrpSpPr>
          <p:cNvPr id="178" name="Google Shape;178;p33"/>
          <p:cNvGrpSpPr/>
          <p:nvPr/>
        </p:nvGrpSpPr>
        <p:grpSpPr>
          <a:xfrm>
            <a:off x="6214126" y="1339169"/>
            <a:ext cx="2359211" cy="2359198"/>
            <a:chOff x="7629625" y="298775"/>
            <a:chExt cx="1215900" cy="1257300"/>
          </a:xfrm>
        </p:grpSpPr>
        <p:sp>
          <p:nvSpPr>
            <p:cNvPr id="179" name="Google Shape;179;p33"/>
            <p:cNvSpPr/>
            <p:nvPr/>
          </p:nvSpPr>
          <p:spPr>
            <a:xfrm>
              <a:off x="7629625" y="298775"/>
              <a:ext cx="1215900" cy="1257300"/>
            </a:xfrm>
            <a:prstGeom prst="ellipse">
              <a:avLst/>
            </a:prstGeom>
            <a:solidFill>
              <a:srgbClr val="EEEEEE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80" name="Google Shape;180;p33"/>
            <p:cNvPicPr preferRelativeResize="0"/>
            <p:nvPr/>
          </p:nvPicPr>
          <p:blipFill rotWithShape="1">
            <a:blip r:embed="rId3">
              <a:alphaModFix/>
            </a:blip>
            <a:srcRect b="0" l="10031" r="10031" t="0"/>
            <a:stretch/>
          </p:blipFill>
          <p:spPr>
            <a:xfrm>
              <a:off x="7685726" y="350975"/>
              <a:ext cx="1103700" cy="1152900"/>
            </a:xfrm>
            <a:prstGeom prst="ellipse">
              <a:avLst/>
            </a:prstGeom>
            <a:noFill/>
            <a:ln cap="rnd" cmpd="sng" w="63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r" dir="8100000" dist="38100">
                <a:srgbClr val="000000">
                  <a:alpha val="40000"/>
                </a:srgbClr>
              </a:outerShdw>
            </a:effectLst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4"/>
          <p:cNvSpPr txBox="1"/>
          <p:nvPr>
            <p:ph type="title"/>
          </p:nvPr>
        </p:nvSpPr>
        <p:spPr>
          <a:xfrm>
            <a:off x="530352" y="987552"/>
            <a:ext cx="7772400" cy="1021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Essential Question</a:t>
            </a:r>
            <a:endParaRPr/>
          </a:p>
        </p:txBody>
      </p:sp>
      <p:sp>
        <p:nvSpPr>
          <p:cNvPr id="186" name="Google Shape;186;p34"/>
          <p:cNvSpPr txBox="1"/>
          <p:nvPr>
            <p:ph idx="1" type="body"/>
          </p:nvPr>
        </p:nvSpPr>
        <p:spPr>
          <a:xfrm>
            <a:off x="530352" y="2028498"/>
            <a:ext cx="7772400" cy="11322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How can I turn mirrors into windows in my classroom/school environment?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5"/>
          <p:cNvSpPr txBox="1"/>
          <p:nvPr>
            <p:ph idx="1" type="body"/>
          </p:nvPr>
        </p:nvSpPr>
        <p:spPr>
          <a:xfrm>
            <a:off x="457200" y="1309352"/>
            <a:ext cx="8229600" cy="343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381317" lvl="0" marL="457200" rtl="0" algn="l">
              <a:spcBef>
                <a:spcPts val="52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Changing students’ perceptions (Chambers, </a:t>
            </a:r>
            <a:r>
              <a:rPr lang="en" u="sng">
                <a:solidFill>
                  <a:schemeClr val="hlink"/>
                </a:solidFill>
                <a:hlinkClick r:id="rId3"/>
              </a:rPr>
              <a:t>1983</a:t>
            </a:r>
            <a:r>
              <a:rPr lang="en"/>
              <a:t>).</a:t>
            </a:r>
            <a:endParaRPr/>
          </a:p>
          <a:p>
            <a:pPr indent="-381317" lvl="0" marL="457200" rtl="0" algn="l">
              <a:spcBef>
                <a:spcPts val="52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Connect coursework to future goal makes learning feel more personal and important(Bridgeland, Dilulio, &amp; Morison, 2006; Rumberger et al., 2017)</a:t>
            </a:r>
            <a:endParaRPr/>
          </a:p>
          <a:p>
            <a:pPr indent="-381317" lvl="0" marL="457200" rtl="0" algn="l">
              <a:spcBef>
                <a:spcPts val="52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Increase college-going culture and completion (Kronholz, 2012).</a:t>
            </a:r>
            <a:endParaRPr/>
          </a:p>
          <a:p>
            <a:pPr indent="-381317" lvl="0" marL="457200" rtl="0" algn="l">
              <a:spcBef>
                <a:spcPts val="52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Recognize the strengths and assets your students possess and bring to the classroom already (Cummins, 2020; Deci &amp; Ryan, 2015; Fortner et al., 2021; Howard &amp; Rodriguez-Minkoff, 2017) </a:t>
            </a:r>
            <a:endParaRPr/>
          </a:p>
        </p:txBody>
      </p:sp>
      <p:sp>
        <p:nvSpPr>
          <p:cNvPr id="192" name="Google Shape;192;p35"/>
          <p:cNvSpPr txBox="1"/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Research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6"/>
          <p:cNvSpPr txBox="1"/>
          <p:nvPr>
            <p:ph idx="1" type="body"/>
          </p:nvPr>
        </p:nvSpPr>
        <p:spPr>
          <a:xfrm>
            <a:off x="457200" y="1309350"/>
            <a:ext cx="7779900" cy="343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-381317" lvl="0" marL="457200" rtl="0" algn="l">
              <a:spcBef>
                <a:spcPts val="52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In your groups list in what ways you are turning mirrors into windows?</a:t>
            </a:r>
            <a:r>
              <a:rPr lang="en"/>
              <a:t> </a:t>
            </a:r>
            <a:endParaRPr/>
          </a:p>
          <a:p>
            <a:pPr indent="-381317" lvl="0" marL="457200" rtl="0" algn="l">
              <a:spcBef>
                <a:spcPts val="52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Choose the top 3 windows you’ve guys discussed to share.</a:t>
            </a:r>
            <a:endParaRPr/>
          </a:p>
          <a:p>
            <a:pPr indent="-381317" lvl="0" marL="457200" rtl="0" algn="l">
              <a:spcBef>
                <a:spcPts val="52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Have a representative to stand up to share your points.</a:t>
            </a:r>
            <a:endParaRPr/>
          </a:p>
          <a:p>
            <a:pPr indent="-381317" lvl="0" marL="457200" rtl="0" algn="l">
              <a:spcBef>
                <a:spcPts val="52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Cross off any points that you have that someone else has shared. </a:t>
            </a:r>
            <a:endParaRPr/>
          </a:p>
          <a:p>
            <a:pPr indent="-381317" lvl="0" marL="457200" rtl="0" algn="l">
              <a:spcBef>
                <a:spcPts val="52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Take a seat once all 3 of your points have been shared.</a:t>
            </a:r>
            <a:endParaRPr/>
          </a:p>
        </p:txBody>
      </p:sp>
      <p:sp>
        <p:nvSpPr>
          <p:cNvPr id="198" name="Google Shape;198;p36"/>
          <p:cNvSpPr txBox="1"/>
          <p:nvPr>
            <p:ph type="title"/>
          </p:nvPr>
        </p:nvSpPr>
        <p:spPr>
          <a:xfrm>
            <a:off x="457200" y="307250"/>
            <a:ext cx="7006800" cy="857400"/>
          </a:xfrm>
          <a:prstGeom prst="rect">
            <a:avLst/>
          </a:prstGeom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Stand Up, Sit Down</a:t>
            </a:r>
            <a:endParaRPr/>
          </a:p>
        </p:txBody>
      </p:sp>
      <p:grpSp>
        <p:nvGrpSpPr>
          <p:cNvPr id="199" name="Google Shape;199;p36"/>
          <p:cNvGrpSpPr/>
          <p:nvPr/>
        </p:nvGrpSpPr>
        <p:grpSpPr>
          <a:xfrm>
            <a:off x="7629625" y="193301"/>
            <a:ext cx="1215900" cy="1116105"/>
            <a:chOff x="7629625" y="193301"/>
            <a:chExt cx="1215900" cy="1116105"/>
          </a:xfrm>
        </p:grpSpPr>
        <p:sp>
          <p:nvSpPr>
            <p:cNvPr id="200" name="Google Shape;200;p36"/>
            <p:cNvSpPr/>
            <p:nvPr/>
          </p:nvSpPr>
          <p:spPr>
            <a:xfrm>
              <a:off x="7629625" y="193301"/>
              <a:ext cx="1215900" cy="1116105"/>
            </a:xfrm>
            <a:prstGeom prst="ellipse">
              <a:avLst/>
            </a:prstGeom>
            <a:solidFill>
              <a:srgbClr val="EEEEEE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01" name="Google Shape;201;p36"/>
            <p:cNvPicPr preferRelativeResize="0"/>
            <p:nvPr/>
          </p:nvPicPr>
          <p:blipFill rotWithShape="1">
            <a:blip r:embed="rId3">
              <a:alphaModFix/>
            </a:blip>
            <a:srcRect b="1653" l="0" r="0" t="1662"/>
            <a:stretch/>
          </p:blipFill>
          <p:spPr>
            <a:xfrm>
              <a:off x="7685726" y="239639"/>
              <a:ext cx="1103700" cy="1023300"/>
            </a:xfrm>
            <a:prstGeom prst="ellipse">
              <a:avLst/>
            </a:prstGeom>
            <a:noFill/>
            <a:ln cap="rnd" cmpd="sng" w="63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r" dir="8100000" dist="38100">
                <a:srgbClr val="000000">
                  <a:alpha val="40000"/>
                </a:srgbClr>
              </a:outerShdw>
            </a:effectLst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7"/>
          <p:cNvSpPr txBox="1"/>
          <p:nvPr>
            <p:ph idx="1" type="body"/>
          </p:nvPr>
        </p:nvSpPr>
        <p:spPr>
          <a:xfrm>
            <a:off x="457200" y="1309350"/>
            <a:ext cx="7779900" cy="343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93700" lvl="0" marL="457200" rtl="0" algn="l">
              <a:spcBef>
                <a:spcPts val="520"/>
              </a:spcBef>
              <a:spcAft>
                <a:spcPts val="0"/>
              </a:spcAft>
              <a:buSzPts val="2600"/>
              <a:buChar char="●"/>
            </a:pPr>
            <a:r>
              <a:t/>
            </a:r>
            <a:endParaRPr/>
          </a:p>
        </p:txBody>
      </p:sp>
      <p:sp>
        <p:nvSpPr>
          <p:cNvPr id="207" name="Google Shape;207;p37"/>
          <p:cNvSpPr txBox="1"/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Stand Up, Sit Down Share Outs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1175" y="932300"/>
            <a:ext cx="3055099" cy="1957349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3" name="Google Shape;21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06250" y="476400"/>
            <a:ext cx="2165876" cy="2869161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4" name="Google Shape;214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0062" y="856750"/>
            <a:ext cx="3077135" cy="2307852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5" name="Google Shape;215;p38"/>
          <p:cNvSpPr txBox="1"/>
          <p:nvPr/>
        </p:nvSpPr>
        <p:spPr>
          <a:xfrm>
            <a:off x="555788" y="3650350"/>
            <a:ext cx="240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4"/>
                </a:solidFill>
              </a:rPr>
              <a:t>Campus Visits</a:t>
            </a:r>
            <a:endParaRPr b="1">
              <a:solidFill>
                <a:schemeClr val="accent4"/>
              </a:solidFill>
            </a:endParaRPr>
          </a:p>
        </p:txBody>
      </p:sp>
      <p:sp>
        <p:nvSpPr>
          <p:cNvPr id="216" name="Google Shape;216;p38"/>
          <p:cNvSpPr txBox="1"/>
          <p:nvPr/>
        </p:nvSpPr>
        <p:spPr>
          <a:xfrm>
            <a:off x="3388725" y="3650350"/>
            <a:ext cx="240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4"/>
                </a:solidFill>
              </a:rPr>
              <a:t>College2Career Forum</a:t>
            </a:r>
            <a:endParaRPr b="1">
              <a:solidFill>
                <a:schemeClr val="accent4"/>
              </a:solidFill>
            </a:endParaRPr>
          </a:p>
        </p:txBody>
      </p:sp>
      <p:sp>
        <p:nvSpPr>
          <p:cNvPr id="217" name="Google Shape;217;p38"/>
          <p:cNvSpPr txBox="1"/>
          <p:nvPr/>
        </p:nvSpPr>
        <p:spPr>
          <a:xfrm>
            <a:off x="6221638" y="3650350"/>
            <a:ext cx="240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4"/>
                </a:solidFill>
              </a:rPr>
              <a:t>Action Plan</a:t>
            </a:r>
            <a:endParaRPr b="1">
              <a:solidFill>
                <a:schemeClr val="accent4"/>
              </a:solidFill>
            </a:endParaRPr>
          </a:p>
        </p:txBody>
      </p:sp>
      <p:pic>
        <p:nvPicPr>
          <p:cNvPr id="218" name="Google Shape;218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7025" y="3682450"/>
            <a:ext cx="788150" cy="78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9"/>
          <p:cNvSpPr txBox="1"/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Making Sure Each Child Is Known</a:t>
            </a:r>
            <a:endParaRPr/>
          </a:p>
        </p:txBody>
      </p:sp>
      <p:pic>
        <p:nvPicPr>
          <p:cNvPr descr="A middle school in Nevada uses a simple strategy to build deeper connections between teachers and students.&#10;&#10;Subscribe to the Edutopia Weekly newsletter: https://www.edutopia.org/go/edutopia-weekly&#10;&#10;Learn more about the school district's commitment to ensuring that every child feels a sense of belonging at school: https://www.edutopia.org/article/power-being-seen&#10;&#10;&#10;*Follow us here:*&#10;Official Website: https://edutopia.org &#10;YouTube: https://www.youtube.com/c/edutopia&#10;Facebook: https://www.facebook.com/edutopia&#10;Twitter: https://twitter.com/edutopia&#10;Instagram: https://www.instagram.com/edutopia/&#10;&#10;#middleschool #studentwellness #studentwellbeing #schoolculture &#10;&#10;© 2017 George Lucas Educational Foundation" id="224" name="Google Shape;224;p39" title="Making Sure Each Child Is Known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6600" y="1295925"/>
            <a:ext cx="4261000" cy="280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0"/>
          <p:cNvSpPr txBox="1"/>
          <p:nvPr>
            <p:ph idx="1" type="body"/>
          </p:nvPr>
        </p:nvSpPr>
        <p:spPr>
          <a:xfrm>
            <a:off x="457200" y="1309350"/>
            <a:ext cx="7779900" cy="343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93700" lvl="0" marL="457200" rtl="0" algn="l">
              <a:spcBef>
                <a:spcPts val="520"/>
              </a:spcBef>
              <a:spcAft>
                <a:spcPts val="0"/>
              </a:spcAft>
              <a:buSzPts val="2600"/>
              <a:buChar char="●"/>
            </a:pPr>
            <a:r>
              <a:t/>
            </a:r>
            <a:endParaRPr/>
          </a:p>
        </p:txBody>
      </p:sp>
      <p:sp>
        <p:nvSpPr>
          <p:cNvPr id="230" name="Google Shape;230;p40"/>
          <p:cNvSpPr txBox="1"/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Panel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1"/>
          <p:cNvSpPr txBox="1"/>
          <p:nvPr>
            <p:ph idx="1" type="body"/>
          </p:nvPr>
        </p:nvSpPr>
        <p:spPr>
          <a:xfrm>
            <a:off x="457200" y="1309352"/>
            <a:ext cx="8229600" cy="343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52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41"/>
          <p:cNvSpPr txBox="1"/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Insert Panelist Video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4"/>
          <p:cNvSpPr txBox="1"/>
          <p:nvPr>
            <p:ph type="ctrTitle"/>
          </p:nvPr>
        </p:nvSpPr>
        <p:spPr>
          <a:xfrm>
            <a:off x="644652" y="1007598"/>
            <a:ext cx="7851600" cy="1371600"/>
          </a:xfrm>
          <a:prstGeom prst="rect">
            <a:avLst/>
          </a:prstGeom>
        </p:spPr>
        <p:txBody>
          <a:bodyPr anchorCtr="0" anchor="b" bIns="0" lIns="0" spcFirstLastPara="1" rIns="1827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Turning Mirrors Into Windows</a:t>
            </a:r>
            <a:endParaRPr/>
          </a:p>
        </p:txBody>
      </p:sp>
      <p:sp>
        <p:nvSpPr>
          <p:cNvPr id="104" name="Google Shape;104;p24"/>
          <p:cNvSpPr txBox="1"/>
          <p:nvPr>
            <p:ph idx="1" type="subTitle"/>
          </p:nvPr>
        </p:nvSpPr>
        <p:spPr>
          <a:xfrm>
            <a:off x="644652" y="2400300"/>
            <a:ext cx="7854600" cy="1314600"/>
          </a:xfrm>
          <a:prstGeom prst="rect">
            <a:avLst/>
          </a:prstGeom>
        </p:spPr>
        <p:txBody>
          <a:bodyPr anchorCtr="0" anchor="t" bIns="45700" lIns="0" spcFirstLastPara="1" rIns="18275" wrap="square" tIns="45700">
            <a:normAutofit/>
          </a:bodyPr>
          <a:lstStyle/>
          <a:p>
            <a:pPr indent="0" lvl="0" marL="0" rtl="0" algn="l">
              <a:spcBef>
                <a:spcPts val="520"/>
              </a:spcBef>
              <a:spcAft>
                <a:spcPts val="0"/>
              </a:spcAft>
              <a:buNone/>
            </a:pPr>
            <a:r>
              <a:rPr lang="en"/>
              <a:t>Diversity, Equity, and Inclusion in Schools - Strategies and Approaches to Student-Centered Learning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2"/>
          <p:cNvSpPr txBox="1"/>
          <p:nvPr>
            <p:ph idx="1" type="body"/>
          </p:nvPr>
        </p:nvSpPr>
        <p:spPr>
          <a:xfrm>
            <a:off x="2574750" y="1534732"/>
            <a:ext cx="3994500" cy="2376300"/>
          </a:xfrm>
          <a:prstGeom prst="rect">
            <a:avLst/>
          </a:prstGeom>
        </p:spPr>
        <p:txBody>
          <a:bodyPr anchorCtr="0" anchor="t" bIns="91400" lIns="91400" spcFirstLastPara="1" rIns="91400" wrap="square" tIns="91400">
            <a:normAutofit/>
          </a:bodyPr>
          <a:lstStyle/>
          <a:p>
            <a:pPr indent="0" lvl="0" marL="0" rtl="0" algn="l">
              <a:spcBef>
                <a:spcPts val="520"/>
              </a:spcBef>
              <a:spcAft>
                <a:spcPts val="0"/>
              </a:spcAft>
              <a:buNone/>
            </a:pPr>
            <a:r>
              <a:rPr lang="en"/>
              <a:t>Are my students at an advantage because I am their [educator]?”</a:t>
            </a:r>
            <a:endParaRPr/>
          </a:p>
        </p:txBody>
      </p:sp>
      <p:sp>
        <p:nvSpPr>
          <p:cNvPr id="242" name="Google Shape;242;p42"/>
          <p:cNvSpPr txBox="1"/>
          <p:nvPr>
            <p:ph idx="2" type="body"/>
          </p:nvPr>
        </p:nvSpPr>
        <p:spPr>
          <a:xfrm>
            <a:off x="3017949" y="3943350"/>
            <a:ext cx="3108000" cy="521400"/>
          </a:xfrm>
          <a:prstGeom prst="rect">
            <a:avLst/>
          </a:prstGeom>
        </p:spPr>
        <p:txBody>
          <a:bodyPr anchorCtr="0" anchor="t" bIns="91400" lIns="91400" spcFirstLastPara="1" rIns="91400" wrap="square" tIns="91400">
            <a:normAutofit/>
          </a:bodyPr>
          <a:lstStyle/>
          <a:p>
            <a:pPr indent="-330200" lvl="0" marL="457200" rtl="0" algn="l">
              <a:spcBef>
                <a:spcPts val="320"/>
              </a:spcBef>
              <a:spcAft>
                <a:spcPts val="0"/>
              </a:spcAft>
              <a:buSzPts val="1600"/>
              <a:buChar char="-"/>
            </a:pPr>
            <a:r>
              <a:rPr lang="en"/>
              <a:t>Baruti Kafele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3"/>
          <p:cNvSpPr txBox="1"/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Reflection</a:t>
            </a:r>
            <a:endParaRPr/>
          </a:p>
        </p:txBody>
      </p:sp>
      <p:sp>
        <p:nvSpPr>
          <p:cNvPr id="248" name="Google Shape;248;p43"/>
          <p:cNvSpPr txBox="1"/>
          <p:nvPr>
            <p:ph idx="1" type="body"/>
          </p:nvPr>
        </p:nvSpPr>
        <p:spPr>
          <a:xfrm>
            <a:off x="457200" y="1305059"/>
            <a:ext cx="5020500" cy="3621000"/>
          </a:xfrm>
          <a:prstGeom prst="rect">
            <a:avLst/>
          </a:prstGeom>
        </p:spPr>
        <p:txBody>
          <a:bodyPr anchorCtr="0" anchor="t" bIns="91400" lIns="91400" spcFirstLastPara="1" rIns="91400" wrap="square" tIns="91400">
            <a:normAutofit/>
          </a:bodyPr>
          <a:lstStyle/>
          <a:p>
            <a:pPr indent="0" lvl="0" marL="0" rtl="0" algn="l">
              <a:spcBef>
                <a:spcPts val="520"/>
              </a:spcBef>
              <a:spcAft>
                <a:spcPts val="0"/>
              </a:spcAft>
              <a:buNone/>
            </a:pPr>
            <a:r>
              <a:rPr lang="en"/>
              <a:t>What can you do in your role to provide more windows for your students within the next week? </a:t>
            </a:r>
            <a:endParaRPr/>
          </a:p>
        </p:txBody>
      </p:sp>
      <p:sp>
        <p:nvSpPr>
          <p:cNvPr id="249" name="Google Shape;249;p43"/>
          <p:cNvSpPr txBox="1"/>
          <p:nvPr/>
        </p:nvSpPr>
        <p:spPr>
          <a:xfrm>
            <a:off x="5664825" y="1561175"/>
            <a:ext cx="205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00FFFF"/>
                </a:highlight>
                <a:latin typeface="Calibri"/>
                <a:ea typeface="Calibri"/>
                <a:cs typeface="Calibri"/>
                <a:sym typeface="Calibri"/>
              </a:rPr>
              <a:t>Insert QR Code Here</a:t>
            </a:r>
            <a:endParaRPr>
              <a:highlight>
                <a:srgbClr val="00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5"/>
          <p:cNvSpPr txBox="1"/>
          <p:nvPr>
            <p:ph idx="1" type="body"/>
          </p:nvPr>
        </p:nvSpPr>
        <p:spPr>
          <a:xfrm>
            <a:off x="457200" y="1309352"/>
            <a:ext cx="8229600" cy="343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520"/>
              </a:spcBef>
              <a:spcAft>
                <a:spcPts val="0"/>
              </a:spcAft>
              <a:buNone/>
            </a:pPr>
            <a:r>
              <a:rPr lang="en"/>
              <a:t>Participants will:</a:t>
            </a:r>
            <a:endParaRPr/>
          </a:p>
          <a:p>
            <a:pPr indent="-393700" lvl="0" marL="457200" rtl="0" algn="l">
              <a:spcBef>
                <a:spcPts val="520"/>
              </a:spcBef>
              <a:spcAft>
                <a:spcPts val="0"/>
              </a:spcAft>
              <a:buSzPts val="2600"/>
              <a:buChar char="●"/>
            </a:pPr>
            <a:r>
              <a:rPr lang="en"/>
              <a:t>Reflect on what turning mirrors into windows is and how it is reflected in current practices.</a:t>
            </a:r>
            <a:endParaRPr/>
          </a:p>
          <a:p>
            <a:pPr indent="-393700" lvl="0" marL="457200" rtl="0" algn="l">
              <a:spcBef>
                <a:spcPts val="520"/>
              </a:spcBef>
              <a:spcAft>
                <a:spcPts val="0"/>
              </a:spcAft>
              <a:buSzPts val="2600"/>
              <a:buChar char="●"/>
            </a:pPr>
            <a:r>
              <a:rPr lang="en"/>
              <a:t>Engage in dialogue with panelists to discuss integrating opportunities for students to explore concepts or ideas through multiple perspectives.</a:t>
            </a:r>
            <a:endParaRPr/>
          </a:p>
        </p:txBody>
      </p:sp>
      <p:sp>
        <p:nvSpPr>
          <p:cNvPr id="110" name="Google Shape;110;p25"/>
          <p:cNvSpPr txBox="1"/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Session Objectives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6"/>
          <p:cNvSpPr txBox="1"/>
          <p:nvPr>
            <p:ph type="title"/>
          </p:nvPr>
        </p:nvSpPr>
        <p:spPr>
          <a:xfrm>
            <a:off x="457200" y="302954"/>
            <a:ext cx="8229600" cy="857400"/>
          </a:xfrm>
          <a:prstGeom prst="rect">
            <a:avLst/>
          </a:prstGeom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Vocabulary Acrostics</a:t>
            </a:r>
            <a:endParaRPr/>
          </a:p>
        </p:txBody>
      </p:sp>
      <p:sp>
        <p:nvSpPr>
          <p:cNvPr id="116" name="Google Shape;116;p26"/>
          <p:cNvSpPr txBox="1"/>
          <p:nvPr>
            <p:ph idx="1" type="body"/>
          </p:nvPr>
        </p:nvSpPr>
        <p:spPr>
          <a:xfrm>
            <a:off x="457200" y="1317938"/>
            <a:ext cx="4038600" cy="3448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Every table has been assigned a term. </a:t>
            </a:r>
            <a:endParaRPr/>
          </a:p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Use each letter of the word to describe it. </a:t>
            </a:r>
            <a:endParaRPr/>
          </a:p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Please see example. </a:t>
            </a:r>
            <a:endParaRPr/>
          </a:p>
        </p:txBody>
      </p:sp>
      <p:grpSp>
        <p:nvGrpSpPr>
          <p:cNvPr id="117" name="Google Shape;117;p26"/>
          <p:cNvGrpSpPr/>
          <p:nvPr/>
        </p:nvGrpSpPr>
        <p:grpSpPr>
          <a:xfrm>
            <a:off x="7629625" y="298783"/>
            <a:ext cx="1215900" cy="1216186"/>
            <a:chOff x="7629625" y="298783"/>
            <a:chExt cx="1215900" cy="1216186"/>
          </a:xfrm>
        </p:grpSpPr>
        <p:sp>
          <p:nvSpPr>
            <p:cNvPr id="118" name="Google Shape;118;p26"/>
            <p:cNvSpPr/>
            <p:nvPr/>
          </p:nvSpPr>
          <p:spPr>
            <a:xfrm>
              <a:off x="7629625" y="298783"/>
              <a:ext cx="1215900" cy="1216186"/>
            </a:xfrm>
            <a:prstGeom prst="ellipse">
              <a:avLst/>
            </a:prstGeom>
            <a:solidFill>
              <a:srgbClr val="EEEEEE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19" name="Google Shape;119;p26"/>
            <p:cNvPicPr preferRelativeResize="0"/>
            <p:nvPr/>
          </p:nvPicPr>
          <p:blipFill rotWithShape="1">
            <a:blip r:embed="rId3">
              <a:alphaModFix/>
            </a:blip>
            <a:srcRect b="0" l="514" r="514" t="0"/>
            <a:stretch/>
          </p:blipFill>
          <p:spPr>
            <a:xfrm>
              <a:off x="7685726" y="349276"/>
              <a:ext cx="1103700" cy="1115100"/>
            </a:xfrm>
            <a:prstGeom prst="ellipse">
              <a:avLst/>
            </a:prstGeom>
            <a:noFill/>
            <a:ln cap="rnd" cmpd="sng" w="63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r" dir="8100000" dist="3810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120" name="Google Shape;120;p26"/>
          <p:cNvSpPr txBox="1"/>
          <p:nvPr>
            <p:ph idx="2" type="body"/>
          </p:nvPr>
        </p:nvSpPr>
        <p:spPr>
          <a:xfrm>
            <a:off x="4648200" y="1317938"/>
            <a:ext cx="4038600" cy="3448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/>
              <a:t>Example:</a:t>
            </a:r>
            <a:endParaRPr u="sng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/>
              <a:t>D</a:t>
            </a:r>
            <a:r>
              <a:rPr lang="en"/>
              <a:t> - Dreams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/>
              <a:t>O</a:t>
            </a:r>
            <a:r>
              <a:rPr lang="en"/>
              <a:t> - Opportunities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/>
              <a:t>O</a:t>
            </a:r>
            <a:r>
              <a:rPr lang="en"/>
              <a:t> - Open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/>
              <a:t>R</a:t>
            </a:r>
            <a:r>
              <a:rPr lang="en"/>
              <a:t> - Restrictions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7"/>
          <p:cNvSpPr txBox="1"/>
          <p:nvPr>
            <p:ph type="title"/>
          </p:nvPr>
        </p:nvSpPr>
        <p:spPr>
          <a:xfrm>
            <a:off x="502675" y="1280997"/>
            <a:ext cx="7772400" cy="2581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words or phrases come to mind when you hear the words “mirror” and “window”?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8"/>
          <p:cNvSpPr txBox="1"/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are Mirrors &amp; Windows</a:t>
            </a:r>
            <a:endParaRPr/>
          </a:p>
        </p:txBody>
      </p:sp>
      <p:sp>
        <p:nvSpPr>
          <p:cNvPr id="131" name="Google Shape;131;p28"/>
          <p:cNvSpPr txBox="1"/>
          <p:nvPr>
            <p:ph idx="1" type="body"/>
          </p:nvPr>
        </p:nvSpPr>
        <p:spPr>
          <a:xfrm>
            <a:off x="457200" y="1305059"/>
            <a:ext cx="5020500" cy="3621000"/>
          </a:xfrm>
          <a:prstGeom prst="rect">
            <a:avLst/>
          </a:prstGeom>
        </p:spPr>
        <p:txBody>
          <a:bodyPr anchorCtr="0" anchor="t" bIns="91400" lIns="91400" spcFirstLastPara="1" rIns="91400" wrap="square" tIns="91400">
            <a:normAutofit/>
          </a:bodyPr>
          <a:lstStyle/>
          <a:p>
            <a:pPr indent="-393700" lvl="0" marL="457200" rtl="0" algn="l">
              <a:spcBef>
                <a:spcPts val="520"/>
              </a:spcBef>
              <a:spcAft>
                <a:spcPts val="0"/>
              </a:spcAft>
              <a:buSzPts val="2600"/>
              <a:buChar char="●"/>
            </a:pPr>
            <a:r>
              <a:rPr b="1" lang="en"/>
              <a:t>Mirror</a:t>
            </a:r>
            <a:r>
              <a:rPr lang="en"/>
              <a:t>- Is your experiences and identities. It is a “mirror” of some aspects of your own life.</a:t>
            </a:r>
            <a:endParaRPr/>
          </a:p>
          <a:p>
            <a:pPr indent="-393700" lvl="0" marL="457200" rtl="0" algn="l">
              <a:spcBef>
                <a:spcPts val="520"/>
              </a:spcBef>
              <a:spcAft>
                <a:spcPts val="0"/>
              </a:spcAft>
              <a:buSzPts val="2600"/>
              <a:buChar char="●"/>
            </a:pPr>
            <a:r>
              <a:rPr b="1" lang="en"/>
              <a:t>Window</a:t>
            </a:r>
            <a:r>
              <a:rPr lang="en"/>
              <a:t>- Is seeing beyond your own experiences. It is a “window” into experiences and identities that are different from your own.</a:t>
            </a:r>
            <a:endParaRPr/>
          </a:p>
        </p:txBody>
      </p:sp>
      <p:grpSp>
        <p:nvGrpSpPr>
          <p:cNvPr id="132" name="Google Shape;132;p28"/>
          <p:cNvGrpSpPr/>
          <p:nvPr/>
        </p:nvGrpSpPr>
        <p:grpSpPr>
          <a:xfrm>
            <a:off x="6214126" y="1339169"/>
            <a:ext cx="2359211" cy="2359198"/>
            <a:chOff x="7629625" y="298775"/>
            <a:chExt cx="1215900" cy="1257300"/>
          </a:xfrm>
        </p:grpSpPr>
        <p:sp>
          <p:nvSpPr>
            <p:cNvPr id="133" name="Google Shape;133;p28"/>
            <p:cNvSpPr/>
            <p:nvPr/>
          </p:nvSpPr>
          <p:spPr>
            <a:xfrm>
              <a:off x="7629625" y="298775"/>
              <a:ext cx="1215900" cy="1257300"/>
            </a:xfrm>
            <a:prstGeom prst="ellipse">
              <a:avLst/>
            </a:prstGeom>
            <a:solidFill>
              <a:srgbClr val="EEEEEE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34" name="Google Shape;134;p28"/>
            <p:cNvPicPr preferRelativeResize="0"/>
            <p:nvPr/>
          </p:nvPicPr>
          <p:blipFill rotWithShape="1">
            <a:blip r:embed="rId3">
              <a:alphaModFix/>
            </a:blip>
            <a:srcRect b="0" l="10031" r="10031" t="0"/>
            <a:stretch/>
          </p:blipFill>
          <p:spPr>
            <a:xfrm>
              <a:off x="7685726" y="350975"/>
              <a:ext cx="1103700" cy="1152900"/>
            </a:xfrm>
            <a:prstGeom prst="ellipse">
              <a:avLst/>
            </a:prstGeom>
            <a:noFill/>
            <a:ln cap="rnd" cmpd="sng" w="63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r" dir="8100000" dist="38100">
                <a:srgbClr val="000000">
                  <a:alpha val="40000"/>
                </a:srgbClr>
              </a:outerShdw>
            </a:effectLst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/>
          <p:nvPr>
            <p:ph idx="2" type="media"/>
          </p:nvPr>
        </p:nvSpPr>
        <p:spPr>
          <a:xfrm>
            <a:off x="457200" y="1343696"/>
            <a:ext cx="6125700" cy="340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93700" lvl="0" marL="457200" rtl="0" algn="l">
              <a:spcBef>
                <a:spcPts val="520"/>
              </a:spcBef>
              <a:spcAft>
                <a:spcPts val="0"/>
              </a:spcAft>
              <a:buSzPts val="2600"/>
              <a:buChar char="●"/>
            </a:pPr>
            <a:r>
              <a:rPr lang="en"/>
              <a:t>Using the “Turning Mirrors Into Windows  Handout,” look at each question on the left hand side and fill in the Mirrors and Windows columns.</a:t>
            </a:r>
            <a:endParaRPr/>
          </a:p>
          <a:p>
            <a:pPr indent="-393700" lvl="0" marL="457200" rtl="0" algn="l">
              <a:spcBef>
                <a:spcPts val="520"/>
              </a:spcBef>
              <a:spcAft>
                <a:spcPts val="0"/>
              </a:spcAft>
              <a:buSzPts val="2600"/>
              <a:buChar char="●"/>
            </a:pPr>
            <a:r>
              <a:rPr lang="en"/>
              <a:t>You’ll have 3 minutes to complete this task.</a:t>
            </a:r>
            <a:endParaRPr/>
          </a:p>
        </p:txBody>
      </p:sp>
      <p:sp>
        <p:nvSpPr>
          <p:cNvPr id="140" name="Google Shape;140;p29"/>
          <p:cNvSpPr txBox="1"/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Mirrors </a:t>
            </a:r>
            <a:r>
              <a:rPr lang="en"/>
              <a:t>&amp; </a:t>
            </a:r>
            <a:r>
              <a:rPr lang="en"/>
              <a:t>Windows</a:t>
            </a:r>
            <a:endParaRPr/>
          </a:p>
        </p:txBody>
      </p:sp>
      <p:grpSp>
        <p:nvGrpSpPr>
          <p:cNvPr id="141" name="Google Shape;141;p29"/>
          <p:cNvGrpSpPr/>
          <p:nvPr/>
        </p:nvGrpSpPr>
        <p:grpSpPr>
          <a:xfrm>
            <a:off x="7629625" y="298783"/>
            <a:ext cx="1215900" cy="1216186"/>
            <a:chOff x="7629625" y="298775"/>
            <a:chExt cx="1215900" cy="1257300"/>
          </a:xfrm>
        </p:grpSpPr>
        <p:sp>
          <p:nvSpPr>
            <p:cNvPr id="142" name="Google Shape;142;p29"/>
            <p:cNvSpPr/>
            <p:nvPr/>
          </p:nvSpPr>
          <p:spPr>
            <a:xfrm>
              <a:off x="7629625" y="298775"/>
              <a:ext cx="1215900" cy="1257300"/>
            </a:xfrm>
            <a:prstGeom prst="ellipse">
              <a:avLst/>
            </a:prstGeom>
            <a:solidFill>
              <a:srgbClr val="EEEEEE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43" name="Google Shape;143;p29"/>
            <p:cNvPicPr preferRelativeResize="0"/>
            <p:nvPr/>
          </p:nvPicPr>
          <p:blipFill rotWithShape="1">
            <a:blip r:embed="rId3">
              <a:alphaModFix/>
            </a:blip>
            <a:srcRect b="0" l="10031" r="10031" t="0"/>
            <a:stretch/>
          </p:blipFill>
          <p:spPr>
            <a:xfrm>
              <a:off x="7685726" y="350975"/>
              <a:ext cx="1103700" cy="1152900"/>
            </a:xfrm>
            <a:prstGeom prst="ellipse">
              <a:avLst/>
            </a:prstGeom>
            <a:noFill/>
            <a:ln cap="rnd" cmpd="sng" w="63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r" dir="8100000" dist="38100">
                <a:srgbClr val="000000">
                  <a:alpha val="40000"/>
                </a:srgbClr>
              </a:outerShdw>
            </a:effectLst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30" title="K20 Center 3 minute timer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5525" y="569025"/>
            <a:ext cx="5200775" cy="39005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" name="Google Shape;149;p30"/>
          <p:cNvGrpSpPr/>
          <p:nvPr/>
        </p:nvGrpSpPr>
        <p:grpSpPr>
          <a:xfrm>
            <a:off x="7629625" y="298775"/>
            <a:ext cx="1215900" cy="1257300"/>
            <a:chOff x="7629625" y="298775"/>
            <a:chExt cx="1215900" cy="1257300"/>
          </a:xfrm>
        </p:grpSpPr>
        <p:sp>
          <p:nvSpPr>
            <p:cNvPr id="150" name="Google Shape;150;p30"/>
            <p:cNvSpPr/>
            <p:nvPr/>
          </p:nvSpPr>
          <p:spPr>
            <a:xfrm>
              <a:off x="7629625" y="298775"/>
              <a:ext cx="1215900" cy="1257300"/>
            </a:xfrm>
            <a:prstGeom prst="ellipse">
              <a:avLst/>
            </a:prstGeom>
            <a:solidFill>
              <a:srgbClr val="EEEEEE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51" name="Google Shape;151;p30"/>
            <p:cNvPicPr preferRelativeResize="0"/>
            <p:nvPr/>
          </p:nvPicPr>
          <p:blipFill rotWithShape="1">
            <a:blip r:embed="rId5">
              <a:alphaModFix/>
            </a:blip>
            <a:srcRect b="0" l="10031" r="10031" t="0"/>
            <a:stretch/>
          </p:blipFill>
          <p:spPr>
            <a:xfrm>
              <a:off x="7685726" y="350975"/>
              <a:ext cx="1103700" cy="1152900"/>
            </a:xfrm>
            <a:prstGeom prst="ellipse">
              <a:avLst/>
            </a:prstGeom>
            <a:noFill/>
            <a:ln cap="rnd" cmpd="sng" w="63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r" dir="8100000" dist="38100">
                <a:srgbClr val="000000">
                  <a:alpha val="40000"/>
                </a:srgbClr>
              </a:outerShdw>
            </a:effectLst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1"/>
          <p:cNvSpPr/>
          <p:nvPr>
            <p:ph idx="2" type="media"/>
          </p:nvPr>
        </p:nvSpPr>
        <p:spPr>
          <a:xfrm>
            <a:off x="457200" y="1343700"/>
            <a:ext cx="6213600" cy="340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You will be split into two (2) equal groups, an inner circle (facing right) and an outer circle (facing left).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Both circles will move in the direction they are facing the number of paces that is called. 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Once the number has been reached, you will turn toward your new partner.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Share your responses to the given prompt.</a:t>
            </a:r>
            <a:endParaRPr sz="2500"/>
          </a:p>
        </p:txBody>
      </p:sp>
      <p:sp>
        <p:nvSpPr>
          <p:cNvPr id="157" name="Google Shape;157;p31"/>
          <p:cNvSpPr txBox="1"/>
          <p:nvPr>
            <p:ph type="title"/>
          </p:nvPr>
        </p:nvSpPr>
        <p:spPr>
          <a:xfrm>
            <a:off x="457200" y="307250"/>
            <a:ext cx="6962100" cy="857400"/>
          </a:xfrm>
          <a:prstGeom prst="rect">
            <a:avLst/>
          </a:prstGeom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Roundabout Conversations</a:t>
            </a:r>
            <a:endParaRPr/>
          </a:p>
        </p:txBody>
      </p:sp>
      <p:pic>
        <p:nvPicPr>
          <p:cNvPr id="158" name="Google Shape;158;p31" title="K20 Center 30 second timer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4550" y="1758288"/>
            <a:ext cx="2130900" cy="15981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p31"/>
          <p:cNvGrpSpPr/>
          <p:nvPr/>
        </p:nvGrpSpPr>
        <p:grpSpPr>
          <a:xfrm>
            <a:off x="7629625" y="193301"/>
            <a:ext cx="1215900" cy="1116000"/>
            <a:chOff x="7629625" y="193301"/>
            <a:chExt cx="1215900" cy="1116000"/>
          </a:xfrm>
        </p:grpSpPr>
        <p:sp>
          <p:nvSpPr>
            <p:cNvPr id="160" name="Google Shape;160;p31"/>
            <p:cNvSpPr/>
            <p:nvPr/>
          </p:nvSpPr>
          <p:spPr>
            <a:xfrm>
              <a:off x="7629625" y="193301"/>
              <a:ext cx="1215900" cy="1116000"/>
            </a:xfrm>
            <a:prstGeom prst="ellipse">
              <a:avLst/>
            </a:prstGeom>
            <a:solidFill>
              <a:srgbClr val="EEEEEE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61" name="Google Shape;161;p31"/>
            <p:cNvPicPr preferRelativeResize="0"/>
            <p:nvPr/>
          </p:nvPicPr>
          <p:blipFill rotWithShape="1">
            <a:blip r:embed="rId5">
              <a:alphaModFix/>
            </a:blip>
            <a:srcRect b="3643" l="0" r="0" t="3643"/>
            <a:stretch/>
          </p:blipFill>
          <p:spPr>
            <a:xfrm>
              <a:off x="7685726" y="239639"/>
              <a:ext cx="1103700" cy="1023300"/>
            </a:xfrm>
            <a:prstGeom prst="ellipse">
              <a:avLst/>
            </a:prstGeom>
            <a:noFill/>
            <a:ln cap="rnd" cmpd="sng" w="63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r" dir="8100000" dist="38100">
                <a:srgbClr val="000000">
                  <a:alpha val="40000"/>
                </a:srgbClr>
              </a:outerShdw>
            </a:effectLst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