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DYJaQi3oTKX+KxEdm2mWn2+yo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hVFDWJED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107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e.ok.gov/sites/default/files/documents/files/Oklahoma%20Academic%20Standards%20for%20Social%20Studies%205.21.19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3e059ad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93e059add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K20 Timer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https://www.youtube.com/watch?v=UwhVFDWJEDE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f2bf068a3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ff2bf068a3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Tech Tool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https://learn.k20center.ou.edu/tech-tool/1077</a:t>
            </a: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f2bf068a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ff2bf068a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1ff10a5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d1ff10a5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Strategy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https://learn.k20center.ou.edu/strategy/173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f2bf068a3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ff2bf068a3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Tech Tool Link: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https://learn.k20center.ou.edu/tech-tool/645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b3d8a4ca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5b3d8a4ca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Oklahoma State Department of Education. (n.d.). Oklahoma Academic Standard for Social Studies. Oklahoma State Department of Education.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https://sde.ok.gov/sit</a:t>
            </a:r>
            <a:endParaRPr>
              <a:solidFill>
                <a:schemeClr val="hlink"/>
              </a:solidFill>
              <a:uFill>
                <a:noFill/>
              </a:uFill>
              <a:hlinkClick r:id="rId3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es/default/files/documents/files/Oklahoma%20Academic%20Standards%20for%20Social%20Studies%205.21.19.pdf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f2bf068a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ff2bf068a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Strategy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https://learn.k20center.ou.edu/strategy/101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60f0e36a5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60f0e36a5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1bda0220377_0_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bda0220377_0_40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g1bda0220377_0_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1bda0220377_0_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bda0220377_0_4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•"/>
              <a:defRPr sz="1400"/>
            </a:lvl9pPr>
          </a:lstStyle>
          <a:p>
            <a:endParaRPr/>
          </a:p>
        </p:txBody>
      </p:sp>
      <p:sp>
        <p:nvSpPr>
          <p:cNvPr id="50" name="Google Shape;50;g1bda0220377_0_4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•"/>
              <a:defRPr sz="1400"/>
            </a:lvl9pPr>
          </a:lstStyle>
          <a:p>
            <a:endParaRPr/>
          </a:p>
        </p:txBody>
      </p:sp>
      <p:pic>
        <p:nvPicPr>
          <p:cNvPr id="51" name="Google Shape;51;g1bda0220377_0_4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bda0220377_0_4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da0220377_0_4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g1bda0220377_0_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1bda0220377_0_47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da0220377_0_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bda0220377_0_5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1bda0220377_0_5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bda0220377_0_52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g1bda0220377_0_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1bda0220377_0_52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bda0220377_0_59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180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⚫"/>
              <a:defRPr sz="15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1bda0220377_0_59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g1bda0220377_0_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1bda0220377_0_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1bda0220377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1bda0220377_0_64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1bda0220377_0_6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1bda0220377_0_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1bda0220377_0_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bda0220377_0_74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da0220377_0_74"/>
          <p:cNvSpPr txBox="1">
            <a:spLocks noGrp="1"/>
          </p:cNvSpPr>
          <p:nvPr>
            <p:ph type="body" idx="1"/>
          </p:nvPr>
        </p:nvSpPr>
        <p:spPr>
          <a:xfrm>
            <a:off x="628650" y="1604282"/>
            <a:ext cx="7886700" cy="30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1bda0220377_0_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1bda0220377_0_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1bda0220377_0_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da0220377_0_80"/>
          <p:cNvSpPr txBox="1">
            <a:spLocks noGrp="1"/>
          </p:cNvSpPr>
          <p:nvPr>
            <p:ph type="title"/>
          </p:nvPr>
        </p:nvSpPr>
        <p:spPr>
          <a:xfrm>
            <a:off x="628650" y="1577578"/>
            <a:ext cx="7886700" cy="2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bda0220377_0_8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bda0220377_0_8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bda0220377_0_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bda0220377_0_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g1bda0220377_0_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8100"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g1bda0220377_0_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&amp; Presenter Name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1bda0220377_0_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3850" y="4538650"/>
            <a:ext cx="487292" cy="4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ction/Objective/Blank - TEAL">
  <p:cSld name="CUSTOM_8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bda0220377_0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3850" y="4538650"/>
            <a:ext cx="487292" cy="4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1bda0220377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75" y="4524849"/>
            <a:ext cx="487299" cy="48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rvey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bda0220377_0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3850" y="4538650"/>
            <a:ext cx="487292" cy="4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1bda0220377_0_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1bda0220377_0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bda0220377_0_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bda0220377_0_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g1bda0220377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bda0220377_0_1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AutoNum type="arabicPeriod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g1bda0220377_0_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1bda0220377_0_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bda0220377_0_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1bda0220377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da0220377_0_23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bda0220377_0_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1bda0220377_0_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g1bda0220377_0_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1bda0220377_0_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1bda0220377_0_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g1bda0220377_0_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1bda0220377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bda0220377_0_3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•"/>
              <a:defRPr sz="1400"/>
            </a:lvl9pPr>
          </a:lstStyle>
          <a:p>
            <a:endParaRPr/>
          </a:p>
        </p:txBody>
      </p:sp>
      <p:sp>
        <p:nvSpPr>
          <p:cNvPr id="39" name="Google Shape;39;g1bda0220377_0_3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g1bda0220377_0_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1bda0220377_0_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1bda0220377_0_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•"/>
              <a:defRPr sz="1400"/>
            </a:lvl9pPr>
          </a:lstStyle>
          <a:p>
            <a:endParaRPr/>
          </a:p>
        </p:txBody>
      </p:sp>
      <p:sp>
        <p:nvSpPr>
          <p:cNvPr id="44" name="Google Shape;44;g1bda0220377_0_3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da0220377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bda0220377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whVFDWJE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93e059add9_1_0"/>
          <p:cNvSpPr txBox="1"/>
          <p:nvPr/>
        </p:nvSpPr>
        <p:spPr>
          <a:xfrm>
            <a:off x="893550" y="412225"/>
            <a:ext cx="4814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Learning Stations </a:t>
            </a:r>
            <a:endParaRPr sz="3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93e059add9_1_0"/>
          <p:cNvSpPr txBox="1"/>
          <p:nvPr/>
        </p:nvSpPr>
        <p:spPr>
          <a:xfrm>
            <a:off x="871200" y="1151125"/>
            <a:ext cx="55698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rotate through the stations, discuss the following questions as a group: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was the strategy used?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use this strategy?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Char char="●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was the skill and strategy modeled at this station?</a:t>
            </a:r>
            <a:br>
              <a:rPr lang="en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193e059add9_1_0"/>
          <p:cNvSpPr txBox="1"/>
          <p:nvPr/>
        </p:nvSpPr>
        <p:spPr>
          <a:xfrm>
            <a:off x="6863400" y="1848300"/>
            <a:ext cx="116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193e059add9_1_0" title="K20 Center 6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9800" y="1350575"/>
            <a:ext cx="2398200" cy="17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f2bf068a3_2_41"/>
          <p:cNvSpPr txBox="1"/>
          <p:nvPr/>
        </p:nvSpPr>
        <p:spPr>
          <a:xfrm>
            <a:off x="919643" y="403021"/>
            <a:ext cx="4814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sng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Step 5: Debriefing </a:t>
            </a:r>
            <a:endParaRPr sz="3600" b="1" i="0" u="sng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f2bf068a3_2_41"/>
          <p:cNvSpPr txBox="1"/>
          <p:nvPr/>
        </p:nvSpPr>
        <p:spPr>
          <a:xfrm>
            <a:off x="875500" y="1141921"/>
            <a:ext cx="505620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Padlet, reflect in t</a:t>
            </a:r>
            <a:r>
              <a:rPr lang="en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hree</a:t>
            </a:r>
            <a:r>
              <a:rPr lang="en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ways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 panose="020B0604020202020204" pitchFamily="34" charset="0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benefits of learning stations?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 panose="020B0604020202020204" pitchFamily="34" charset="0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challenges you anticipate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changes would you make to address your classroom needs?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ff2bf068a3_2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2763" y="2291924"/>
            <a:ext cx="2201176" cy="16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f2bf068a3_4_0"/>
          <p:cNvSpPr txBox="1"/>
          <p:nvPr/>
        </p:nvSpPr>
        <p:spPr>
          <a:xfrm>
            <a:off x="649750" y="446600"/>
            <a:ext cx="8655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How do you take this back </a:t>
            </a:r>
            <a:endParaRPr sz="3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 the classroom? </a:t>
            </a:r>
            <a:endParaRPr sz="3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ff2bf068a3_4_0"/>
          <p:cNvSpPr txBox="1"/>
          <p:nvPr/>
        </p:nvSpPr>
        <p:spPr>
          <a:xfrm>
            <a:off x="556175" y="1739600"/>
            <a:ext cx="73557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your blank Learning Stations Infographic Template, </a:t>
            </a: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 a classroom lesson that could implement learning stations as a learning strategy.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653350" y="1262775"/>
            <a:ext cx="7554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Stations in </a:t>
            </a:r>
            <a:br>
              <a:rPr lang="en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Studies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564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academic skills are essential in the social studies classroom?</a:t>
            </a:r>
            <a:br>
              <a:rPr lang="en" sz="3000"/>
            </a:b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1ff10a59b_0_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Goals:</a:t>
            </a:r>
            <a:endParaRPr/>
          </a:p>
        </p:txBody>
      </p:sp>
      <p:sp>
        <p:nvSpPr>
          <p:cNvPr id="117" name="Google Shape;117;g1d1ff10a59b_0_5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564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000" dirty="0"/>
              <a:t>Participants identify the benefits of learning stations in the classroom. </a:t>
            </a:r>
            <a:br>
              <a:rPr lang="en" sz="3000" dirty="0"/>
            </a:br>
            <a:endParaRPr sz="3000" dirty="0"/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000" dirty="0"/>
              <a:t>Participants reflect on how to apply learning stations authentically in social studies classrooms.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457200" y="1191163"/>
            <a:ext cx="6568378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following question with your Elbow Partner: </a:t>
            </a:r>
            <a:b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methods do you currently use to teach a substantial amount of information in a brief period of time?</a:t>
            </a:r>
            <a:r>
              <a:rPr lang="en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0460" y="2126340"/>
            <a:ext cx="1425700" cy="133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457200" y="41889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Inverted Pyramid 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f2bf068a3_2_35"/>
          <p:cNvSpPr txBox="1"/>
          <p:nvPr/>
        </p:nvSpPr>
        <p:spPr>
          <a:xfrm>
            <a:off x="725450" y="1454150"/>
            <a:ext cx="5947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academic skills are essential in social studies classrooms?</a:t>
            </a:r>
            <a:endParaRPr sz="28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30" name="Google Shape;130;gff2bf068a3_2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1625" y="1650763"/>
            <a:ext cx="2361826" cy="236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ff2bf068a3_2_35"/>
          <p:cNvSpPr txBox="1"/>
          <p:nvPr/>
        </p:nvSpPr>
        <p:spPr>
          <a:xfrm>
            <a:off x="2811688" y="3289125"/>
            <a:ext cx="210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ff2bf068a3_2_35"/>
          <p:cNvSpPr txBox="1">
            <a:spLocks noGrp="1"/>
          </p:cNvSpPr>
          <p:nvPr>
            <p:ph type="title"/>
          </p:nvPr>
        </p:nvSpPr>
        <p:spPr>
          <a:xfrm>
            <a:off x="518975" y="5201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Mentimeter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15b3d8a4ca5_1_3"/>
          <p:cNvPicPr preferRelativeResize="0"/>
          <p:nvPr/>
        </p:nvPicPr>
        <p:blipFill rotWithShape="1">
          <a:blip r:embed="rId3">
            <a:alphaModFix/>
          </a:blip>
          <a:srcRect b="3221"/>
          <a:stretch/>
        </p:blipFill>
        <p:spPr>
          <a:xfrm>
            <a:off x="389484" y="0"/>
            <a:ext cx="8365031" cy="4423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f2bf068a3_2_5"/>
          <p:cNvSpPr txBox="1"/>
          <p:nvPr/>
        </p:nvSpPr>
        <p:spPr>
          <a:xfrm>
            <a:off x="616945" y="636350"/>
            <a:ext cx="512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Learning Stations: POMS</a:t>
            </a:r>
            <a:endParaRPr sz="3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ff2bf068a3_2_5"/>
          <p:cNvSpPr txBox="1"/>
          <p:nvPr/>
        </p:nvSpPr>
        <p:spPr>
          <a:xfrm>
            <a:off x="493900" y="1375250"/>
            <a:ext cx="6665036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96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infogram.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6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Learning Stations in your classroom.</a:t>
            </a:r>
            <a:endParaRPr lang="en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6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what would be your </a:t>
            </a:r>
            <a:r>
              <a:rPr lang="en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of Most Significance </a:t>
            </a: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planning learning stations.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ff2bf068a3_2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0451" y="1578157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0f0e36a5a_1_5"/>
          <p:cNvSpPr txBox="1"/>
          <p:nvPr/>
        </p:nvSpPr>
        <p:spPr>
          <a:xfrm>
            <a:off x="887900" y="1151125"/>
            <a:ext cx="38994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Establishing Tasks</a:t>
            </a:r>
            <a:endParaRPr sz="18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see four stations around the room.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station targets a </a:t>
            </a:r>
            <a:r>
              <a:rPr lang="en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Studies Practice Skill.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Defining the Objective</a:t>
            </a:r>
            <a:endParaRPr sz="18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station correlates to the essential question.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 “What was the impact of World War II on the homefront?”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60f0e36a5a_1_5"/>
          <p:cNvSpPr txBox="1"/>
          <p:nvPr/>
        </p:nvSpPr>
        <p:spPr>
          <a:xfrm>
            <a:off x="887900" y="412225"/>
            <a:ext cx="4814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Learning Stations </a:t>
            </a:r>
            <a:endParaRPr sz="3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60f0e36a5a_1_5"/>
          <p:cNvSpPr txBox="1"/>
          <p:nvPr/>
        </p:nvSpPr>
        <p:spPr>
          <a:xfrm>
            <a:off x="5068900" y="1069144"/>
            <a:ext cx="31872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Instructions and Expectations</a:t>
            </a: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6 minutes to review the material at each station. As a group, discuss the questions on your note-catcher.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Establishing Groups </a:t>
            </a: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a plan for how to divide up your groups prior to beginning stations.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480</Words>
  <Application>Microsoft Office PowerPoint</Application>
  <PresentationFormat>On-screen Show (16:9)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 Symbols</vt:lpstr>
      <vt:lpstr>Roboto</vt:lpstr>
      <vt:lpstr>LEARN theme</vt:lpstr>
      <vt:lpstr>PowerPoint Presentation</vt:lpstr>
      <vt:lpstr>PowerPoint Presentation</vt:lpstr>
      <vt:lpstr>Essential Question</vt:lpstr>
      <vt:lpstr>Learning Goals:</vt:lpstr>
      <vt:lpstr>Inverted Pyramid </vt:lpstr>
      <vt:lpstr>Mentimeter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Stations in Social Studies</dc:title>
  <dc:creator>K20 Center</dc:creator>
  <cp:lastModifiedBy>McLeod Porter, Delma</cp:lastModifiedBy>
  <cp:revision>2</cp:revision>
  <dcterms:modified xsi:type="dcterms:W3CDTF">2023-04-19T20:06:11Z</dcterms:modified>
</cp:coreProperties>
</file>