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2"/>
  </p:notesMasterIdLst>
  <p:sldIdLst>
    <p:sldId id="256" r:id="rId3"/>
    <p:sldId id="257" r:id="rId4"/>
    <p:sldId id="263" r:id="rId5"/>
    <p:sldId id="275" r:id="rId6"/>
    <p:sldId id="276" r:id="rId7"/>
    <p:sldId id="279" r:id="rId8"/>
    <p:sldId id="262" r:id="rId9"/>
    <p:sldId id="277" r:id="rId10"/>
    <p:sldId id="278" r:id="rId11"/>
    <p:sldId id="260" r:id="rId12"/>
    <p:sldId id="272" r:id="rId13"/>
    <p:sldId id="273" r:id="rId14"/>
    <p:sldId id="274" r:id="rId15"/>
    <p:sldId id="280" r:id="rId16"/>
    <p:sldId id="281" r:id="rId17"/>
    <p:sldId id="284" r:id="rId18"/>
    <p:sldId id="282" r:id="rId19"/>
    <p:sldId id="283" r:id="rId20"/>
    <p:sldId id="285" r:id="rId21"/>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8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8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0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5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5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94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94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t>K20 Center. (2022, May 10). 30-second expert. Instructional Strategy.  YouTube. from https://www.youtube.com/watch?v=DyZ4JYdGAuY&amp;t=1s </a:t>
            </a:r>
          </a:p>
          <a:p>
            <a:pPr marL="0" lvl="0" indent="0" algn="l" rtl="0">
              <a:spcBef>
                <a:spcPts val="1200"/>
              </a:spcBef>
              <a:spcAft>
                <a:spcPts val="0"/>
              </a:spcAft>
              <a:buNone/>
            </a:pPr>
            <a:endParaRPr lang="en-US" dirty="0"/>
          </a:p>
          <a:p>
            <a:endParaRPr lang="en-US" dirty="0"/>
          </a:p>
        </p:txBody>
      </p:sp>
    </p:spTree>
    <p:extLst>
      <p:ext uri="{BB962C8B-B14F-4D97-AF65-F5344CB8AC3E}">
        <p14:creationId xmlns:p14="http://schemas.microsoft.com/office/powerpoint/2010/main" val="244831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30 Second Expert</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https://learn.k20center.ou.edu/strategy/1048</a:t>
            </a:r>
            <a:endParaRPr lang="en-US" dirty="0"/>
          </a:p>
          <a:p>
            <a:endParaRPr lang="en-US" dirty="0"/>
          </a:p>
        </p:txBody>
      </p:sp>
    </p:spTree>
    <p:extLst>
      <p:ext uri="{BB962C8B-B14F-4D97-AF65-F5344CB8AC3E}">
        <p14:creationId xmlns:p14="http://schemas.microsoft.com/office/powerpoint/2010/main" val="358170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C1EE-C0FC-1827-3E22-F26F20608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80C6A-D51D-A7B9-6A87-8C015591B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8D374-CCBC-1348-DC98-3B693EF882CC}"/>
              </a:ext>
            </a:extLst>
          </p:cNvPr>
          <p:cNvSpPr>
            <a:spLocks noGrp="1"/>
          </p:cNvSpPr>
          <p:nvPr>
            <p:ph type="body" idx="1"/>
          </p:nvPr>
        </p:nvSpPr>
        <p:spPr/>
        <p:txBody>
          <a:bodyPr/>
          <a:lstStyle/>
          <a:p>
            <a:pPr marL="0" lvl="0" indent="0" algn="l" rtl="0">
              <a:spcBef>
                <a:spcPts val="0"/>
              </a:spcBef>
              <a:spcAft>
                <a:spcPts val="0"/>
              </a:spcAft>
              <a:buNone/>
            </a:pPr>
            <a:r>
              <a:rPr lang="en-US" dirty="0"/>
              <a:t>Write down on a </a:t>
            </a:r>
            <a:r>
              <a:rPr lang="en-US" dirty="0" err="1"/>
              <a:t>post-it</a:t>
            </a:r>
            <a:r>
              <a:rPr lang="en-US" dirty="0"/>
              <a:t> note</a:t>
            </a:r>
          </a:p>
          <a:p>
            <a:pPr marL="0" lvl="0" indent="0" algn="l" rtl="0">
              <a:spcBef>
                <a:spcPts val="0"/>
              </a:spcBef>
              <a:spcAft>
                <a:spcPts val="0"/>
              </a:spcAft>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30 Second Expert</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https://learn.k20center.ou.edu/strategy/1048</a:t>
            </a:r>
            <a:endParaRPr lang="en-US" dirty="0"/>
          </a:p>
        </p:txBody>
      </p:sp>
    </p:spTree>
    <p:extLst>
      <p:ext uri="{BB962C8B-B14F-4D97-AF65-F5344CB8AC3E}">
        <p14:creationId xmlns:p14="http://schemas.microsoft.com/office/powerpoint/2010/main" val="343468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Write down on a </a:t>
            </a:r>
            <a:r>
              <a:rPr lang="en-US" dirty="0" err="1"/>
              <a:t>post-it</a:t>
            </a:r>
            <a:r>
              <a:rPr lang="en-US" dirty="0"/>
              <a:t> note.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Muddiest Point</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https://learn.k20center.ou.edu/strategy/109</a:t>
            </a:r>
            <a:endParaRPr lang="en-US" sz="1400" dirty="0">
              <a:solidFill>
                <a:srgbClr val="1155CC"/>
              </a:solidFill>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70811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Display this slide while participants are reading the text and then go over, the Note Catcher. Ask probing questions like: How did you feel? Was this engaging? How would you use this? When would you use this? What barriers to success do you anticipate? How would you have to adapt this?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sz="1600" dirty="0">
                <a:latin typeface="Calibri"/>
                <a:ea typeface="Calibri"/>
                <a:cs typeface="Calibri"/>
                <a:sym typeface="Calibri"/>
              </a:rPr>
              <a:t>K20 Center. (n.d.). </a:t>
            </a:r>
            <a:r>
              <a:rPr lang="en-US" sz="1600" dirty="0">
                <a:solidFill>
                  <a:srgbClr val="A61C00"/>
                </a:solidFill>
                <a:latin typeface="Calibri"/>
                <a:ea typeface="Calibri"/>
                <a:cs typeface="Calibri"/>
                <a:sym typeface="Calibri"/>
              </a:rPr>
              <a:t>Muddiest Point</a:t>
            </a:r>
            <a:r>
              <a:rPr lang="en-US" sz="1600" dirty="0">
                <a:latin typeface="Calibri"/>
                <a:ea typeface="Calibri"/>
                <a:cs typeface="Calibri"/>
                <a:sym typeface="Calibri"/>
              </a:rPr>
              <a:t>. Strategies. </a:t>
            </a:r>
            <a:r>
              <a:rPr lang="en-US" sz="16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https://learn.k20center.ou.edu/strategy/109</a:t>
            </a:r>
            <a:endParaRPr lang="en-US" sz="1600" dirty="0">
              <a:solidFill>
                <a:srgbClr val="1155CC"/>
              </a:solidFill>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6264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5C01-5BF9-B646-D1D3-C0A14EC99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B752A-7568-1974-60B9-0FA275C8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78FB1-7962-A249-6974-A9C6ACBE341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09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Historical Mingle</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https://learn.k20center.ou.edu/strategy/184</a:t>
            </a:r>
            <a:endParaRPr lang="en-US" sz="1400" dirty="0">
              <a:latin typeface="Calibri"/>
              <a:ea typeface="Calibri"/>
              <a:cs typeface="Calibri"/>
              <a:sym typeface="Calibri"/>
            </a:endParaRPr>
          </a:p>
        </p:txBody>
      </p:sp>
    </p:spTree>
    <p:extLst>
      <p:ext uri="{BB962C8B-B14F-4D97-AF65-F5344CB8AC3E}">
        <p14:creationId xmlns:p14="http://schemas.microsoft.com/office/powerpoint/2010/main" val="265476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42039-1A57-F21A-EF74-70D16B6BB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B8C8F-BA5E-E92C-D76E-68E312E7C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8FA2-3067-B944-B86D-EFBBBF792052}"/>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Historical Mingle</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https://learn.k20center.ou.edu/strategy/184</a:t>
            </a:r>
            <a:endParaRPr lang="en-US" sz="1400" dirty="0">
              <a:latin typeface="Calibri"/>
              <a:ea typeface="Calibri"/>
              <a:cs typeface="Calibri"/>
              <a:sym typeface="Calibri"/>
            </a:endParaRPr>
          </a:p>
        </p:txBody>
      </p:sp>
    </p:spTree>
    <p:extLst>
      <p:ext uri="{BB962C8B-B14F-4D97-AF65-F5344CB8AC3E}">
        <p14:creationId xmlns:p14="http://schemas.microsoft.com/office/powerpoint/2010/main" val="143313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After they walk around for a few minutes, ask if anyone has a guess. Afterwards distribute full reading and give participants a few minutes to go over.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sz="1600" dirty="0">
                <a:latin typeface="Calibri"/>
                <a:ea typeface="Calibri"/>
                <a:cs typeface="Calibri"/>
                <a:sym typeface="Calibri"/>
              </a:rPr>
              <a:t>K20 Center. (n.d.). </a:t>
            </a:r>
            <a:r>
              <a:rPr lang="en-US" sz="1600" dirty="0">
                <a:solidFill>
                  <a:srgbClr val="A61C00"/>
                </a:solidFill>
                <a:latin typeface="Calibri"/>
                <a:ea typeface="Calibri"/>
                <a:cs typeface="Calibri"/>
                <a:sym typeface="Calibri"/>
              </a:rPr>
              <a:t>Tea Party</a:t>
            </a:r>
            <a:r>
              <a:rPr lang="en-US" sz="1600" dirty="0">
                <a:latin typeface="Calibri"/>
                <a:ea typeface="Calibri"/>
                <a:cs typeface="Calibri"/>
                <a:sym typeface="Calibri"/>
              </a:rPr>
              <a:t>. Strategies. </a:t>
            </a:r>
            <a:r>
              <a:rPr lang="en-US" sz="16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https://learn.k20center.ou.edu/strategy/105</a:t>
            </a:r>
            <a:endParaRPr lang="en-US" sz="1600" dirty="0">
              <a:latin typeface="Calibri"/>
              <a:ea typeface="Calibri"/>
              <a:cs typeface="Calibri"/>
              <a:sym typeface="Calibri"/>
            </a:endParaRPr>
          </a:p>
        </p:txBody>
      </p:sp>
    </p:spTree>
    <p:extLst>
      <p:ext uri="{BB962C8B-B14F-4D97-AF65-F5344CB8AC3E}">
        <p14:creationId xmlns:p14="http://schemas.microsoft.com/office/powerpoint/2010/main" val="236257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Display this slide while participants are reading the text and then go over, the Note Catcher. Ask probing questions like: How did you feel? Was this engaging? How would you use this? When would you use this? What barriers to success do you anticipate? How would you have to adapt this? </a:t>
            </a:r>
          </a:p>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Tea Party</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https://learn.k20center.ou.edu/strategy/105</a:t>
            </a:r>
            <a:endParaRPr lang="en-US" sz="14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dirty="0"/>
          </a:p>
        </p:txBody>
      </p:sp>
    </p:spTree>
    <p:extLst>
      <p:ext uri="{BB962C8B-B14F-4D97-AF65-F5344CB8AC3E}">
        <p14:creationId xmlns:p14="http://schemas.microsoft.com/office/powerpoint/2010/main" val="318776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Agreement Circles</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https://learn.k20center.ou.edu/strategy/157</a:t>
            </a:r>
            <a:endParaRPr lang="en-US" sz="1400" dirty="0">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09557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t>Display this slide while participants are reading the text and then go over, the Note Catcher. Ask probing questions like:</a:t>
            </a:r>
          </a:p>
          <a:p>
            <a:pPr marL="914400" lvl="1" indent="-298450" algn="l" rtl="0">
              <a:spcBef>
                <a:spcPts val="0"/>
              </a:spcBef>
              <a:spcAft>
                <a:spcPts val="0"/>
              </a:spcAft>
              <a:buClr>
                <a:schemeClr val="dk1"/>
              </a:buClr>
              <a:buSzPts val="1100"/>
              <a:buChar char="○"/>
            </a:pPr>
            <a:r>
              <a:rPr lang="en-US" dirty="0"/>
              <a:t> How did you feel?</a:t>
            </a:r>
          </a:p>
          <a:p>
            <a:pPr marL="914400" lvl="1" indent="-298450" algn="l" rtl="0">
              <a:spcBef>
                <a:spcPts val="0"/>
              </a:spcBef>
              <a:spcAft>
                <a:spcPts val="0"/>
              </a:spcAft>
              <a:buClr>
                <a:schemeClr val="dk1"/>
              </a:buClr>
              <a:buSzPts val="1100"/>
              <a:buChar char="○"/>
            </a:pPr>
            <a:r>
              <a:rPr lang="en-US" dirty="0"/>
              <a:t> Was this engaging?</a:t>
            </a:r>
          </a:p>
          <a:p>
            <a:pPr marL="914400" lvl="1" indent="-298450" algn="l" rtl="0">
              <a:spcBef>
                <a:spcPts val="0"/>
              </a:spcBef>
              <a:spcAft>
                <a:spcPts val="0"/>
              </a:spcAft>
              <a:buClr>
                <a:schemeClr val="dk1"/>
              </a:buClr>
              <a:buSzPts val="1100"/>
              <a:buChar char="○"/>
            </a:pPr>
            <a:r>
              <a:rPr lang="en-US" dirty="0"/>
              <a:t> How would you use this?</a:t>
            </a:r>
          </a:p>
          <a:p>
            <a:pPr marL="914400" lvl="1" indent="-298450" algn="l" rtl="0">
              <a:spcBef>
                <a:spcPts val="0"/>
              </a:spcBef>
              <a:spcAft>
                <a:spcPts val="0"/>
              </a:spcAft>
              <a:buClr>
                <a:schemeClr val="dk1"/>
              </a:buClr>
              <a:buSzPts val="1100"/>
              <a:buChar char="○"/>
            </a:pPr>
            <a:r>
              <a:rPr lang="en-US" dirty="0"/>
              <a:t> When would you use this?</a:t>
            </a:r>
          </a:p>
          <a:p>
            <a:pPr marL="914400" lvl="1" indent="-298450" algn="l" rtl="0">
              <a:spcBef>
                <a:spcPts val="0"/>
              </a:spcBef>
              <a:spcAft>
                <a:spcPts val="0"/>
              </a:spcAft>
              <a:buClr>
                <a:schemeClr val="dk1"/>
              </a:buClr>
              <a:buSzPts val="1100"/>
              <a:buChar char="○"/>
            </a:pPr>
            <a:r>
              <a:rPr lang="en-US" dirty="0"/>
              <a:t> What barriers to success do you anticipate? </a:t>
            </a:r>
          </a:p>
          <a:p>
            <a:pPr marL="914400" lvl="1" indent="-298450" algn="l" rtl="0">
              <a:spcBef>
                <a:spcPts val="0"/>
              </a:spcBef>
              <a:spcAft>
                <a:spcPts val="0"/>
              </a:spcAft>
              <a:buClr>
                <a:schemeClr val="dk1"/>
              </a:buClr>
              <a:buSzPts val="1100"/>
              <a:buChar char="○"/>
            </a:pPr>
            <a:r>
              <a:rPr lang="en-US" dirty="0"/>
              <a:t>How would you have to adapt this? </a:t>
            </a:r>
          </a:p>
          <a:p>
            <a:pPr marL="914400" lvl="0" indent="0" algn="l" rtl="0">
              <a:spcBef>
                <a:spcPts val="0"/>
              </a:spcBef>
              <a:spcAft>
                <a:spcPts val="0"/>
              </a:spcAft>
              <a:buNone/>
            </a:pPr>
            <a:endParaRPr lang="en-US" dirty="0"/>
          </a:p>
          <a:p>
            <a:pPr marL="0" lvl="0" indent="0" algn="l" rtl="0">
              <a:spcBef>
                <a:spcPts val="0"/>
              </a:spcBef>
              <a:spcAft>
                <a:spcPts val="0"/>
              </a:spcAft>
              <a:buNone/>
            </a:pPr>
            <a:r>
              <a:rPr lang="en-US" sz="1200" dirty="0">
                <a:latin typeface="Calibri"/>
                <a:ea typeface="Calibri"/>
                <a:cs typeface="Calibri"/>
                <a:sym typeface="Calibri"/>
              </a:rPr>
              <a:t>K20 Center. (n.d.). </a:t>
            </a:r>
            <a:r>
              <a:rPr lang="en-US" sz="1200" dirty="0">
                <a:solidFill>
                  <a:srgbClr val="A61C00"/>
                </a:solidFill>
                <a:latin typeface="Calibri"/>
                <a:ea typeface="Calibri"/>
                <a:cs typeface="Calibri"/>
                <a:sym typeface="Calibri"/>
              </a:rPr>
              <a:t>Agreement Circle</a:t>
            </a:r>
            <a:r>
              <a:rPr lang="en-US" sz="1200" dirty="0">
                <a:latin typeface="Calibri"/>
                <a:ea typeface="Calibri"/>
                <a:cs typeface="Calibri"/>
                <a:sym typeface="Calibri"/>
              </a:rPr>
              <a:t>. Strategies.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https://learn.k20center.ou.edu/strategy/157</a:t>
            </a:r>
            <a:endParaRPr lang="en-US" sz="1200" dirty="0">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9994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This versatile strategy promotes small group discussion. It can be used to discuss content, but it can also be used to facilitate anticipation guides, test prep, or as a general icebreaker.</a:t>
            </a:r>
          </a:p>
          <a:p>
            <a:pPr marL="457200" lvl="0" indent="0" algn="l" rtl="0">
              <a:spcBef>
                <a:spcPts val="0"/>
              </a:spcBef>
              <a:spcAft>
                <a:spcPts val="0"/>
              </a:spcAft>
              <a:buClr>
                <a:schemeClr val="dk1"/>
              </a:buClr>
              <a:buSzPts val="1100"/>
              <a:buFont typeface="Arial"/>
              <a:buNone/>
            </a:pPr>
            <a:endParaRPr lang="en-US" dirty="0"/>
          </a:p>
          <a:p>
            <a:pPr marL="457200" lvl="0" indent="0" algn="l" rtl="0">
              <a:spcBef>
                <a:spcPts val="0"/>
              </a:spcBef>
              <a:spcAft>
                <a:spcPts val="0"/>
              </a:spcAft>
              <a:buClr>
                <a:schemeClr val="dk1"/>
              </a:buClr>
              <a:buSzPts val="1100"/>
              <a:buFont typeface="Arial"/>
              <a:buNone/>
            </a:pPr>
            <a:r>
              <a:rPr lang="en-US" dirty="0"/>
              <a:t>Participants will be numbered 1-5 to determine which chat station they will start with. They will have 3 minutes at each station to discuss the prompt. When time is called, they will rotate to the next station. Keep in mind the following norms: everyone shares, everyone takes turns to listen and ask questions, and everyone stays on topic. </a:t>
            </a:r>
          </a:p>
          <a:p>
            <a:pPr marL="0" lvl="0" indent="0" algn="l" rtl="0">
              <a:spcBef>
                <a:spcPts val="0"/>
              </a:spcBef>
              <a:spcAft>
                <a:spcPts val="0"/>
              </a:spcAft>
              <a:buClr>
                <a:schemeClr val="dk1"/>
              </a:buClr>
              <a:buSzPts val="1100"/>
              <a:buFont typeface="Arial"/>
              <a:buNone/>
            </a:pPr>
            <a:endParaRPr lang="en-US" dirty="0"/>
          </a:p>
          <a:p>
            <a:pPr marL="457200" lvl="0" indent="-304800" algn="l" rtl="0">
              <a:lnSpc>
                <a:spcPct val="115000"/>
              </a:lnSpc>
              <a:spcBef>
                <a:spcPts val="1200"/>
              </a:spcBef>
              <a:spcAft>
                <a:spcPts val="0"/>
              </a:spcAft>
              <a:buClr>
                <a:schemeClr val="dk1"/>
              </a:buClr>
              <a:buSzPts val="1200"/>
              <a:buFont typeface="Georgia"/>
              <a:buAutoNum type="arabicPeriod"/>
            </a:pPr>
            <a:r>
              <a:rPr lang="en-US" sz="1400" dirty="0">
                <a:highlight>
                  <a:schemeClr val="lt1"/>
                </a:highlight>
                <a:latin typeface="Georgia"/>
                <a:ea typeface="Georgia"/>
                <a:cs typeface="Georgia"/>
                <a:sym typeface="Georgia"/>
              </a:rPr>
              <a:t>Is the American Dream still alive? Why or why not?</a:t>
            </a:r>
          </a:p>
          <a:p>
            <a:pPr marL="457200" lvl="0" indent="-304800" algn="l" rtl="0">
              <a:lnSpc>
                <a:spcPct val="115000"/>
              </a:lnSpc>
              <a:spcBef>
                <a:spcPts val="0"/>
              </a:spcBef>
              <a:spcAft>
                <a:spcPts val="0"/>
              </a:spcAft>
              <a:buClr>
                <a:schemeClr val="dk1"/>
              </a:buClr>
              <a:buSzPts val="1200"/>
              <a:buFont typeface="Georgia"/>
              <a:buAutoNum type="arabicPeriod"/>
            </a:pPr>
            <a:r>
              <a:rPr lang="en-US" sz="1400" dirty="0">
                <a:highlight>
                  <a:schemeClr val="lt1"/>
                </a:highlight>
                <a:latin typeface="Georgia"/>
                <a:ea typeface="Georgia"/>
                <a:cs typeface="Georgia"/>
                <a:sym typeface="Georgia"/>
              </a:rPr>
              <a:t>Explain how the 1920s was a decade of contradictions. How might we reconcile the decade as the period of both the flapper and prohibition?</a:t>
            </a:r>
          </a:p>
          <a:p>
            <a:pPr marL="457200" lvl="0" indent="-304800" algn="l" rtl="0">
              <a:lnSpc>
                <a:spcPct val="115000"/>
              </a:lnSpc>
              <a:spcBef>
                <a:spcPts val="0"/>
              </a:spcBef>
              <a:spcAft>
                <a:spcPts val="0"/>
              </a:spcAft>
              <a:buClr>
                <a:schemeClr val="dk1"/>
              </a:buClr>
              <a:buSzPts val="1200"/>
              <a:buFont typeface="Georgia"/>
              <a:buAutoNum type="arabicPeriod"/>
            </a:pPr>
            <a:r>
              <a:rPr lang="en-US" sz="1400" dirty="0">
                <a:highlight>
                  <a:schemeClr val="lt1"/>
                </a:highlight>
                <a:latin typeface="Georgia"/>
                <a:ea typeface="Georgia"/>
                <a:cs typeface="Georgia"/>
                <a:sym typeface="Georgia"/>
              </a:rPr>
              <a:t>Discuss what the concept of modernization meant in the 1920s. How did art and innovation in the decade reflect the new mood of the post-war era?</a:t>
            </a:r>
          </a:p>
          <a:p>
            <a:pPr marL="457200" lvl="0" indent="-304800" algn="l" rtl="0">
              <a:lnSpc>
                <a:spcPct val="115000"/>
              </a:lnSpc>
              <a:spcBef>
                <a:spcPts val="0"/>
              </a:spcBef>
              <a:spcAft>
                <a:spcPts val="0"/>
              </a:spcAft>
              <a:buClr>
                <a:schemeClr val="dk1"/>
              </a:buClr>
              <a:buSzPts val="1200"/>
              <a:buFont typeface="Georgia"/>
              <a:buAutoNum type="arabicPeriod"/>
            </a:pPr>
            <a:r>
              <a:rPr lang="en-US" sz="1400" dirty="0">
                <a:highlight>
                  <a:schemeClr val="lt1"/>
                </a:highlight>
                <a:latin typeface="Georgia"/>
                <a:ea typeface="Georgia"/>
                <a:cs typeface="Georgia"/>
                <a:sym typeface="Georgia"/>
              </a:rPr>
              <a:t>How did "prosperity" become a hallmark of national pride? How was the word adapted for political and psychological aspirations of the nation</a:t>
            </a:r>
          </a:p>
          <a:p>
            <a:pPr marL="457200" lvl="0" indent="-304800" algn="l" rtl="0">
              <a:lnSpc>
                <a:spcPct val="115000"/>
              </a:lnSpc>
              <a:spcBef>
                <a:spcPts val="0"/>
              </a:spcBef>
              <a:spcAft>
                <a:spcPts val="0"/>
              </a:spcAft>
              <a:buClr>
                <a:schemeClr val="dk1"/>
              </a:buClr>
              <a:buSzPts val="1200"/>
              <a:buFont typeface="Georgia"/>
              <a:buAutoNum type="arabicPeriod"/>
            </a:pPr>
            <a:r>
              <a:rPr lang="en-US" sz="1400" dirty="0">
                <a:highlight>
                  <a:schemeClr val="lt1"/>
                </a:highlight>
                <a:latin typeface="Georgia"/>
                <a:ea typeface="Georgia"/>
                <a:cs typeface="Georgia"/>
                <a:sym typeface="Georgia"/>
              </a:rPr>
              <a:t>Compare the Twenties' boom-and-bust with similar economic cycles before and after the decade.</a:t>
            </a:r>
          </a:p>
          <a:p>
            <a:pPr marL="457200" lvl="0" indent="0" algn="l" rtl="0">
              <a:lnSpc>
                <a:spcPct val="115000"/>
              </a:lnSpc>
              <a:spcBef>
                <a:spcPts val="1200"/>
              </a:spcBef>
              <a:spcAft>
                <a:spcPts val="0"/>
              </a:spcAft>
              <a:buClr>
                <a:schemeClr val="dk1"/>
              </a:buClr>
              <a:buSzPts val="1100"/>
              <a:buFont typeface="Arial"/>
              <a:buNone/>
            </a:pPr>
            <a:r>
              <a:rPr lang="en-US" sz="1400" dirty="0">
                <a:latin typeface="Calibri"/>
                <a:ea typeface="Calibri"/>
                <a:cs typeface="Calibri"/>
                <a:sym typeface="Calibri"/>
              </a:rPr>
              <a:t>K20 Center. (n.d.). </a:t>
            </a:r>
            <a:r>
              <a:rPr lang="en-US" sz="1400" dirty="0">
                <a:solidFill>
                  <a:srgbClr val="A61C00"/>
                </a:solidFill>
                <a:latin typeface="Calibri"/>
                <a:ea typeface="Calibri"/>
                <a:cs typeface="Calibri"/>
                <a:sym typeface="Calibri"/>
              </a:rPr>
              <a:t>Chat Stations.</a:t>
            </a:r>
            <a:r>
              <a:rPr lang="en-US" sz="1400" dirty="0">
                <a:latin typeface="Calibri"/>
                <a:ea typeface="Calibri"/>
                <a:cs typeface="Calibri"/>
                <a:sym typeface="Calibri"/>
              </a:rPr>
              <a:t> Strategies. </a:t>
            </a:r>
            <a:r>
              <a:rPr lang="en-US" sz="1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https://learn.k20center.ou.edu/strategy/944</a:t>
            </a:r>
            <a:endParaRPr lang="en-US" sz="1400" dirty="0">
              <a:latin typeface="Calibri"/>
              <a:ea typeface="Calibri"/>
              <a:cs typeface="Calibri"/>
              <a:sym typeface="Calibri"/>
            </a:endParaRPr>
          </a:p>
          <a:p>
            <a:pPr marL="0" lvl="0" indent="0" algn="l" rtl="0">
              <a:spcBef>
                <a:spcPts val="1200"/>
              </a:spcBef>
              <a:spcAft>
                <a:spcPts val="0"/>
              </a:spcAft>
              <a:buNone/>
            </a:pPr>
            <a:endParaRPr lang="en-US" dirty="0"/>
          </a:p>
          <a:p>
            <a:endParaRPr lang="en-US" dirty="0"/>
          </a:p>
        </p:txBody>
      </p:sp>
    </p:spTree>
    <p:extLst>
      <p:ext uri="{BB962C8B-B14F-4D97-AF65-F5344CB8AC3E}">
        <p14:creationId xmlns:p14="http://schemas.microsoft.com/office/powerpoint/2010/main" val="357800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Char char="-"/>
            </a:pPr>
            <a:r>
              <a:rPr lang="en-US" dirty="0"/>
              <a:t>These are the formal directions for chat stations if you would like to take notes on your note-catcher about how it was used or how you can use it in your classroom. These strategies can also be found on our LEARN website. </a:t>
            </a:r>
          </a:p>
          <a:p>
            <a:pPr marL="0" lvl="0" indent="0" algn="l" rtl="0">
              <a:spcBef>
                <a:spcPts val="0"/>
              </a:spcBef>
              <a:spcAft>
                <a:spcPts val="0"/>
              </a:spcAft>
              <a:buClr>
                <a:schemeClr val="dk1"/>
              </a:buClr>
              <a:buSzPts val="1100"/>
              <a:buFont typeface="Arial"/>
              <a:buNone/>
            </a:pPr>
            <a:endParaRPr lang="en-US" dirty="0"/>
          </a:p>
          <a:p>
            <a:pPr marL="457200" lvl="0" indent="-298450" algn="l" rtl="0">
              <a:spcBef>
                <a:spcPts val="0"/>
              </a:spcBef>
              <a:spcAft>
                <a:spcPts val="0"/>
              </a:spcAft>
              <a:buClr>
                <a:schemeClr val="dk1"/>
              </a:buClr>
              <a:buSzPts val="1100"/>
              <a:buChar char="-"/>
            </a:pPr>
            <a:r>
              <a:rPr lang="en-US" dirty="0"/>
              <a:t>Thinking about this activity, consider the following questions:</a:t>
            </a:r>
          </a:p>
          <a:p>
            <a:pPr marL="914400" lvl="1" indent="-298450" algn="l" rtl="0">
              <a:spcBef>
                <a:spcPts val="0"/>
              </a:spcBef>
              <a:spcAft>
                <a:spcPts val="0"/>
              </a:spcAft>
              <a:buClr>
                <a:schemeClr val="dk1"/>
              </a:buClr>
              <a:buSzPts val="1100"/>
              <a:buChar char="-"/>
            </a:pPr>
            <a:r>
              <a:rPr lang="en-US" dirty="0"/>
              <a:t>How did you feel? </a:t>
            </a:r>
          </a:p>
          <a:p>
            <a:pPr marL="914400" lvl="1" indent="-298450" algn="l" rtl="0">
              <a:spcBef>
                <a:spcPts val="0"/>
              </a:spcBef>
              <a:spcAft>
                <a:spcPts val="0"/>
              </a:spcAft>
              <a:buClr>
                <a:schemeClr val="dk1"/>
              </a:buClr>
              <a:buSzPts val="1100"/>
              <a:buChar char="-"/>
            </a:pPr>
            <a:r>
              <a:rPr lang="en-US" dirty="0"/>
              <a:t>Was this engaging? </a:t>
            </a:r>
          </a:p>
          <a:p>
            <a:pPr marL="914400" lvl="1" indent="-298450" algn="l" rtl="0">
              <a:spcBef>
                <a:spcPts val="0"/>
              </a:spcBef>
              <a:spcAft>
                <a:spcPts val="0"/>
              </a:spcAft>
              <a:buClr>
                <a:schemeClr val="dk1"/>
              </a:buClr>
              <a:buSzPts val="1100"/>
              <a:buChar char="-"/>
            </a:pPr>
            <a:r>
              <a:rPr lang="en-US" dirty="0"/>
              <a:t>How would you use this? This strategy is flexible. It can be used to discuss content. </a:t>
            </a:r>
          </a:p>
          <a:p>
            <a:pPr marL="914400" lvl="1" indent="-298450" algn="l" rtl="0">
              <a:spcBef>
                <a:spcPts val="0"/>
              </a:spcBef>
              <a:spcAft>
                <a:spcPts val="0"/>
              </a:spcAft>
              <a:buClr>
                <a:schemeClr val="dk1"/>
              </a:buClr>
              <a:buSzPts val="1100"/>
              <a:buChar char="-"/>
            </a:pPr>
            <a:r>
              <a:rPr lang="en-US" dirty="0"/>
              <a:t>When would you use this? </a:t>
            </a:r>
          </a:p>
          <a:p>
            <a:pPr marL="457200" lvl="0" indent="-298450" algn="l" rtl="0">
              <a:spcBef>
                <a:spcPts val="0"/>
              </a:spcBef>
              <a:spcAft>
                <a:spcPts val="0"/>
              </a:spcAft>
              <a:buClr>
                <a:schemeClr val="dk1"/>
              </a:buClr>
              <a:buSzPts val="1100"/>
              <a:buChar char="-"/>
            </a:pPr>
            <a:r>
              <a:rPr lang="en-US" dirty="0"/>
              <a:t>What barriers to success do you anticipate? </a:t>
            </a:r>
          </a:p>
          <a:p>
            <a:pPr marL="457200" lvl="0" indent="-298450" algn="l" rtl="0">
              <a:spcBef>
                <a:spcPts val="0"/>
              </a:spcBef>
              <a:spcAft>
                <a:spcPts val="0"/>
              </a:spcAft>
              <a:buClr>
                <a:schemeClr val="dk1"/>
              </a:buClr>
              <a:buSzPts val="1100"/>
              <a:buChar char="-"/>
            </a:pPr>
            <a:r>
              <a:rPr lang="en-US" dirty="0"/>
              <a:t>How would you have to adapt this?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K20 Center. (n.d.). </a:t>
            </a:r>
            <a:r>
              <a:rPr lang="en-US" sz="1200" dirty="0">
                <a:solidFill>
                  <a:srgbClr val="A61C00"/>
                </a:solidFill>
                <a:latin typeface="Calibri"/>
                <a:ea typeface="Calibri"/>
                <a:cs typeface="Calibri"/>
                <a:sym typeface="Calibri"/>
              </a:rPr>
              <a:t>Chat Stations.</a:t>
            </a:r>
            <a:r>
              <a:rPr lang="en-US" sz="1200" dirty="0">
                <a:latin typeface="Calibri"/>
                <a:ea typeface="Calibri"/>
                <a:cs typeface="Calibri"/>
                <a:sym typeface="Calibri"/>
              </a:rPr>
              <a:t> Strategies.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https://learn.k20center.ou.edu/strategy/944</a:t>
            </a:r>
            <a:endParaRPr lang="en-US" sz="1200" dirty="0">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81099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DyZ4JYdGAuY?start=1&amp;feature=oembed" TargetMode="External"/><Relationship Id="rId5" Type="http://schemas.openxmlformats.org/officeDocument/2006/relationships/hyperlink" Target="https://www.youtube.com/watch?v=DyZ4JYdGAuY&amp;t=1s"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Agree or Disagree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Women’s rights were the primary reason for Prohibition. </a:t>
            </a:r>
          </a:p>
          <a:p>
            <a:r>
              <a:rPr lang="en-US" altLang="en-US" dirty="0"/>
              <a:t>People who sold alcohol made more money during Prohibition. </a:t>
            </a:r>
          </a:p>
          <a:p>
            <a:r>
              <a:rPr lang="en-US" altLang="en-US" dirty="0"/>
              <a:t>Prohibition was a successful government plan to decrease crime, therefore controlling the prison population. </a:t>
            </a:r>
          </a:p>
        </p:txBody>
      </p:sp>
      <p:pic>
        <p:nvPicPr>
          <p:cNvPr id="3" name="Google Shape;147;p31">
            <a:extLst>
              <a:ext uri="{FF2B5EF4-FFF2-40B4-BE49-F238E27FC236}">
                <a16:creationId xmlns:a16="http://schemas.microsoft.com/office/drawing/2014/main" id="{80016712-761D-5123-4A07-E38B0033DC1E}"/>
              </a:ext>
            </a:extLst>
          </p:cNvPr>
          <p:cNvPicPr preferRelativeResize="0"/>
          <p:nvPr/>
        </p:nvPicPr>
        <p:blipFill>
          <a:blip r:embed="rId3">
            <a:alphaModFix/>
          </a:blip>
          <a:stretch>
            <a:fillRect/>
          </a:stretch>
        </p:blipFill>
        <p:spPr>
          <a:xfrm>
            <a:off x="7160107" y="274638"/>
            <a:ext cx="1603469" cy="16034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2CD1-5646-2A8C-FF79-AAEFDB0F6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D20F0-2E9A-8365-BCC0-C6E30CB8AE0D}"/>
              </a:ext>
            </a:extLst>
          </p:cNvPr>
          <p:cNvSpPr>
            <a:spLocks noGrp="1"/>
          </p:cNvSpPr>
          <p:nvPr>
            <p:ph type="title"/>
          </p:nvPr>
        </p:nvSpPr>
        <p:spPr/>
        <p:txBody>
          <a:bodyPr rtlCol="0">
            <a:normAutofit/>
          </a:bodyPr>
          <a:lstStyle/>
          <a:p>
            <a:pPr fontAlgn="auto">
              <a:spcAft>
                <a:spcPts val="0"/>
              </a:spcAft>
              <a:defRPr/>
            </a:pPr>
            <a:r>
              <a:rPr lang="en-US" dirty="0"/>
              <a:t>Agreement Circles</a:t>
            </a:r>
          </a:p>
        </p:txBody>
      </p:sp>
      <p:sp>
        <p:nvSpPr>
          <p:cNvPr id="25602" name="Content Placeholder 2">
            <a:extLst>
              <a:ext uri="{FF2B5EF4-FFF2-40B4-BE49-F238E27FC236}">
                <a16:creationId xmlns:a16="http://schemas.microsoft.com/office/drawing/2014/main" id="{FDF3CAF1-5484-D6A4-FB9F-4FF9C5FA90FA}"/>
              </a:ext>
            </a:extLst>
          </p:cNvPr>
          <p:cNvSpPr>
            <a:spLocks noGrp="1" noChangeArrowheads="1"/>
          </p:cNvSpPr>
          <p:nvPr>
            <p:ph idx="4294967295"/>
          </p:nvPr>
        </p:nvSpPr>
        <p:spPr>
          <a:xfrm>
            <a:off x="628650" y="1370013"/>
            <a:ext cx="7985450" cy="3262312"/>
          </a:xfrm>
        </p:spPr>
        <p:txBody>
          <a:bodyPr/>
          <a:lstStyle/>
          <a:p>
            <a:pPr>
              <a:spcBef>
                <a:spcPts val="300"/>
              </a:spcBef>
            </a:pPr>
            <a:r>
              <a:rPr lang="en-US" altLang="en-US" sz="1700" dirty="0"/>
              <a:t>Create statements for students to agree or disagree with. Have students form a large circle.</a:t>
            </a:r>
          </a:p>
          <a:p>
            <a:pPr>
              <a:spcBef>
                <a:spcPts val="300"/>
              </a:spcBef>
            </a:pPr>
            <a:r>
              <a:rPr lang="en-US" altLang="en-US" sz="1700" dirty="0"/>
              <a:t>Read a statement and give students time to think about whether they agree or disagree.</a:t>
            </a:r>
          </a:p>
          <a:p>
            <a:pPr>
              <a:spcBef>
                <a:spcPts val="300"/>
              </a:spcBef>
            </a:pPr>
            <a:r>
              <a:rPr lang="en-US" altLang="en-US" sz="1700" dirty="0"/>
              <a:t>If students agree, they move to the middle of the circle. If students disagree, they stay on the outside of the circle.</a:t>
            </a:r>
          </a:p>
          <a:p>
            <a:pPr>
              <a:spcBef>
                <a:spcPts val="300"/>
              </a:spcBef>
            </a:pPr>
            <a:r>
              <a:rPr lang="en-US" altLang="en-US" sz="1700" dirty="0"/>
              <a:t>Divide students into groups with an equal number of agree and disagree students in each group.</a:t>
            </a:r>
          </a:p>
          <a:p>
            <a:pPr>
              <a:spcBef>
                <a:spcPts val="300"/>
              </a:spcBef>
            </a:pPr>
            <a:r>
              <a:rPr lang="en-US" altLang="en-US" sz="1700" dirty="0"/>
              <a:t>Give each group a few minutes to defend their opinions.</a:t>
            </a:r>
          </a:p>
          <a:p>
            <a:pPr>
              <a:spcBef>
                <a:spcPts val="300"/>
              </a:spcBef>
            </a:pPr>
            <a:r>
              <a:rPr lang="en-US" altLang="en-US" sz="1700" dirty="0"/>
              <a:t>When time is up, ask students to return to the circle showing if they still agree or disagree or have changed their minds.</a:t>
            </a:r>
          </a:p>
          <a:p>
            <a:pPr>
              <a:spcBef>
                <a:spcPts val="300"/>
              </a:spcBef>
            </a:pPr>
            <a:r>
              <a:rPr lang="en-US" altLang="en-US" sz="1700" dirty="0"/>
              <a:t>Repeat with new statement. </a:t>
            </a:r>
          </a:p>
        </p:txBody>
      </p:sp>
      <p:pic>
        <p:nvPicPr>
          <p:cNvPr id="3" name="Google Shape;147;p31">
            <a:extLst>
              <a:ext uri="{FF2B5EF4-FFF2-40B4-BE49-F238E27FC236}">
                <a16:creationId xmlns:a16="http://schemas.microsoft.com/office/drawing/2014/main" id="{79F21C5D-1557-1183-372F-0D3CA6F85806}"/>
              </a:ext>
            </a:extLst>
          </p:cNvPr>
          <p:cNvPicPr preferRelativeResize="0"/>
          <p:nvPr/>
        </p:nvPicPr>
        <p:blipFill>
          <a:blip r:embed="rId3">
            <a:alphaModFix/>
          </a:blip>
          <a:stretch>
            <a:fillRect/>
          </a:stretch>
        </p:blipFill>
        <p:spPr>
          <a:xfrm>
            <a:off x="7707254" y="181611"/>
            <a:ext cx="1137602" cy="1137602"/>
          </a:xfrm>
          <a:prstGeom prst="rect">
            <a:avLst/>
          </a:prstGeom>
          <a:noFill/>
          <a:ln>
            <a:noFill/>
          </a:ln>
        </p:spPr>
      </p:pic>
    </p:spTree>
    <p:extLst>
      <p:ext uri="{BB962C8B-B14F-4D97-AF65-F5344CB8AC3E}">
        <p14:creationId xmlns:p14="http://schemas.microsoft.com/office/powerpoint/2010/main" val="194840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8A3AA-044C-4EB3-5D9D-72EDB6F7D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14A74-D73F-3F7A-27E0-8740293EB1FD}"/>
              </a:ext>
            </a:extLst>
          </p:cNvPr>
          <p:cNvSpPr>
            <a:spLocks noGrp="1"/>
          </p:cNvSpPr>
          <p:nvPr>
            <p:ph type="title"/>
          </p:nvPr>
        </p:nvSpPr>
        <p:spPr/>
        <p:txBody>
          <a:bodyPr rtlCol="0">
            <a:normAutofit/>
          </a:bodyPr>
          <a:lstStyle/>
          <a:p>
            <a:pPr fontAlgn="auto">
              <a:spcAft>
                <a:spcPts val="0"/>
              </a:spcAft>
              <a:defRPr/>
            </a:pPr>
            <a:r>
              <a:rPr lang="en-US" dirty="0"/>
              <a:t>Chat Stations</a:t>
            </a:r>
          </a:p>
        </p:txBody>
      </p:sp>
      <p:sp>
        <p:nvSpPr>
          <p:cNvPr id="25602" name="Content Placeholder 2">
            <a:extLst>
              <a:ext uri="{FF2B5EF4-FFF2-40B4-BE49-F238E27FC236}">
                <a16:creationId xmlns:a16="http://schemas.microsoft.com/office/drawing/2014/main" id="{A073C718-AA21-B86E-31FC-95C9E64B01F0}"/>
              </a:ext>
            </a:extLst>
          </p:cNvPr>
          <p:cNvSpPr>
            <a:spLocks noGrp="1" noChangeArrowheads="1"/>
          </p:cNvSpPr>
          <p:nvPr>
            <p:ph idx="4294967295"/>
          </p:nvPr>
        </p:nvSpPr>
        <p:spPr/>
        <p:txBody>
          <a:bodyPr/>
          <a:lstStyle/>
          <a:p>
            <a:pPr marL="64008" indent="0">
              <a:buNone/>
            </a:pPr>
            <a:r>
              <a:rPr lang="en-US" altLang="en-US" dirty="0"/>
              <a:t>In small groups of 2-4, students visit each chat station and discuss the question. Ask them to jot down key points of the discussion on your half-sheet.</a:t>
            </a:r>
          </a:p>
          <a:p>
            <a:pPr marL="64008" indent="0">
              <a:buNone/>
            </a:pPr>
            <a:r>
              <a:rPr lang="en-US" altLang="en-US" b="1" u="sng" dirty="0"/>
              <a:t>Chat Station Norms:</a:t>
            </a:r>
          </a:p>
          <a:p>
            <a:r>
              <a:rPr lang="en-US" altLang="en-US" dirty="0"/>
              <a:t>Each person will share their thoughts.</a:t>
            </a:r>
          </a:p>
          <a:p>
            <a:r>
              <a:rPr lang="en-US" altLang="en-US" dirty="0"/>
              <a:t>Take turns listening and ask questions.</a:t>
            </a:r>
          </a:p>
          <a:p>
            <a:r>
              <a:rPr lang="en-US" altLang="en-US" dirty="0"/>
              <a:t>Participants must stay on topic.</a:t>
            </a:r>
          </a:p>
        </p:txBody>
      </p:sp>
      <p:pic>
        <p:nvPicPr>
          <p:cNvPr id="3" name="Google Shape;161;p33">
            <a:extLst>
              <a:ext uri="{FF2B5EF4-FFF2-40B4-BE49-F238E27FC236}">
                <a16:creationId xmlns:a16="http://schemas.microsoft.com/office/drawing/2014/main" id="{6295FCF3-7004-C30B-09F9-7FAAD8943AAC}"/>
              </a:ext>
            </a:extLst>
          </p:cNvPr>
          <p:cNvPicPr preferRelativeResize="0"/>
          <p:nvPr/>
        </p:nvPicPr>
        <p:blipFill>
          <a:blip r:embed="rId3">
            <a:alphaModFix/>
          </a:blip>
          <a:stretch>
            <a:fillRect/>
          </a:stretch>
        </p:blipFill>
        <p:spPr>
          <a:xfrm flipH="1">
            <a:off x="6631716" y="2386048"/>
            <a:ext cx="2056188" cy="1507422"/>
          </a:xfrm>
          <a:prstGeom prst="rect">
            <a:avLst/>
          </a:prstGeom>
          <a:noFill/>
          <a:ln>
            <a:noFill/>
          </a:ln>
        </p:spPr>
      </p:pic>
    </p:spTree>
    <p:extLst>
      <p:ext uri="{BB962C8B-B14F-4D97-AF65-F5344CB8AC3E}">
        <p14:creationId xmlns:p14="http://schemas.microsoft.com/office/powerpoint/2010/main" val="21744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C8B09-911A-314D-7BCE-A6300463D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07F01-2FBD-4C7C-F446-6E792C97D1C9}"/>
              </a:ext>
            </a:extLst>
          </p:cNvPr>
          <p:cNvSpPr>
            <a:spLocks noGrp="1"/>
          </p:cNvSpPr>
          <p:nvPr>
            <p:ph type="title"/>
          </p:nvPr>
        </p:nvSpPr>
        <p:spPr/>
        <p:txBody>
          <a:bodyPr rtlCol="0">
            <a:normAutofit/>
          </a:bodyPr>
          <a:lstStyle/>
          <a:p>
            <a:pPr fontAlgn="auto">
              <a:spcAft>
                <a:spcPts val="0"/>
              </a:spcAft>
              <a:defRPr/>
            </a:pPr>
            <a:r>
              <a:rPr lang="en-US" dirty="0"/>
              <a:t>Chat Station</a:t>
            </a:r>
          </a:p>
        </p:txBody>
      </p:sp>
      <p:sp>
        <p:nvSpPr>
          <p:cNvPr id="25602" name="Content Placeholder 2">
            <a:extLst>
              <a:ext uri="{FF2B5EF4-FFF2-40B4-BE49-F238E27FC236}">
                <a16:creationId xmlns:a16="http://schemas.microsoft.com/office/drawing/2014/main" id="{F965C2A6-8840-4309-8DEC-C6668C663F7A}"/>
              </a:ext>
            </a:extLst>
          </p:cNvPr>
          <p:cNvSpPr>
            <a:spLocks noGrp="1" noChangeArrowheads="1"/>
          </p:cNvSpPr>
          <p:nvPr>
            <p:ph idx="4294967295"/>
          </p:nvPr>
        </p:nvSpPr>
        <p:spPr/>
        <p:txBody>
          <a:bodyPr/>
          <a:lstStyle/>
          <a:p>
            <a:r>
              <a:rPr lang="en-US" altLang="en-US" sz="1800" dirty="0"/>
              <a:t>Create Chat Stations by writing one prompt on each poster. Number them and hang them numerically around the room.</a:t>
            </a:r>
          </a:p>
          <a:p>
            <a:r>
              <a:rPr lang="en-US" altLang="en-US" sz="1800" dirty="0"/>
              <a:t>Number students (2-4 per group) and have them take paper, a handout, or a notebook to the station.</a:t>
            </a:r>
          </a:p>
          <a:p>
            <a:r>
              <a:rPr lang="en-US" altLang="en-US" sz="1800" dirty="0"/>
              <a:t>Give students 3-5 minutes to chat about their prompt and write down the key discussion points.</a:t>
            </a:r>
          </a:p>
          <a:p>
            <a:r>
              <a:rPr lang="en-US" altLang="en-US" sz="1800" dirty="0"/>
              <a:t>Have students move to the next station as a group until they have visited all stations.</a:t>
            </a:r>
          </a:p>
          <a:p>
            <a:r>
              <a:rPr lang="en-US" altLang="en-US" sz="1800" dirty="0"/>
              <a:t>As students chat, listen for key points, disagreements, or misconceptions.</a:t>
            </a:r>
          </a:p>
          <a:p>
            <a:r>
              <a:rPr lang="en-US" altLang="en-US" sz="1800" dirty="0"/>
              <a:t>Bring the class back together to review the topics and their discussions.</a:t>
            </a:r>
          </a:p>
        </p:txBody>
      </p:sp>
      <p:pic>
        <p:nvPicPr>
          <p:cNvPr id="3" name="Google Shape;168;p34">
            <a:extLst>
              <a:ext uri="{FF2B5EF4-FFF2-40B4-BE49-F238E27FC236}">
                <a16:creationId xmlns:a16="http://schemas.microsoft.com/office/drawing/2014/main" id="{39C4740F-4CC1-D747-B242-6C1B87185806}"/>
              </a:ext>
            </a:extLst>
          </p:cNvPr>
          <p:cNvPicPr preferRelativeResize="0"/>
          <p:nvPr/>
        </p:nvPicPr>
        <p:blipFill rotWithShape="1">
          <a:blip r:embed="rId3">
            <a:alphaModFix/>
          </a:blip>
          <a:srcRect b="-5977"/>
          <a:stretch/>
        </p:blipFill>
        <p:spPr>
          <a:xfrm flipH="1">
            <a:off x="7190415" y="272054"/>
            <a:ext cx="1497655" cy="1097959"/>
          </a:xfrm>
          <a:prstGeom prst="rect">
            <a:avLst/>
          </a:prstGeom>
          <a:noFill/>
          <a:ln>
            <a:noFill/>
          </a:ln>
        </p:spPr>
      </p:pic>
    </p:spTree>
    <p:extLst>
      <p:ext uri="{BB962C8B-B14F-4D97-AF65-F5344CB8AC3E}">
        <p14:creationId xmlns:p14="http://schemas.microsoft.com/office/powerpoint/2010/main" val="160192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0D19-7A52-8059-630D-BCCD22A129D9}"/>
            </a:ext>
          </a:extLst>
        </p:cNvPr>
        <p:cNvGrpSpPr/>
        <p:nvPr/>
      </p:nvGrpSpPr>
      <p:grpSpPr>
        <a:xfrm>
          <a:off x="0" y="0"/>
          <a:ext cx="0" cy="0"/>
          <a:chOff x="0" y="0"/>
          <a:chExt cx="0" cy="0"/>
        </a:xfrm>
      </p:grpSpPr>
      <p:pic>
        <p:nvPicPr>
          <p:cNvPr id="5" name="Online Media 4" title="30-Second Expert – LEARN Instructional Strategy">
            <a:hlinkClick r:id="" action="ppaction://media"/>
            <a:extLst>
              <a:ext uri="{FF2B5EF4-FFF2-40B4-BE49-F238E27FC236}">
                <a16:creationId xmlns:a16="http://schemas.microsoft.com/office/drawing/2014/main" id="{EB908B7E-BCF1-A9FF-F287-487DD7531509}"/>
              </a:ext>
            </a:extLst>
          </p:cNvPr>
          <p:cNvPicPr>
            <a:picLocks noRot="1" noChangeAspect="1"/>
          </p:cNvPicPr>
          <p:nvPr>
            <a:videoFile r:link="rId1"/>
          </p:nvPr>
        </p:nvPicPr>
        <p:blipFill>
          <a:blip r:embed="rId4"/>
          <a:stretch>
            <a:fillRect/>
          </a:stretch>
        </p:blipFill>
        <p:spPr>
          <a:xfrm>
            <a:off x="925985" y="290798"/>
            <a:ext cx="7292029" cy="4119647"/>
          </a:xfrm>
          <a:prstGeom prst="rect">
            <a:avLst/>
          </a:prstGeom>
        </p:spPr>
      </p:pic>
      <p:sp>
        <p:nvSpPr>
          <p:cNvPr id="6" name="Content Placeholder 2">
            <a:extLst>
              <a:ext uri="{FF2B5EF4-FFF2-40B4-BE49-F238E27FC236}">
                <a16:creationId xmlns:a16="http://schemas.microsoft.com/office/drawing/2014/main" id="{C6CBA303-D53B-C0A8-CF49-C381B6D7F868}"/>
              </a:ext>
            </a:extLst>
          </p:cNvPr>
          <p:cNvSpPr txBox="1">
            <a:spLocks noChangeArrowheads="1"/>
          </p:cNvSpPr>
          <p:nvPr/>
        </p:nvSpPr>
        <p:spPr bwMode="auto">
          <a:xfrm>
            <a:off x="628650" y="4467392"/>
            <a:ext cx="7886700" cy="40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altLang="en-US" sz="1800" dirty="0">
                <a:hlinkClick r:id="rId5"/>
              </a:rPr>
              <a:t>30-Second Expert – LEARN Instructional Strategy</a:t>
            </a:r>
            <a:endParaRPr lang="en-US" altLang="en-US" sz="1800" dirty="0"/>
          </a:p>
        </p:txBody>
      </p:sp>
    </p:spTree>
    <p:extLst>
      <p:ext uri="{BB962C8B-B14F-4D97-AF65-F5344CB8AC3E}">
        <p14:creationId xmlns:p14="http://schemas.microsoft.com/office/powerpoint/2010/main" val="40049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6032-8FE4-7DDF-6E6A-6F0BBEE16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10D3D-4682-967C-059E-23E738515CC5}"/>
              </a:ext>
            </a:extLst>
          </p:cNvPr>
          <p:cNvSpPr>
            <a:spLocks noGrp="1"/>
          </p:cNvSpPr>
          <p:nvPr>
            <p:ph type="title"/>
          </p:nvPr>
        </p:nvSpPr>
        <p:spPr/>
        <p:txBody>
          <a:bodyPr rtlCol="0">
            <a:normAutofit/>
          </a:bodyPr>
          <a:lstStyle/>
          <a:p>
            <a:pPr fontAlgn="auto">
              <a:spcAft>
                <a:spcPts val="0"/>
              </a:spcAft>
              <a:defRPr/>
            </a:pPr>
            <a:r>
              <a:rPr lang="en-US" dirty="0"/>
              <a:t>30 Second Expert</a:t>
            </a:r>
          </a:p>
        </p:txBody>
      </p:sp>
      <p:sp>
        <p:nvSpPr>
          <p:cNvPr id="25602" name="Content Placeholder 2">
            <a:extLst>
              <a:ext uri="{FF2B5EF4-FFF2-40B4-BE49-F238E27FC236}">
                <a16:creationId xmlns:a16="http://schemas.microsoft.com/office/drawing/2014/main" id="{48D7017F-63D0-4E34-36F3-E938C3C54F44}"/>
              </a:ext>
            </a:extLst>
          </p:cNvPr>
          <p:cNvSpPr>
            <a:spLocks noGrp="1" noChangeArrowheads="1"/>
          </p:cNvSpPr>
          <p:nvPr>
            <p:ph idx="4294967295"/>
          </p:nvPr>
        </p:nvSpPr>
        <p:spPr/>
        <p:txBody>
          <a:bodyPr/>
          <a:lstStyle/>
          <a:p>
            <a:r>
              <a:rPr lang="en-US" altLang="en-US" sz="1800" dirty="0"/>
              <a:t>Write down everything you learned about the Roaring 20’s on the left side of your T-chart. </a:t>
            </a:r>
          </a:p>
          <a:p>
            <a:r>
              <a:rPr lang="en-US" altLang="en-US" sz="1800" dirty="0"/>
              <a:t>Find a partner. Choose one person to be the speaker and one person to be the listener. </a:t>
            </a:r>
          </a:p>
          <a:p>
            <a:r>
              <a:rPr lang="en-US" altLang="en-US" sz="1800" dirty="0"/>
              <a:t>The speaker should share: “I am an expert on the Roaring 20’s because I know…” </a:t>
            </a:r>
          </a:p>
          <a:p>
            <a:r>
              <a:rPr lang="en-US" altLang="en-US" sz="1800" dirty="0"/>
              <a:t>The listener responds: “According to (partner’s name)...” and summarize what the speaker has said. Have speaker clarify any misconceptions and have the listener record on the right side of their T-chart.</a:t>
            </a:r>
          </a:p>
          <a:p>
            <a:r>
              <a:rPr lang="en-US" altLang="en-US" sz="1800" dirty="0"/>
              <a:t>Switch roles and repeat Steps 3 &amp; 4.</a:t>
            </a:r>
          </a:p>
        </p:txBody>
      </p:sp>
      <p:pic>
        <p:nvPicPr>
          <p:cNvPr id="3" name="Google Shape;180;p36">
            <a:extLst>
              <a:ext uri="{FF2B5EF4-FFF2-40B4-BE49-F238E27FC236}">
                <a16:creationId xmlns:a16="http://schemas.microsoft.com/office/drawing/2014/main" id="{7047319A-7221-E301-2B2C-9795554C87A2}"/>
              </a:ext>
            </a:extLst>
          </p:cNvPr>
          <p:cNvPicPr preferRelativeResize="0"/>
          <p:nvPr/>
        </p:nvPicPr>
        <p:blipFill>
          <a:blip r:embed="rId3">
            <a:alphaModFix/>
          </a:blip>
          <a:stretch>
            <a:fillRect/>
          </a:stretch>
        </p:blipFill>
        <p:spPr>
          <a:xfrm>
            <a:off x="7336549" y="297130"/>
            <a:ext cx="1403853" cy="1022083"/>
          </a:xfrm>
          <a:prstGeom prst="rect">
            <a:avLst/>
          </a:prstGeom>
          <a:noFill/>
          <a:ln>
            <a:noFill/>
          </a:ln>
        </p:spPr>
      </p:pic>
    </p:spTree>
    <p:extLst>
      <p:ext uri="{BB962C8B-B14F-4D97-AF65-F5344CB8AC3E}">
        <p14:creationId xmlns:p14="http://schemas.microsoft.com/office/powerpoint/2010/main" val="323332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F6D0-40EC-3259-6817-B3A86143C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520EC-315A-9910-DD52-B941974FAF01}"/>
              </a:ext>
            </a:extLst>
          </p:cNvPr>
          <p:cNvSpPr>
            <a:spLocks noGrp="1"/>
          </p:cNvSpPr>
          <p:nvPr>
            <p:ph type="title"/>
          </p:nvPr>
        </p:nvSpPr>
        <p:spPr/>
        <p:txBody>
          <a:bodyPr rtlCol="0">
            <a:normAutofit/>
          </a:bodyPr>
          <a:lstStyle/>
          <a:p>
            <a:pPr fontAlgn="auto">
              <a:spcAft>
                <a:spcPts val="0"/>
              </a:spcAft>
              <a:defRPr/>
            </a:pPr>
            <a:r>
              <a:rPr lang="en-US" dirty="0"/>
              <a:t>30 Second Expert</a:t>
            </a:r>
          </a:p>
        </p:txBody>
      </p:sp>
      <p:sp>
        <p:nvSpPr>
          <p:cNvPr id="25602" name="Content Placeholder 2">
            <a:extLst>
              <a:ext uri="{FF2B5EF4-FFF2-40B4-BE49-F238E27FC236}">
                <a16:creationId xmlns:a16="http://schemas.microsoft.com/office/drawing/2014/main" id="{B5BF8DE3-CA47-A37C-FCD3-4605C7E38BB8}"/>
              </a:ext>
            </a:extLst>
          </p:cNvPr>
          <p:cNvSpPr>
            <a:spLocks noGrp="1" noChangeArrowheads="1"/>
          </p:cNvSpPr>
          <p:nvPr>
            <p:ph idx="4294967295"/>
          </p:nvPr>
        </p:nvSpPr>
        <p:spPr/>
        <p:txBody>
          <a:bodyPr/>
          <a:lstStyle/>
          <a:p>
            <a:r>
              <a:rPr lang="en-US" altLang="en-US" sz="1450" dirty="0"/>
              <a:t>Ask student to draw a T-chart on a blank sheet of paper. Have them label the left side “What I know about this topic” and the right side “What I learned from by partner.”</a:t>
            </a:r>
          </a:p>
          <a:p>
            <a:r>
              <a:rPr lang="en-US" altLang="en-US" sz="1450" dirty="0"/>
              <a:t>Have students write what they know about the topic on the left side of the T-chart. If students use the strategy to summarize a text, have students complete this step after they have finished reading.</a:t>
            </a:r>
          </a:p>
          <a:p>
            <a:r>
              <a:rPr lang="en-US" altLang="en-US" sz="1450" dirty="0"/>
              <a:t>Place the students in pairs.</a:t>
            </a:r>
          </a:p>
          <a:p>
            <a:r>
              <a:rPr lang="en-US" altLang="en-US" sz="1450" dirty="0"/>
              <a:t>Invite students to stand and turn towards their partners. Designate one student in each pair as the speaker and the other as the listener. Then, have the speaker share a significant piece of information or interesting insight from the text. The speaker should say, “I am expert on this topic because I know….” Give students only 30 seconds to share.</a:t>
            </a:r>
          </a:p>
          <a:p>
            <a:r>
              <a:rPr lang="en-US" altLang="en-US" sz="1450" dirty="0"/>
              <a:t>Have the listener say, “According to (partner’s name),” and summarize what the speaker has said. Have speaker clarify any misconceptions and the listener record on the right side of their T-chart.</a:t>
            </a:r>
          </a:p>
          <a:p>
            <a:r>
              <a:rPr lang="en-US" altLang="en-US" sz="1450" dirty="0"/>
              <a:t>Have student pairs switch roles and repeat Steps 4 and 5. </a:t>
            </a:r>
            <a:br>
              <a:rPr lang="en-US" altLang="en-US" sz="1450" dirty="0"/>
            </a:br>
            <a:endParaRPr lang="en-US" altLang="en-US" sz="1450" dirty="0"/>
          </a:p>
          <a:p>
            <a:endParaRPr lang="en-US" altLang="en-US" sz="1450" dirty="0"/>
          </a:p>
        </p:txBody>
      </p:sp>
      <p:pic>
        <p:nvPicPr>
          <p:cNvPr id="3" name="Google Shape;180;p36">
            <a:extLst>
              <a:ext uri="{FF2B5EF4-FFF2-40B4-BE49-F238E27FC236}">
                <a16:creationId xmlns:a16="http://schemas.microsoft.com/office/drawing/2014/main" id="{DBFD913B-2D20-D6A0-0673-4B9E3C6BA26D}"/>
              </a:ext>
            </a:extLst>
          </p:cNvPr>
          <p:cNvPicPr preferRelativeResize="0"/>
          <p:nvPr/>
        </p:nvPicPr>
        <p:blipFill>
          <a:blip r:embed="rId3">
            <a:alphaModFix/>
          </a:blip>
          <a:stretch>
            <a:fillRect/>
          </a:stretch>
        </p:blipFill>
        <p:spPr>
          <a:xfrm>
            <a:off x="7336549" y="297130"/>
            <a:ext cx="1403853" cy="1022083"/>
          </a:xfrm>
          <a:prstGeom prst="rect">
            <a:avLst/>
          </a:prstGeom>
          <a:noFill/>
          <a:ln>
            <a:noFill/>
          </a:ln>
        </p:spPr>
      </p:pic>
    </p:spTree>
    <p:extLst>
      <p:ext uri="{BB962C8B-B14F-4D97-AF65-F5344CB8AC3E}">
        <p14:creationId xmlns:p14="http://schemas.microsoft.com/office/powerpoint/2010/main" val="330682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E552-115B-EF30-4DD1-3040B6864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2D4EC-F99E-83B9-7DC8-A52BF526E66B}"/>
              </a:ext>
            </a:extLst>
          </p:cNvPr>
          <p:cNvSpPr>
            <a:spLocks noGrp="1"/>
          </p:cNvSpPr>
          <p:nvPr>
            <p:ph type="title"/>
          </p:nvPr>
        </p:nvSpPr>
        <p:spPr/>
        <p:txBody>
          <a:bodyPr rtlCol="0">
            <a:normAutofit/>
          </a:bodyPr>
          <a:lstStyle/>
          <a:p>
            <a:pPr fontAlgn="auto">
              <a:spcAft>
                <a:spcPts val="0"/>
              </a:spcAft>
              <a:defRPr/>
            </a:pPr>
            <a:r>
              <a:rPr lang="en-US" dirty="0"/>
              <a:t>Muddiest Point</a:t>
            </a:r>
          </a:p>
        </p:txBody>
      </p:sp>
      <p:sp>
        <p:nvSpPr>
          <p:cNvPr id="25602" name="Content Placeholder 2">
            <a:extLst>
              <a:ext uri="{FF2B5EF4-FFF2-40B4-BE49-F238E27FC236}">
                <a16:creationId xmlns:a16="http://schemas.microsoft.com/office/drawing/2014/main" id="{44626F73-0BFE-25C8-B421-07C67AF8E677}"/>
              </a:ext>
            </a:extLst>
          </p:cNvPr>
          <p:cNvSpPr>
            <a:spLocks noGrp="1" noChangeArrowheads="1"/>
          </p:cNvSpPr>
          <p:nvPr>
            <p:ph idx="4294967295"/>
          </p:nvPr>
        </p:nvSpPr>
        <p:spPr>
          <a:xfrm>
            <a:off x="628650" y="1370013"/>
            <a:ext cx="4166296" cy="3262312"/>
          </a:xfrm>
        </p:spPr>
        <p:txBody>
          <a:bodyPr/>
          <a:lstStyle/>
          <a:p>
            <a:r>
              <a:rPr lang="en-US" altLang="en-US" dirty="0"/>
              <a:t>Write down the muddiest point (most confusing or least clear) from today’s strategy exploration.</a:t>
            </a:r>
          </a:p>
        </p:txBody>
      </p:sp>
      <p:pic>
        <p:nvPicPr>
          <p:cNvPr id="3" name="Google Shape;194;p38">
            <a:extLst>
              <a:ext uri="{FF2B5EF4-FFF2-40B4-BE49-F238E27FC236}">
                <a16:creationId xmlns:a16="http://schemas.microsoft.com/office/drawing/2014/main" id="{BE1BFA07-FA3C-1A61-896F-F4E75C48CF21}"/>
              </a:ext>
            </a:extLst>
          </p:cNvPr>
          <p:cNvPicPr preferRelativeResize="0"/>
          <p:nvPr/>
        </p:nvPicPr>
        <p:blipFill>
          <a:blip r:embed="rId3">
            <a:alphaModFix/>
          </a:blip>
          <a:stretch>
            <a:fillRect/>
          </a:stretch>
        </p:blipFill>
        <p:spPr>
          <a:xfrm>
            <a:off x="5115155" y="1059799"/>
            <a:ext cx="2540926" cy="2540926"/>
          </a:xfrm>
          <a:prstGeom prst="rect">
            <a:avLst/>
          </a:prstGeom>
          <a:noFill/>
          <a:ln>
            <a:noFill/>
          </a:ln>
        </p:spPr>
      </p:pic>
    </p:spTree>
    <p:extLst>
      <p:ext uri="{BB962C8B-B14F-4D97-AF65-F5344CB8AC3E}">
        <p14:creationId xmlns:p14="http://schemas.microsoft.com/office/powerpoint/2010/main" val="116315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F88EE-66B2-028F-660B-59CBB42F9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B1595-5957-42C9-4607-C2AB184E2826}"/>
              </a:ext>
            </a:extLst>
          </p:cNvPr>
          <p:cNvSpPr>
            <a:spLocks noGrp="1"/>
          </p:cNvSpPr>
          <p:nvPr>
            <p:ph type="title"/>
          </p:nvPr>
        </p:nvSpPr>
        <p:spPr/>
        <p:txBody>
          <a:bodyPr rtlCol="0">
            <a:normAutofit/>
          </a:bodyPr>
          <a:lstStyle/>
          <a:p>
            <a:pPr fontAlgn="auto">
              <a:spcAft>
                <a:spcPts val="0"/>
              </a:spcAft>
              <a:defRPr/>
            </a:pPr>
            <a:r>
              <a:rPr lang="en-US" dirty="0"/>
              <a:t>Muddiest Point</a:t>
            </a:r>
          </a:p>
        </p:txBody>
      </p:sp>
      <p:sp>
        <p:nvSpPr>
          <p:cNvPr id="25602" name="Content Placeholder 2">
            <a:extLst>
              <a:ext uri="{FF2B5EF4-FFF2-40B4-BE49-F238E27FC236}">
                <a16:creationId xmlns:a16="http://schemas.microsoft.com/office/drawing/2014/main" id="{2BB74349-CCA4-B535-A7E8-A0D9258BA28D}"/>
              </a:ext>
            </a:extLst>
          </p:cNvPr>
          <p:cNvSpPr>
            <a:spLocks noGrp="1" noChangeArrowheads="1"/>
          </p:cNvSpPr>
          <p:nvPr>
            <p:ph idx="4294967295"/>
          </p:nvPr>
        </p:nvSpPr>
        <p:spPr/>
        <p:txBody>
          <a:bodyPr/>
          <a:lstStyle/>
          <a:p>
            <a:r>
              <a:rPr lang="en-US" altLang="en-US" dirty="0"/>
              <a:t>Have students write down the muddiest point (most confusing or least clear) from today’s lesson.</a:t>
            </a:r>
          </a:p>
          <a:p>
            <a:r>
              <a:rPr lang="en-US" altLang="en-US" dirty="0"/>
              <a:t>Collect all of your students’ responses.</a:t>
            </a:r>
          </a:p>
          <a:p>
            <a:r>
              <a:rPr lang="en-US" altLang="en-US" dirty="0"/>
              <a:t>Let students know you will be using the information to inform your next lesson.</a:t>
            </a:r>
          </a:p>
          <a:p>
            <a:r>
              <a:rPr lang="en-US" altLang="en-US" dirty="0"/>
              <a:t>Analyze student responses and use them to improve instruction on the next lesson.</a:t>
            </a:r>
          </a:p>
        </p:txBody>
      </p:sp>
      <p:pic>
        <p:nvPicPr>
          <p:cNvPr id="4" name="Google Shape;194;p38">
            <a:extLst>
              <a:ext uri="{FF2B5EF4-FFF2-40B4-BE49-F238E27FC236}">
                <a16:creationId xmlns:a16="http://schemas.microsoft.com/office/drawing/2014/main" id="{A8DE02CD-24E4-C255-D99F-ECEC668B4272}"/>
              </a:ext>
            </a:extLst>
          </p:cNvPr>
          <p:cNvPicPr preferRelativeResize="0"/>
          <p:nvPr/>
        </p:nvPicPr>
        <p:blipFill>
          <a:blip r:embed="rId3">
            <a:alphaModFix/>
          </a:blip>
          <a:stretch>
            <a:fillRect/>
          </a:stretch>
        </p:blipFill>
        <p:spPr>
          <a:xfrm>
            <a:off x="7051865" y="63218"/>
            <a:ext cx="1777103" cy="1777103"/>
          </a:xfrm>
          <a:prstGeom prst="rect">
            <a:avLst/>
          </a:prstGeom>
          <a:noFill/>
          <a:ln>
            <a:noFill/>
          </a:ln>
        </p:spPr>
      </p:pic>
    </p:spTree>
    <p:extLst>
      <p:ext uri="{BB962C8B-B14F-4D97-AF65-F5344CB8AC3E}">
        <p14:creationId xmlns:p14="http://schemas.microsoft.com/office/powerpoint/2010/main" val="46641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C4F3A-26BA-75A2-C1A5-3908BE203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49B03-70EF-F6F1-1780-A91458ECD6D4}"/>
              </a:ext>
            </a:extLst>
          </p:cNvPr>
          <p:cNvSpPr>
            <a:spLocks noGrp="1"/>
          </p:cNvSpPr>
          <p:nvPr>
            <p:ph type="title"/>
          </p:nvPr>
        </p:nvSpPr>
        <p:spPr/>
        <p:txBody>
          <a:bodyPr rtlCol="0">
            <a:normAutofit/>
          </a:bodyPr>
          <a:lstStyle/>
          <a:p>
            <a:pPr fontAlgn="auto">
              <a:spcAft>
                <a:spcPts val="0"/>
              </a:spcAft>
              <a:defRPr/>
            </a:pPr>
            <a:r>
              <a:rPr lang="en-US" dirty="0"/>
              <a:t>In Your Classroom</a:t>
            </a:r>
          </a:p>
        </p:txBody>
      </p:sp>
      <p:sp>
        <p:nvSpPr>
          <p:cNvPr id="25602" name="Content Placeholder 2">
            <a:extLst>
              <a:ext uri="{FF2B5EF4-FFF2-40B4-BE49-F238E27FC236}">
                <a16:creationId xmlns:a16="http://schemas.microsoft.com/office/drawing/2014/main" id="{8251D5A0-3EB9-953F-778B-3B4810D3333A}"/>
              </a:ext>
            </a:extLst>
          </p:cNvPr>
          <p:cNvSpPr>
            <a:spLocks noGrp="1" noChangeArrowheads="1"/>
          </p:cNvSpPr>
          <p:nvPr>
            <p:ph idx="4294967295"/>
          </p:nvPr>
        </p:nvSpPr>
        <p:spPr>
          <a:xfrm>
            <a:off x="628649" y="1370013"/>
            <a:ext cx="8088845" cy="3262312"/>
          </a:xfrm>
        </p:spPr>
        <p:txBody>
          <a:bodyPr/>
          <a:lstStyle/>
          <a:p>
            <a:r>
              <a:rPr lang="en-US" altLang="en-US" dirty="0"/>
              <a:t>Think about the instructional strategies you used today.</a:t>
            </a:r>
          </a:p>
          <a:p>
            <a:r>
              <a:rPr lang="en-US" altLang="en-US" b="1" dirty="0"/>
              <a:t>What is one strategy that you could use in your classroom in the next few weeks?</a:t>
            </a:r>
          </a:p>
        </p:txBody>
      </p:sp>
    </p:spTree>
    <p:extLst>
      <p:ext uri="{BB962C8B-B14F-4D97-AF65-F5344CB8AC3E}">
        <p14:creationId xmlns:p14="http://schemas.microsoft.com/office/powerpoint/2010/main" val="395576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Discussion Strategies for ELA</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K20 Center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0388"/>
            <a:ext cx="7886700" cy="2139950"/>
          </a:xfrm>
        </p:spPr>
        <p:txBody>
          <a:bodyPr/>
          <a:lstStyle/>
          <a:p>
            <a:r>
              <a:rPr lang="en-US" altLang="en-US" dirty="0"/>
              <a:t>Learning Objective</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808288"/>
            <a:ext cx="7885112" cy="1397000"/>
          </a:xfrm>
        </p:spPr>
        <p:txBody>
          <a:bodyPr rtlCol="0">
            <a:normAutofit/>
          </a:bodyPr>
          <a:lstStyle/>
          <a:p>
            <a:pPr marL="64008" indent="0" fontAlgn="auto">
              <a:spcAft>
                <a:spcPts val="0"/>
              </a:spcAft>
              <a:buNone/>
              <a:defRPr/>
            </a:pPr>
            <a:r>
              <a:rPr lang="en-US" dirty="0"/>
              <a:t>Learn to implement a variety of discussion strategies to improve/enhance substantive student conversations.</a:t>
            </a:r>
          </a:p>
          <a:p>
            <a:pPr marL="457200" indent="-457200" fontAlgn="auto">
              <a:spcAft>
                <a:spcPts val="0"/>
              </a:spcAft>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8B38-7F2C-6C15-9148-40275C1CF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D96AF-ACD1-5016-338F-4C902906DBED}"/>
              </a:ext>
            </a:extLst>
          </p:cNvPr>
          <p:cNvSpPr>
            <a:spLocks noGrp="1"/>
          </p:cNvSpPr>
          <p:nvPr>
            <p:ph type="title"/>
          </p:nvPr>
        </p:nvSpPr>
        <p:spPr/>
        <p:txBody>
          <a:bodyPr rtlCol="0">
            <a:normAutofit/>
          </a:bodyPr>
          <a:lstStyle/>
          <a:p>
            <a:pPr fontAlgn="auto">
              <a:spcAft>
                <a:spcPts val="0"/>
              </a:spcAft>
              <a:defRPr/>
            </a:pPr>
            <a:r>
              <a:rPr lang="en-US" dirty="0"/>
              <a:t>Norms for Discussion Groups</a:t>
            </a:r>
          </a:p>
        </p:txBody>
      </p:sp>
      <p:sp>
        <p:nvSpPr>
          <p:cNvPr id="25602" name="Content Placeholder 2">
            <a:extLst>
              <a:ext uri="{FF2B5EF4-FFF2-40B4-BE49-F238E27FC236}">
                <a16:creationId xmlns:a16="http://schemas.microsoft.com/office/drawing/2014/main" id="{ECC19E59-9EFD-893E-6828-4080597D2A89}"/>
              </a:ext>
            </a:extLst>
          </p:cNvPr>
          <p:cNvSpPr>
            <a:spLocks noGrp="1" noChangeArrowheads="1"/>
          </p:cNvSpPr>
          <p:nvPr>
            <p:ph idx="4294967295"/>
          </p:nvPr>
        </p:nvSpPr>
        <p:spPr/>
        <p:txBody>
          <a:bodyPr/>
          <a:lstStyle/>
          <a:p>
            <a:r>
              <a:rPr lang="en-US" altLang="en-US" dirty="0"/>
              <a:t>Each person will share their thoughts.</a:t>
            </a:r>
          </a:p>
          <a:p>
            <a:r>
              <a:rPr lang="en-US" altLang="en-US" dirty="0"/>
              <a:t>Everyone is invited to speak. </a:t>
            </a:r>
          </a:p>
          <a:p>
            <a:r>
              <a:rPr lang="en-US" altLang="en-US" dirty="0"/>
              <a:t>Take turns to listen and ask questions.</a:t>
            </a:r>
          </a:p>
          <a:p>
            <a:r>
              <a:rPr lang="en-US" altLang="en-US" dirty="0"/>
              <a:t>Stay on topic.</a:t>
            </a:r>
          </a:p>
          <a:p>
            <a:r>
              <a:rPr lang="en-US" altLang="en-US" dirty="0"/>
              <a:t>Devices will not be used during today’s discussions.</a:t>
            </a:r>
          </a:p>
        </p:txBody>
      </p:sp>
    </p:spTree>
    <p:extLst>
      <p:ext uri="{BB962C8B-B14F-4D97-AF65-F5344CB8AC3E}">
        <p14:creationId xmlns:p14="http://schemas.microsoft.com/office/powerpoint/2010/main" val="55808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5401-8A97-E6A0-1263-0D5904C0A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44341-03AA-287D-28D8-85E5DB600D33}"/>
              </a:ext>
            </a:extLst>
          </p:cNvPr>
          <p:cNvSpPr>
            <a:spLocks noGrp="1"/>
          </p:cNvSpPr>
          <p:nvPr>
            <p:ph type="title"/>
          </p:nvPr>
        </p:nvSpPr>
        <p:spPr/>
        <p:txBody>
          <a:bodyPr rtlCol="0">
            <a:normAutofit/>
          </a:bodyPr>
          <a:lstStyle/>
          <a:p>
            <a:pPr fontAlgn="auto">
              <a:spcAft>
                <a:spcPts val="0"/>
              </a:spcAft>
              <a:defRPr/>
            </a:pPr>
            <a:r>
              <a:rPr lang="en-US" dirty="0"/>
              <a:t>Historical “English” Mingle</a:t>
            </a:r>
          </a:p>
        </p:txBody>
      </p:sp>
      <p:sp>
        <p:nvSpPr>
          <p:cNvPr id="25602" name="Content Placeholder 2">
            <a:extLst>
              <a:ext uri="{FF2B5EF4-FFF2-40B4-BE49-F238E27FC236}">
                <a16:creationId xmlns:a16="http://schemas.microsoft.com/office/drawing/2014/main" id="{7B59A5F5-50BF-2A36-65A7-60FABC1342A4}"/>
              </a:ext>
            </a:extLst>
          </p:cNvPr>
          <p:cNvSpPr>
            <a:spLocks noGrp="1" noChangeArrowheads="1"/>
          </p:cNvSpPr>
          <p:nvPr>
            <p:ph idx="4294967295"/>
          </p:nvPr>
        </p:nvSpPr>
        <p:spPr>
          <a:xfrm>
            <a:off x="628650" y="1370013"/>
            <a:ext cx="6560537" cy="3262312"/>
          </a:xfrm>
        </p:spPr>
        <p:txBody>
          <a:bodyPr/>
          <a:lstStyle/>
          <a:p>
            <a:r>
              <a:rPr lang="en-US" altLang="en-US" sz="2000" dirty="0"/>
              <a:t>Pick up a slip of paper from a presenter.</a:t>
            </a:r>
          </a:p>
          <a:p>
            <a:r>
              <a:rPr lang="en-US" altLang="en-US" sz="2000" dirty="0"/>
              <a:t>Read your character’s name and brief description.</a:t>
            </a:r>
          </a:p>
          <a:p>
            <a:r>
              <a:rPr lang="en-US" altLang="en-US" sz="2000" dirty="0"/>
              <a:t>Mingle with the other participants in the room and have short conversations with them taking on the point-of-view of your character to answer the question below:</a:t>
            </a:r>
          </a:p>
          <a:p>
            <a:pPr lvl="1"/>
            <a:r>
              <a:rPr lang="en-US" altLang="en-US" sz="2000" dirty="0"/>
              <a:t>Why are conversations important in the classroom?</a:t>
            </a:r>
          </a:p>
          <a:p>
            <a:r>
              <a:rPr lang="en-US" altLang="en-US" sz="2000" dirty="0"/>
              <a:t>Be prepared to discuss with the group.</a:t>
            </a:r>
          </a:p>
        </p:txBody>
      </p:sp>
      <p:pic>
        <p:nvPicPr>
          <p:cNvPr id="3" name="Google Shape;113;p26">
            <a:extLst>
              <a:ext uri="{FF2B5EF4-FFF2-40B4-BE49-F238E27FC236}">
                <a16:creationId xmlns:a16="http://schemas.microsoft.com/office/drawing/2014/main" id="{50168DCC-8397-58B4-7E28-FFF587D48AC0}"/>
              </a:ext>
            </a:extLst>
          </p:cNvPr>
          <p:cNvPicPr preferRelativeResize="0"/>
          <p:nvPr/>
        </p:nvPicPr>
        <p:blipFill>
          <a:blip r:embed="rId3">
            <a:alphaModFix/>
          </a:blip>
          <a:srcRect l="14064" t="23129" r="15187" b="32642"/>
          <a:stretch>
            <a:fillRect/>
          </a:stretch>
        </p:blipFill>
        <p:spPr>
          <a:xfrm>
            <a:off x="6856384" y="300492"/>
            <a:ext cx="1941889" cy="1550926"/>
          </a:xfrm>
          <a:prstGeom prst="rect">
            <a:avLst/>
          </a:prstGeom>
          <a:noFill/>
          <a:ln>
            <a:noFill/>
          </a:ln>
        </p:spPr>
      </p:pic>
    </p:spTree>
    <p:extLst>
      <p:ext uri="{BB962C8B-B14F-4D97-AF65-F5344CB8AC3E}">
        <p14:creationId xmlns:p14="http://schemas.microsoft.com/office/powerpoint/2010/main" val="42922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DBBA6-9DD0-6E84-2155-889F481D3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8A500-5564-BD7A-01A8-CBFF892B053E}"/>
              </a:ext>
            </a:extLst>
          </p:cNvPr>
          <p:cNvSpPr>
            <a:spLocks noGrp="1"/>
          </p:cNvSpPr>
          <p:nvPr>
            <p:ph type="title"/>
          </p:nvPr>
        </p:nvSpPr>
        <p:spPr/>
        <p:txBody>
          <a:bodyPr rtlCol="0">
            <a:normAutofit/>
          </a:bodyPr>
          <a:lstStyle/>
          <a:p>
            <a:pPr fontAlgn="auto">
              <a:spcAft>
                <a:spcPts val="0"/>
              </a:spcAft>
              <a:defRPr/>
            </a:pPr>
            <a:r>
              <a:rPr lang="en-US" dirty="0"/>
              <a:t>Historical “English” Mingle</a:t>
            </a:r>
          </a:p>
        </p:txBody>
      </p:sp>
      <p:sp>
        <p:nvSpPr>
          <p:cNvPr id="25602" name="Content Placeholder 2">
            <a:extLst>
              <a:ext uri="{FF2B5EF4-FFF2-40B4-BE49-F238E27FC236}">
                <a16:creationId xmlns:a16="http://schemas.microsoft.com/office/drawing/2014/main" id="{FB2B1E78-1E39-2578-5E98-55115266D939}"/>
              </a:ext>
            </a:extLst>
          </p:cNvPr>
          <p:cNvSpPr>
            <a:spLocks noGrp="1" noChangeArrowheads="1"/>
          </p:cNvSpPr>
          <p:nvPr>
            <p:ph idx="4294967295"/>
          </p:nvPr>
        </p:nvSpPr>
        <p:spPr/>
        <p:txBody>
          <a:bodyPr/>
          <a:lstStyle/>
          <a:p>
            <a:r>
              <a:rPr lang="en-US" altLang="en-US" sz="2000" dirty="0"/>
              <a:t>Give each student a slip of paper with a name and a </a:t>
            </a:r>
            <a:br>
              <a:rPr lang="en-US" altLang="en-US" sz="2000" dirty="0"/>
            </a:br>
            <a:r>
              <a:rPr lang="en-US" altLang="en-US" sz="2000" dirty="0"/>
              <a:t>description. Give students time to read their character.</a:t>
            </a:r>
          </a:p>
          <a:p>
            <a:r>
              <a:rPr lang="en-US" altLang="en-US" sz="2000" dirty="0"/>
              <a:t>Have students stand and mingle, taking on the point-of-view of their character. (You can give them a talking point or a historical event.)</a:t>
            </a:r>
          </a:p>
          <a:p>
            <a:r>
              <a:rPr lang="en-US" altLang="en-US" sz="2000" dirty="0"/>
              <a:t>After 2-3 minutes, they can move on to another person. They should repeat the process as many times as necessary.  (They do not have to meet everyone in the room.)</a:t>
            </a:r>
          </a:p>
          <a:p>
            <a:r>
              <a:rPr lang="en-US" altLang="en-US" sz="2000" dirty="0"/>
              <a:t>Have students return to their seats. Have a discussion about their points-of-view and the discussions they had.</a:t>
            </a:r>
          </a:p>
        </p:txBody>
      </p:sp>
      <p:pic>
        <p:nvPicPr>
          <p:cNvPr id="3" name="Google Shape;113;p26">
            <a:extLst>
              <a:ext uri="{FF2B5EF4-FFF2-40B4-BE49-F238E27FC236}">
                <a16:creationId xmlns:a16="http://schemas.microsoft.com/office/drawing/2014/main" id="{FC05E625-8FC9-2E24-7318-C898CC590C24}"/>
              </a:ext>
            </a:extLst>
          </p:cNvPr>
          <p:cNvPicPr preferRelativeResize="0"/>
          <p:nvPr/>
        </p:nvPicPr>
        <p:blipFill>
          <a:blip r:embed="rId3">
            <a:alphaModFix/>
          </a:blip>
          <a:srcRect l="14652" t="22392" r="13774" b="35130"/>
          <a:stretch>
            <a:fillRect/>
          </a:stretch>
        </p:blipFill>
        <p:spPr>
          <a:xfrm>
            <a:off x="6872540" y="274637"/>
            <a:ext cx="1964506" cy="1489541"/>
          </a:xfrm>
          <a:prstGeom prst="rect">
            <a:avLst/>
          </a:prstGeom>
          <a:noFill/>
          <a:ln>
            <a:noFill/>
          </a:ln>
        </p:spPr>
      </p:pic>
    </p:spTree>
    <p:extLst>
      <p:ext uri="{BB962C8B-B14F-4D97-AF65-F5344CB8AC3E}">
        <p14:creationId xmlns:p14="http://schemas.microsoft.com/office/powerpoint/2010/main" val="210027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3888" y="560388"/>
            <a:ext cx="7886700" cy="2139950"/>
          </a:xfrm>
        </p:spPr>
        <p:txBody>
          <a:bodyPr/>
          <a:lstStyle/>
          <a:p>
            <a:r>
              <a:rPr lang="en-US" altLang="en-US" dirty="0"/>
              <a:t>Essential Questions</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23888" y="2808288"/>
            <a:ext cx="7885112" cy="1397000"/>
          </a:xfrm>
        </p:spPr>
        <p:txBody>
          <a:bodyPr/>
          <a:lstStyle/>
          <a:p>
            <a:r>
              <a:rPr lang="en-US" altLang="en-US" dirty="0"/>
              <a:t>What does discussion look like in the classroom?</a:t>
            </a:r>
          </a:p>
          <a:p>
            <a:r>
              <a:rPr lang="en-US" altLang="en-US" dirty="0"/>
              <a:t>What does active engagement look like?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3CE0-8246-EDFC-0FE7-A54C8D526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28570-69A5-FC25-8236-BA434FC439AC}"/>
              </a:ext>
            </a:extLst>
          </p:cNvPr>
          <p:cNvSpPr>
            <a:spLocks noGrp="1"/>
          </p:cNvSpPr>
          <p:nvPr>
            <p:ph type="title"/>
          </p:nvPr>
        </p:nvSpPr>
        <p:spPr/>
        <p:txBody>
          <a:bodyPr rtlCol="0">
            <a:normAutofit/>
          </a:bodyPr>
          <a:lstStyle/>
          <a:p>
            <a:pPr fontAlgn="auto">
              <a:spcAft>
                <a:spcPts val="0"/>
              </a:spcAft>
              <a:defRPr/>
            </a:pPr>
            <a:r>
              <a:rPr lang="en-US" dirty="0"/>
              <a:t>Tea Party</a:t>
            </a:r>
          </a:p>
        </p:txBody>
      </p:sp>
      <p:sp>
        <p:nvSpPr>
          <p:cNvPr id="25602" name="Content Placeholder 2">
            <a:extLst>
              <a:ext uri="{FF2B5EF4-FFF2-40B4-BE49-F238E27FC236}">
                <a16:creationId xmlns:a16="http://schemas.microsoft.com/office/drawing/2014/main" id="{592D76CF-1539-A1D7-7AA7-E6143432984D}"/>
              </a:ext>
            </a:extLst>
          </p:cNvPr>
          <p:cNvSpPr>
            <a:spLocks noGrp="1" noChangeArrowheads="1"/>
          </p:cNvSpPr>
          <p:nvPr>
            <p:ph idx="4294967295"/>
          </p:nvPr>
        </p:nvSpPr>
        <p:spPr>
          <a:xfrm>
            <a:off x="628650" y="1370013"/>
            <a:ext cx="5659062" cy="3262312"/>
          </a:xfrm>
        </p:spPr>
        <p:txBody>
          <a:bodyPr/>
          <a:lstStyle/>
          <a:p>
            <a:r>
              <a:rPr lang="en-US" altLang="en-US" dirty="0"/>
              <a:t>Read the sentence you were handed.</a:t>
            </a:r>
          </a:p>
          <a:p>
            <a:r>
              <a:rPr lang="en-US" altLang="en-US" dirty="0"/>
              <a:t>Think: “What could this larger reading be about?”</a:t>
            </a:r>
          </a:p>
          <a:p>
            <a:r>
              <a:rPr lang="en-US" altLang="en-US" dirty="0"/>
              <a:t>Walk around the room taking turns sharing your sentences and trying to figure out the connection or theme.</a:t>
            </a:r>
          </a:p>
        </p:txBody>
      </p:sp>
      <p:pic>
        <p:nvPicPr>
          <p:cNvPr id="3" name="Google Shape;133;p29">
            <a:extLst>
              <a:ext uri="{FF2B5EF4-FFF2-40B4-BE49-F238E27FC236}">
                <a16:creationId xmlns:a16="http://schemas.microsoft.com/office/drawing/2014/main" id="{66F6268A-06F0-3AE2-2750-B750B90A835A}"/>
              </a:ext>
            </a:extLst>
          </p:cNvPr>
          <p:cNvPicPr preferRelativeResize="0"/>
          <p:nvPr/>
        </p:nvPicPr>
        <p:blipFill>
          <a:blip r:embed="rId3">
            <a:alphaModFix/>
          </a:blip>
          <a:stretch>
            <a:fillRect/>
          </a:stretch>
        </p:blipFill>
        <p:spPr>
          <a:xfrm>
            <a:off x="5606027" y="274638"/>
            <a:ext cx="3489696" cy="4022309"/>
          </a:xfrm>
          <a:prstGeom prst="rect">
            <a:avLst/>
          </a:prstGeom>
          <a:noFill/>
          <a:ln>
            <a:noFill/>
          </a:ln>
        </p:spPr>
      </p:pic>
    </p:spTree>
    <p:extLst>
      <p:ext uri="{BB962C8B-B14F-4D97-AF65-F5344CB8AC3E}">
        <p14:creationId xmlns:p14="http://schemas.microsoft.com/office/powerpoint/2010/main" val="99880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4875B-7F11-E429-11C2-44F4BB112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F8AA1-7E44-F87B-E51B-5E43FBE08B58}"/>
              </a:ext>
            </a:extLst>
          </p:cNvPr>
          <p:cNvSpPr>
            <a:spLocks noGrp="1"/>
          </p:cNvSpPr>
          <p:nvPr>
            <p:ph type="title"/>
          </p:nvPr>
        </p:nvSpPr>
        <p:spPr/>
        <p:txBody>
          <a:bodyPr rtlCol="0">
            <a:normAutofit/>
          </a:bodyPr>
          <a:lstStyle/>
          <a:p>
            <a:pPr fontAlgn="auto">
              <a:spcAft>
                <a:spcPts val="0"/>
              </a:spcAft>
              <a:defRPr/>
            </a:pPr>
            <a:r>
              <a:rPr lang="en-US" dirty="0"/>
              <a:t>Tea Party</a:t>
            </a:r>
          </a:p>
        </p:txBody>
      </p:sp>
      <p:sp>
        <p:nvSpPr>
          <p:cNvPr id="25602" name="Content Placeholder 2">
            <a:extLst>
              <a:ext uri="{FF2B5EF4-FFF2-40B4-BE49-F238E27FC236}">
                <a16:creationId xmlns:a16="http://schemas.microsoft.com/office/drawing/2014/main" id="{D81827B5-583F-23D5-175D-66605AD2CF54}"/>
              </a:ext>
            </a:extLst>
          </p:cNvPr>
          <p:cNvSpPr>
            <a:spLocks noGrp="1" noChangeArrowheads="1"/>
          </p:cNvSpPr>
          <p:nvPr>
            <p:ph idx="4294967295"/>
          </p:nvPr>
        </p:nvSpPr>
        <p:spPr/>
        <p:txBody>
          <a:bodyPr/>
          <a:lstStyle/>
          <a:p>
            <a:r>
              <a:rPr lang="en-US" altLang="en-US" sz="1800" dirty="0"/>
              <a:t>Choose a fiction or a non-fiction text for your students to read.</a:t>
            </a:r>
          </a:p>
          <a:p>
            <a:r>
              <a:rPr lang="en-US" altLang="en-US" sz="1800" dirty="0"/>
              <a:t>Before students read, take actual phrases from the text and write them down on index cards.</a:t>
            </a:r>
          </a:p>
          <a:p>
            <a:r>
              <a:rPr lang="en-US" altLang="en-US" sz="1800" dirty="0"/>
              <a:t>Give each student an index card. More than one student can have the same phrase.</a:t>
            </a:r>
          </a:p>
          <a:p>
            <a:r>
              <a:rPr lang="en-US" altLang="en-US" sz="1800" dirty="0"/>
              <a:t>Once students have their index cards, instruct them to walk around the room and share their phrase with other students, listen to other phrases, and discuss how the two phrases might be connected. </a:t>
            </a:r>
          </a:p>
          <a:p>
            <a:r>
              <a:rPr lang="en-US" altLang="en-US" sz="1800" dirty="0"/>
              <a:t>Have students draw inferences as to what the text might be about.</a:t>
            </a:r>
          </a:p>
          <a:p>
            <a:r>
              <a:rPr lang="en-US" altLang="en-US" sz="1800" dirty="0"/>
              <a:t>Have them meet in small groups to discuss what they have learned and make predictions about the text.</a:t>
            </a:r>
          </a:p>
        </p:txBody>
      </p:sp>
      <p:pic>
        <p:nvPicPr>
          <p:cNvPr id="3" name="Google Shape;140;p30">
            <a:extLst>
              <a:ext uri="{FF2B5EF4-FFF2-40B4-BE49-F238E27FC236}">
                <a16:creationId xmlns:a16="http://schemas.microsoft.com/office/drawing/2014/main" id="{E26BF66E-0762-EC98-4626-ECDA2C55B636}"/>
              </a:ext>
            </a:extLst>
          </p:cNvPr>
          <p:cNvPicPr preferRelativeResize="0"/>
          <p:nvPr/>
        </p:nvPicPr>
        <p:blipFill>
          <a:blip r:embed="rId3">
            <a:alphaModFix/>
          </a:blip>
          <a:srcRect l="9237" t="25286" r="10779" b="28001"/>
          <a:stretch>
            <a:fillRect/>
          </a:stretch>
        </p:blipFill>
        <p:spPr>
          <a:xfrm>
            <a:off x="6727851" y="219709"/>
            <a:ext cx="2157662" cy="1260132"/>
          </a:xfrm>
          <a:prstGeom prst="rect">
            <a:avLst/>
          </a:prstGeom>
          <a:noFill/>
          <a:ln>
            <a:noFill/>
          </a:ln>
        </p:spPr>
      </p:pic>
    </p:spTree>
    <p:extLst>
      <p:ext uri="{BB962C8B-B14F-4D97-AF65-F5344CB8AC3E}">
        <p14:creationId xmlns:p14="http://schemas.microsoft.com/office/powerpoint/2010/main" val="1573887833"/>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30</TotalTime>
  <Words>2040</Words>
  <Application>Microsoft Office PowerPoint</Application>
  <PresentationFormat>On-screen Show (16:9)</PresentationFormat>
  <Paragraphs>133</Paragraphs>
  <Slides>19</Slides>
  <Notes>15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 Display</vt:lpstr>
      <vt:lpstr>Arial</vt:lpstr>
      <vt:lpstr>Calibri</vt:lpstr>
      <vt:lpstr>Courier New</vt:lpstr>
      <vt:lpstr>Georgia</vt:lpstr>
      <vt:lpstr>System Font Regular</vt:lpstr>
      <vt:lpstr>Wingdings</vt:lpstr>
      <vt:lpstr>Custom Design</vt:lpstr>
      <vt:lpstr>1_Custom Design</vt:lpstr>
      <vt:lpstr>PowerPoint Presentation</vt:lpstr>
      <vt:lpstr>Discussion Strategies for ELA</vt:lpstr>
      <vt:lpstr>Learning Objective</vt:lpstr>
      <vt:lpstr>Norms for Discussion Groups</vt:lpstr>
      <vt:lpstr>Historical “English” Mingle</vt:lpstr>
      <vt:lpstr>Historical “English” Mingle</vt:lpstr>
      <vt:lpstr>Essential Questions</vt:lpstr>
      <vt:lpstr>Tea Party</vt:lpstr>
      <vt:lpstr>Tea Party</vt:lpstr>
      <vt:lpstr>Agree or Disagree</vt:lpstr>
      <vt:lpstr>Agreement Circles</vt:lpstr>
      <vt:lpstr>Chat Stations</vt:lpstr>
      <vt:lpstr>Chat Station</vt:lpstr>
      <vt:lpstr>PowerPoint Presentation</vt:lpstr>
      <vt:lpstr>30 Second Expert</vt:lpstr>
      <vt:lpstr>30 Second Expert</vt:lpstr>
      <vt:lpstr>Muddiest Point</vt:lpstr>
      <vt:lpstr>Muddiest Point</vt:lpstr>
      <vt:lpstr>In Your Classroom</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2026-04-21T21:01:57Z</dcterms:created>
  <dcterms:modified xsi:type="dcterms:W3CDTF">2026-04-21T21:32:27Z</dcterms:modified>
  <cp:category/>
</cp:coreProperties>
</file>