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  <p:sldMasterId id="2147483681" r:id="rId2"/>
  </p:sldMasterIdLst>
  <p:notesMasterIdLst>
    <p:notesMasterId r:id="rId29"/>
  </p:notesMasterIdLst>
  <p:sldIdLst>
    <p:sldId id="256" r:id="rId3"/>
    <p:sldId id="257" r:id="rId4"/>
    <p:sldId id="272" r:id="rId5"/>
    <p:sldId id="260" r:id="rId6"/>
    <p:sldId id="273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63" r:id="rId15"/>
    <p:sldId id="278" r:id="rId16"/>
    <p:sldId id="271" r:id="rId17"/>
    <p:sldId id="275" r:id="rId18"/>
    <p:sldId id="276" r:id="rId19"/>
    <p:sldId id="288" r:id="rId20"/>
    <p:sldId id="286" r:id="rId21"/>
    <p:sldId id="289" r:id="rId22"/>
    <p:sldId id="290" r:id="rId23"/>
    <p:sldId id="287" r:id="rId24"/>
    <p:sldId id="291" r:id="rId25"/>
    <p:sldId id="294" r:id="rId26"/>
    <p:sldId id="295" r:id="rId27"/>
    <p:sldId id="296" r:id="rId28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EDF182F-1DE7-4F13-8AA3-002D9E3B458A}">
  <a:tblStyle styleId="{BEDF182F-1DE7-4F13-8AA3-002D9E3B458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9" autoAdjust="0"/>
    <p:restoredTop sz="94286"/>
  </p:normalViewPr>
  <p:slideViewPr>
    <p:cSldViewPr snapToGrid="0">
      <p:cViewPr varScale="1">
        <p:scale>
          <a:sx n="197" d="100"/>
          <a:sy n="197" d="100"/>
        </p:scale>
        <p:origin x="66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3;n">
            <a:extLst>
              <a:ext uri="{FF2B5EF4-FFF2-40B4-BE49-F238E27FC236}">
                <a16:creationId xmlns:a16="http://schemas.microsoft.com/office/drawing/2014/main" id="{8624FC82-B5A2-5FA3-CBF3-BCBFA34F9D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Google Shape;4;n">
            <a:extLst>
              <a:ext uri="{FF2B5EF4-FFF2-40B4-BE49-F238E27FC236}">
                <a16:creationId xmlns:a16="http://schemas.microsoft.com/office/drawing/2014/main" id="{8976970C-9707-70A8-F003-735290520F1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wJuRrIf1FOw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SoeFuKASZphGE4GzFC1PcV01cGZlrlkBsxleUF-2jNI/edit?usp=sharinghttps://docs.google.com/document/d/1SoeFuKASZphGE4GzFC1PcV01cGZlrlkBsxleUF-2jNI/copy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gram.com/1pddk5x5rp69lwimvzl07weljksk2qyddnw?live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tarwars.fandom.com/wiki/Echo_Base/Legends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starwars.fandom.com/wiki/Hoth/Legends" TargetMode="Externa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gram.com/1pddk5x5rp69lwimvzl07weljksk2qyddnw?live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Google Shape;38;p:notes">
            <a:extLst>
              <a:ext uri="{FF2B5EF4-FFF2-40B4-BE49-F238E27FC236}">
                <a16:creationId xmlns:a16="http://schemas.microsoft.com/office/drawing/2014/main" id="{9366B4A2-DBA3-CFE8-53CE-BFEE9562E40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1506" name="Google Shape;39;p:notes">
            <a:extLst>
              <a:ext uri="{FF2B5EF4-FFF2-40B4-BE49-F238E27FC236}">
                <a16:creationId xmlns:a16="http://schemas.microsoft.com/office/drawing/2014/main" id="{3F2534ED-FEAD-412D-0543-27B7B303B0D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LW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How do you feel about collaborating when…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 dirty="0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Green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- Yes, let’s go! 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 dirty="0">
                <a:solidFill>
                  <a:srgbClr val="DCBA25"/>
                </a:solidFill>
                <a:latin typeface="Calibri"/>
                <a:ea typeface="Calibri"/>
                <a:cs typeface="Calibri"/>
                <a:sym typeface="Calibri"/>
              </a:rPr>
              <a:t>Yellow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- Sometimes depends on a few things.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 dirty="0">
                <a:solidFill>
                  <a:srgbClr val="CC4125"/>
                </a:solidFill>
                <a:latin typeface="Calibri"/>
                <a:ea typeface="Calibri"/>
                <a:cs typeface="Calibri"/>
                <a:sym typeface="Calibri"/>
              </a:rPr>
              <a:t>Red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- Nope, flying solo…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327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EEBC11-2FFB-25DB-AF09-5A25AD70D2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590EF1-89C4-948F-8111-DC89363C57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C0663F-62CF-517B-3805-2C15894577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YouTube Video: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https://youtu.be/wJuRrIf1FOw</a:t>
            </a:r>
            <a:r>
              <a:rPr lang="en-US" dirty="0"/>
              <a:t> Starts: 00:04 and Ends: 02:15</a:t>
            </a:r>
          </a:p>
        </p:txBody>
      </p:sp>
    </p:spTree>
    <p:extLst>
      <p:ext uri="{BB962C8B-B14F-4D97-AF65-F5344CB8AC3E}">
        <p14:creationId xmlns:p14="http://schemas.microsoft.com/office/powerpoint/2010/main" val="20192905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900" dirty="0">
                <a:latin typeface="Calibri"/>
                <a:ea typeface="Calibri"/>
                <a:cs typeface="Calibri"/>
                <a:sym typeface="Calibri"/>
              </a:rPr>
              <a:t>LW</a:t>
            </a: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900" dirty="0">
                <a:latin typeface="Calibri"/>
                <a:ea typeface="Calibri"/>
                <a:cs typeface="Calibri"/>
                <a:sym typeface="Calibri"/>
              </a:rPr>
              <a:t>(1 min)</a:t>
            </a:r>
          </a:p>
          <a:p>
            <a:pPr marL="457200" lvl="0" indent="-317500" algn="l" rtl="0">
              <a:spcBef>
                <a:spcPts val="52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-US" sz="900" dirty="0">
                <a:latin typeface="Calibri"/>
                <a:ea typeface="Calibri"/>
                <a:cs typeface="Calibri"/>
                <a:sym typeface="Calibri"/>
              </a:rPr>
              <a:t>Keep you quiz results open through this session.</a:t>
            </a: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lang="en-US" sz="9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1400" dirty="0"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Note on Authority: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This is kind of a corporate frame so some words they’ve chosen to describe things would be seen as assets in that domain and are off putting in the education world. </a:t>
            </a:r>
          </a:p>
          <a:p>
            <a:pPr marL="457200" lvl="0" indent="-387350" algn="l" rtl="0">
              <a:spcBef>
                <a:spcPts val="520"/>
              </a:spcBef>
              <a:spcAft>
                <a:spcPts val="0"/>
              </a:spcAft>
              <a:buSzPts val="2500"/>
              <a:buFont typeface="Calibri"/>
              <a:buChar char="●"/>
            </a:pP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For example, they use the word authoritative which can be confused with authoritarian. Authoritarian style demands blind obedience, authoritative styles sets clear and reasonable boundaries/expectations. </a:t>
            </a: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Font typeface="Calibri"/>
              <a:buChar char="●"/>
            </a:pP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Both words have the root word “Authority” or “Author” and I’d like to point out that despite most of us being slightly allergic to this word… it historically means a person of origination/inventor/creator of a plan or an idea. The person who causes something to happen. </a:t>
            </a: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Font typeface="Calibri"/>
              <a:buChar char="●"/>
            </a:pP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Teachers are 100% authors of their own classroom, in truly beautiful ways. Quite a few of you could fall in this area and I’d like you to mentally modify this word to “authorship.” </a:t>
            </a:r>
            <a:endParaRPr lang="en-US"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7653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/>
              <a:t>LW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400" dirty="0"/>
              <a:t>(4min) </a:t>
            </a:r>
          </a:p>
          <a:p>
            <a:r>
              <a:rPr lang="en-US" sz="1400" dirty="0"/>
              <a:t>pull up your Values chart: </a:t>
            </a:r>
            <a:r>
              <a:rPr lang="en-US" dirty="0"/>
              <a:t>https://docs.google.com/document/d/1Yh6_rYsg9wmRmtdTJaEK9aFh5ZlQ2EL1Cz_7jiDMZQg/copy</a:t>
            </a: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-US" sz="1400" dirty="0"/>
              <a:t>Fill in the first column only. </a:t>
            </a:r>
            <a:r>
              <a:rPr lang="en-US" sz="1400" dirty="0">
                <a:highlight>
                  <a:srgbClr val="FFFF00"/>
                </a:highlight>
              </a:rPr>
              <a:t>Note: I</a:t>
            </a:r>
            <a:r>
              <a:rPr lang="en-US" sz="1400" dirty="0"/>
              <a:t>f you’re struggling to answer the questions on the values chart. Look at your work preference style results to see if this helps you identify what it is you value when collaborating.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135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/>
              <a:t>LH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/>
              <a:t>(3 min)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/>
              <a:t>No talking, please take three minutes to read this two page research brief. Facilitator will assess at the end of 3 mins how much more time is needed (show me one finger for one more min, two fingers for two more, etc.).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/>
              <a:t>Needed 5 mins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9108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D34A34-2E0F-D7A1-2C93-664607403B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6AD462-F1D0-D928-D192-9592030D00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7CC21F-A237-681E-DC04-338BE94D1C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/>
              <a:t>LH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900" dirty="0"/>
              <a:t>(4min) 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900" dirty="0"/>
              <a:t>Explain: Your assignment is based on the color highlighter you selected to use. </a:t>
            </a:r>
          </a:p>
          <a:p>
            <a:pPr marL="457200" lvl="0" indent="-361950" algn="l" rtl="0">
              <a:spcBef>
                <a:spcPts val="1000"/>
              </a:spcBef>
              <a:spcAft>
                <a:spcPts val="0"/>
              </a:spcAft>
              <a:buSzPts val="2100"/>
              <a:buAutoNum type="arabicPeriod"/>
            </a:pPr>
            <a:r>
              <a:rPr lang="en-US" sz="900" dirty="0"/>
              <a:t>Choose a highlighter for the next activity: </a:t>
            </a:r>
          </a:p>
          <a:p>
            <a:pPr marL="457200" lvl="0" indent="-361950" algn="l" rtl="0">
              <a:spcBef>
                <a:spcPts val="1000"/>
              </a:spcBef>
              <a:spcAft>
                <a:spcPts val="0"/>
              </a:spcAft>
              <a:buSzPts val="2100"/>
              <a:buAutoNum type="arabicPeriod"/>
            </a:pPr>
            <a:r>
              <a:rPr lang="en-US" sz="900" dirty="0"/>
              <a:t>Read the research brief and highlight concepts, words, or phrases that you feel speak to your assigned work preference style (based on the highlighter you chose). 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US" sz="900" dirty="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9243322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/>
              <a:t>LH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/>
              <a:t>EXPLAIN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/>
              <a:t>Use a timer that sets the rotation speed.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/>
              <a:t>(5min)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 dirty="0">
                <a:solidFill>
                  <a:schemeClr val="hlink"/>
                </a:solidFill>
                <a:hlinkClick r:id="rId3"/>
              </a:rPr>
              <a:t>https://docs.google.com/document/d/1SoeFuKASZphGE4GzFC1PcV01cGZlrlkBsxleUF-2jNI/copy</a:t>
            </a:r>
            <a:endParaRPr lang="en-US"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highlight>
                  <a:schemeClr val="accent4"/>
                </a:highlight>
              </a:rPr>
              <a:t>*Formative Assessment Feedback: Maybe we need to give the first person 90 seconds and then the other three people get up to 1 minute.</a:t>
            </a: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111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A5DB5B-A5FF-4B9D-68E6-73FC2426E0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073EA3-930B-BD87-D0AD-A6A151F959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058213-67C4-48C0-B4E5-A4E1596FA4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900" dirty="0">
                <a:latin typeface="Calibri"/>
                <a:ea typeface="Calibri"/>
                <a:cs typeface="Calibri"/>
                <a:sym typeface="Calibri"/>
              </a:rPr>
              <a:t>LH</a:t>
            </a: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900" dirty="0">
                <a:latin typeface="Calibri"/>
                <a:ea typeface="Calibri"/>
                <a:cs typeface="Calibri"/>
                <a:sym typeface="Calibri"/>
              </a:rPr>
              <a:t>(4 min)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latin typeface="Calibri"/>
                <a:ea typeface="Calibri"/>
                <a:cs typeface="Calibri"/>
                <a:sym typeface="Calibri"/>
              </a:rPr>
              <a:t>Share from the tables and focus around this question. 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7519299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FBC166-69F2-27DF-304A-88C76696D8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520742-C4B0-A51C-A986-9A3BF1FA87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3A8286-4373-E856-0A9A-629B3F330F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LH</a:t>
            </a: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Reflect on what actions you take during team projects and fill in the second column of the values chart. </a:t>
            </a: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(3min)</a:t>
            </a:r>
          </a:p>
          <a:p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Values chart: </a:t>
            </a:r>
            <a:r>
              <a:rPr lang="en-US" sz="1400" dirty="0"/>
              <a:t>https://docs.google.com/document/d/1Yh6_rYsg9wmRmtdTJaEK9aFh5ZlQ2EL1Cz_7jiDMZQg/copy</a:t>
            </a: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lang="en-US" sz="1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Eg: If I  value time on task then on the positive side I will schedule time on my calendar to work on a task. On the other side, I might get grumpy in meetings when they go off task.</a:t>
            </a: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lang="en-US" sz="1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Share out?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4819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LW 2 min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Positive View - Facts/Data - What do you notice?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Objective view: Facts/Data - what are you seeing?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 dirty="0"/>
              <a:t>Top graph is all the data on collaboration together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 dirty="0"/>
              <a:t>The following three are subsets of data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 dirty="0"/>
              <a:t>Look at it and what to do you see? Write objective statements about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https://infogram.com/1pddk5x5rp69lwimvzl07weljksk2qyddnw?live</a:t>
            </a:r>
            <a:r>
              <a:rPr lang="en-US" dirty="0"/>
              <a:t> (in the agenda or a link shortener on the slide).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557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1 min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LW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Most times collaboration is great (2 heads are better than one, etc. ) But we respect that there are times when discussion may not be the best course of action.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Star Wars Video 13 seconds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Context: </a:t>
            </a:r>
            <a:r>
              <a:rPr lang="en-US" sz="1600" dirty="0">
                <a:solidFill>
                  <a:srgbClr val="3A3A3A"/>
                </a:solidFill>
                <a:highlight>
                  <a:srgbClr val="FFFFFF"/>
                </a:highlight>
              </a:rPr>
              <a:t>Imperial invasion aimed at destroying the Rebel Alliance's </a:t>
            </a:r>
            <a:r>
              <a:rPr lang="en-US" sz="1600" dirty="0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hlinkClick r:id="rId3"/>
              </a:rPr>
              <a:t>Echo Base</a:t>
            </a:r>
            <a:r>
              <a:rPr lang="en-US" sz="1600" dirty="0">
                <a:solidFill>
                  <a:srgbClr val="3A3A3A"/>
                </a:solidFill>
                <a:highlight>
                  <a:srgbClr val="FFFFFF"/>
                </a:highlight>
              </a:rPr>
              <a:t> hidden on the remote ice world </a:t>
            </a:r>
            <a:r>
              <a:rPr lang="en-US" sz="1600" dirty="0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hlinkClick r:id="rId4"/>
              </a:rPr>
              <a:t>Hoth</a:t>
            </a:r>
            <a:r>
              <a:rPr lang="en-US" sz="1600" dirty="0">
                <a:solidFill>
                  <a:srgbClr val="3A3A3A"/>
                </a:solidFill>
                <a:highlight>
                  <a:srgbClr val="FFFFFF"/>
                </a:highlight>
              </a:rPr>
              <a:t>. The base's location was compromised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5579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LW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4 min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Positive View - Facts/Data - What do you notice?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Objective view: Facts/Data - what are you seeing?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 dirty="0"/>
              <a:t>Top graph is all the data on collaboration together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 dirty="0"/>
              <a:t>The following three are subsets of data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 dirty="0"/>
              <a:t>Look at it and what to do you see? Write objective statements about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https://infogram.com/1pddk5x5rp69lwimvzl07weljksk2qyddnw?live</a:t>
            </a:r>
            <a:r>
              <a:rPr lang="en-US" dirty="0"/>
              <a:t> (in the agenda or a link shortener on the slide).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0915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D39275-559F-EF9A-C6EB-E769B6AB6D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A00220-1DF4-7D37-BD4F-C5C5D73202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E55A28-25D4-28F6-A70D-AC863C5209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LW4min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As a group?</a:t>
            </a:r>
          </a:p>
        </p:txBody>
      </p:sp>
    </p:spTree>
    <p:extLst>
      <p:ext uri="{BB962C8B-B14F-4D97-AF65-F5344CB8AC3E}">
        <p14:creationId xmlns:p14="http://schemas.microsoft.com/office/powerpoint/2010/main" val="10931949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7DE89C-9B8E-EB28-3525-6CBDE53B2F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7E6036-6880-E5F1-8488-4417F76046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0DC69C-BBA1-C3D0-1E86-09EB026B5F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LW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(4min)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Table, share out to whole group? Should we have a way to document this for leaders to view and make use of the suggestions?</a:t>
            </a:r>
          </a:p>
        </p:txBody>
      </p:sp>
    </p:spTree>
    <p:extLst>
      <p:ext uri="{BB962C8B-B14F-4D97-AF65-F5344CB8AC3E}">
        <p14:creationId xmlns:p14="http://schemas.microsoft.com/office/powerpoint/2010/main" val="24415162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9DFAE9-67A0-1643-E682-0D9D54DA56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621ADB-3647-8B77-999B-278479B894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654A56-B97E-3277-344A-95820F0B41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LW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(3min)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Individual</a:t>
            </a:r>
          </a:p>
        </p:txBody>
      </p:sp>
    </p:spTree>
    <p:extLst>
      <p:ext uri="{BB962C8B-B14F-4D97-AF65-F5344CB8AC3E}">
        <p14:creationId xmlns:p14="http://schemas.microsoft.com/office/powerpoint/2010/main" val="1167822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LH </a:t>
            </a: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Engage</a:t>
            </a: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10 minutes to get through all questions. </a:t>
            </a: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could use a color to hold up or could use 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menti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… </a:t>
            </a: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dirty="0">
                <a:highlight>
                  <a:schemeClr val="accent4"/>
                </a:highlight>
                <a:latin typeface="Calibri"/>
                <a:ea typeface="Calibri"/>
                <a:cs typeface="Calibri"/>
                <a:sym typeface="Calibri"/>
              </a:rPr>
              <a:t>*Formative Assessment Feedback: (Ryan’s clarifying question)  How are we identifying collaboration? Me and one other person? Three to four people? Depends on your team and what is your normal work “norm?”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812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LW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How do you feel about collaborating when…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 dirty="0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Green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- Yes, let’s go! 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 dirty="0">
                <a:solidFill>
                  <a:srgbClr val="DCBA25"/>
                </a:solidFill>
                <a:latin typeface="Calibri"/>
                <a:ea typeface="Calibri"/>
                <a:cs typeface="Calibri"/>
                <a:sym typeface="Calibri"/>
              </a:rPr>
              <a:t>Yellow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- Sometimes depends on a few things.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 dirty="0">
                <a:solidFill>
                  <a:srgbClr val="CC4125"/>
                </a:solidFill>
                <a:latin typeface="Calibri"/>
                <a:ea typeface="Calibri"/>
                <a:cs typeface="Calibri"/>
                <a:sym typeface="Calibri"/>
              </a:rPr>
              <a:t>Red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- Nope, flying solo…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57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LW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How do you feel about collaborating when…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 dirty="0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Green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- Yes, let’s go! 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 dirty="0">
                <a:solidFill>
                  <a:srgbClr val="DCBA25"/>
                </a:solidFill>
                <a:latin typeface="Calibri"/>
                <a:ea typeface="Calibri"/>
                <a:cs typeface="Calibri"/>
                <a:sym typeface="Calibri"/>
              </a:rPr>
              <a:t>Yellow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- Sometimes depends on a few things.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 dirty="0">
                <a:solidFill>
                  <a:srgbClr val="CC4125"/>
                </a:solidFill>
                <a:latin typeface="Calibri"/>
                <a:ea typeface="Calibri"/>
                <a:cs typeface="Calibri"/>
                <a:sym typeface="Calibri"/>
              </a:rPr>
              <a:t>Red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- Nope, flying solo…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380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LW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How do you feel about collaborating when…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 dirty="0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Green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- Yes, let’s go! 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 dirty="0">
                <a:solidFill>
                  <a:srgbClr val="DCBA25"/>
                </a:solidFill>
                <a:latin typeface="Calibri"/>
                <a:ea typeface="Calibri"/>
                <a:cs typeface="Calibri"/>
                <a:sym typeface="Calibri"/>
              </a:rPr>
              <a:t>Yellow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- Sometimes depends on a few things.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 dirty="0">
                <a:solidFill>
                  <a:srgbClr val="CC4125"/>
                </a:solidFill>
                <a:latin typeface="Calibri"/>
                <a:ea typeface="Calibri"/>
                <a:cs typeface="Calibri"/>
                <a:sym typeface="Calibri"/>
              </a:rPr>
              <a:t>Red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- Nope, flying solo…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8985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LW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How do you feel about collaborating when…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 dirty="0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Green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- Yes, let’s go! 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 dirty="0">
                <a:solidFill>
                  <a:srgbClr val="DCBA25"/>
                </a:solidFill>
                <a:latin typeface="Calibri"/>
                <a:ea typeface="Calibri"/>
                <a:cs typeface="Calibri"/>
                <a:sym typeface="Calibri"/>
              </a:rPr>
              <a:t>Yellow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- Sometimes depends on a few things.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 dirty="0">
                <a:solidFill>
                  <a:srgbClr val="CC4125"/>
                </a:solidFill>
                <a:latin typeface="Calibri"/>
                <a:ea typeface="Calibri"/>
                <a:cs typeface="Calibri"/>
                <a:sym typeface="Calibri"/>
              </a:rPr>
              <a:t>Red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- Nope, flying solo…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1609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LW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How do you feel about collaborating when…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 dirty="0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Green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- Yes, let’s go! 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 dirty="0">
                <a:solidFill>
                  <a:srgbClr val="DCBA25"/>
                </a:solidFill>
                <a:latin typeface="Calibri"/>
                <a:ea typeface="Calibri"/>
                <a:cs typeface="Calibri"/>
                <a:sym typeface="Calibri"/>
              </a:rPr>
              <a:t>Yellow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- Sometimes depends on a few things.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 dirty="0">
                <a:solidFill>
                  <a:srgbClr val="CC4125"/>
                </a:solidFill>
                <a:latin typeface="Calibri"/>
                <a:ea typeface="Calibri"/>
                <a:cs typeface="Calibri"/>
                <a:sym typeface="Calibri"/>
              </a:rPr>
              <a:t>Red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- Nope, flying solo…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8901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LW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How do you feel about collaborating when…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 dirty="0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Green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- Yes, let’s go! 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 dirty="0">
                <a:solidFill>
                  <a:srgbClr val="DCBA25"/>
                </a:solidFill>
                <a:latin typeface="Calibri"/>
                <a:ea typeface="Calibri"/>
                <a:cs typeface="Calibri"/>
                <a:sym typeface="Calibri"/>
              </a:rPr>
              <a:t>Yellow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- Sometimes depends on a few things.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 dirty="0">
                <a:solidFill>
                  <a:srgbClr val="CC4125"/>
                </a:solidFill>
                <a:latin typeface="Calibri"/>
                <a:ea typeface="Calibri"/>
                <a:cs typeface="Calibri"/>
                <a:sym typeface="Calibri"/>
              </a:rPr>
              <a:t>Red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- Nope, flying solo…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539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710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4B20552E-7342-E84A-F371-1971A3F6C44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2;p8"/>
          <p:cNvSpPr txBox="1">
            <a:spLocks noGrp="1"/>
          </p:cNvSpPr>
          <p:nvPr>
            <p:ph type="title"/>
          </p:nvPr>
        </p:nvSpPr>
        <p:spPr>
          <a:xfrm>
            <a:off x="754050" y="4329575"/>
            <a:ext cx="763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t">
            <a:normAutofit/>
          </a:bodyPr>
          <a:lstStyle>
            <a:lvl1pPr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1800"/>
              <a:buFont typeface="Calibri"/>
              <a:buNone/>
              <a:defRPr sz="1800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69048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AD6EEF45-89C6-035A-7767-7ED289963CD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393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9;p7" title="k20center-logo-variations_K20 - Bug Color.png">
            <a:extLst>
              <a:ext uri="{FF2B5EF4-FFF2-40B4-BE49-F238E27FC236}">
                <a16:creationId xmlns:a16="http://schemas.microsoft.com/office/drawing/2014/main" id="{C972B790-E0EA-1D94-2E39-E91EBF32EFA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824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3;p3" title="k20center-logo-variations_K20 Bug - White.png">
            <a:extLst>
              <a:ext uri="{FF2B5EF4-FFF2-40B4-BE49-F238E27FC236}">
                <a16:creationId xmlns:a16="http://schemas.microsoft.com/office/drawing/2014/main" id="{A98AC9D7-ABC9-ABD1-C36A-7174189F79D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718689"/>
            <a:ext cx="7886700" cy="11255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2958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120B5383-12EC-4263-1497-9698C0CF58F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95F1D04-4812-04B5-3299-BCB12F584B19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pic>
        <p:nvPicPr>
          <p:cNvPr id="5" name="Google Shape;13;p3" title="k20center-logo-variations_K20 Bug - White.png">
            <a:extLst>
              <a:ext uri="{FF2B5EF4-FFF2-40B4-BE49-F238E27FC236}">
                <a16:creationId xmlns:a16="http://schemas.microsoft.com/office/drawing/2014/main" id="{0201FEDF-1B17-4939-DD49-DF358C79259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211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86F1E247-B682-7CCA-0967-E63908DD64C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492F45D-B2D5-2BE4-2F75-6C684136B567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pic>
        <p:nvPicPr>
          <p:cNvPr id="5" name="Google Shape;13;p3" title="k20center-logo-variations_K20 Bug - White.png">
            <a:extLst>
              <a:ext uri="{FF2B5EF4-FFF2-40B4-BE49-F238E27FC236}">
                <a16:creationId xmlns:a16="http://schemas.microsoft.com/office/drawing/2014/main" id="{80D6DD3C-71EE-3C73-DDA5-5CEF6C3263A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306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AF74F841-FC3F-3B0B-3269-2B1C811007C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1586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Cov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3379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;p3" title="k20center-logo-variations_K20 Bug - White.png">
            <a:extLst>
              <a:ext uri="{FF2B5EF4-FFF2-40B4-BE49-F238E27FC236}">
                <a16:creationId xmlns:a16="http://schemas.microsoft.com/office/drawing/2014/main" id="{07A283A7-4BAE-5607-F552-FF9DE8E501F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 marL="3657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8229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2459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With Cover Im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;p3" title="k20center-logo-variations_K20 Bug - White.png">
            <a:extLst>
              <a:ext uri="{FF2B5EF4-FFF2-40B4-BE49-F238E27FC236}">
                <a16:creationId xmlns:a16="http://schemas.microsoft.com/office/drawing/2014/main" id="{07A283A7-4BAE-5607-F552-FF9DE8E501F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666" y="559689"/>
            <a:ext cx="4940921" cy="213995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569073" y="2807732"/>
            <a:ext cx="4939927" cy="1397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 marL="3657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8229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446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sential Question(s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;p3" title="k20center-logo-variations_K20 Bug - White.png">
            <a:extLst>
              <a:ext uri="{FF2B5EF4-FFF2-40B4-BE49-F238E27FC236}">
                <a16:creationId xmlns:a16="http://schemas.microsoft.com/office/drawing/2014/main" id="{5D844917-401A-C607-900F-8340B4453A3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757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(s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;p3" title="k20center-logo-variations_K20 Bug - White.png">
            <a:extLst>
              <a:ext uri="{FF2B5EF4-FFF2-40B4-BE49-F238E27FC236}">
                <a16:creationId xmlns:a16="http://schemas.microsoft.com/office/drawing/2014/main" id="{2190A501-5ACD-F178-69EF-6D3C6116E86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31420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9;p7" title="k20center-logo-variations_K20 - Bug Color.png">
            <a:extLst>
              <a:ext uri="{FF2B5EF4-FFF2-40B4-BE49-F238E27FC236}">
                <a16:creationId xmlns:a16="http://schemas.microsoft.com/office/drawing/2014/main" id="{7A36BC56-4BFB-F2FB-2704-1CEB5D4A557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49" y="1370013"/>
            <a:ext cx="7886699" cy="3262312"/>
          </a:xfrm>
          <a:prstGeom prst="rect">
            <a:avLst/>
          </a:prstGeom>
        </p:spPr>
        <p:txBody>
          <a:bodyPr/>
          <a:lstStyle>
            <a:lvl1pPr marL="228600" indent="-22860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22860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648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9;p7" title="k20center-logo-variations_K20 - Bug Color.png">
            <a:extLst>
              <a:ext uri="{FF2B5EF4-FFF2-40B4-BE49-F238E27FC236}">
                <a16:creationId xmlns:a16="http://schemas.microsoft.com/office/drawing/2014/main" id="{D51A9934-4731-CF7D-01F8-8F8BC4047EE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130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9;p7" title="k20center-logo-variations_K20 - Bug Color.png">
            <a:extLst>
              <a:ext uri="{FF2B5EF4-FFF2-40B4-BE49-F238E27FC236}">
                <a16:creationId xmlns:a16="http://schemas.microsoft.com/office/drawing/2014/main" id="{CC1A804E-1971-8E34-9464-0A90A0072EB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>
            <a:lvl1pPr marL="228600" indent="-32004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32004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32004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60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al 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9;p7" title="k20center-logo-variations_K20 - Bug Color.png">
            <a:extLst>
              <a:ext uri="{FF2B5EF4-FFF2-40B4-BE49-F238E27FC236}">
                <a16:creationId xmlns:a16="http://schemas.microsoft.com/office/drawing/2014/main" id="{5D168AF4-32E4-74C0-4A18-039BCF6D6B8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850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92A09B7-DA10-1158-CAB4-8798C3E2F8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7CF834B-CD39-B870-A33D-BB16E7C46C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 </a:t>
            </a:r>
          </a:p>
          <a:p>
            <a:pPr lvl="1"/>
            <a:r>
              <a:rPr lang="en-US" altLang="en-US" dirty="0"/>
              <a:t>Second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15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457200" indent="-393192" algn="l" rtl="0" eaLnBrk="1" fontAlgn="base" hangingPunct="1">
        <a:spcBef>
          <a:spcPts val="520"/>
        </a:spcBef>
        <a:spcAft>
          <a:spcPct val="0"/>
        </a:spcAft>
        <a:buClr>
          <a:srgbClr val="971D20"/>
        </a:buClr>
        <a:buSzPct val="100000"/>
        <a:buFont typeface="System Font Regular"/>
        <a:buChar char="●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914400" indent="-356616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371600" indent="-338328" algn="l" rtl="0" eaLnBrk="1" fontAlgn="base" hangingPunct="1">
        <a:spcBef>
          <a:spcPts val="340"/>
        </a:spcBef>
        <a:spcAft>
          <a:spcPct val="0"/>
        </a:spcAft>
        <a:buClr>
          <a:srgbClr val="E8BF3C"/>
        </a:buClr>
        <a:buFont typeface="Wingdings" pitchFamily="2" charset="2"/>
        <a:buChar char="§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28800" indent="-320040" algn="l" rtl="0" eaLnBrk="1" fontAlgn="base" hangingPunct="1">
        <a:lnSpc>
          <a:spcPct val="90000"/>
        </a:lnSpc>
        <a:spcBef>
          <a:spcPts val="300"/>
        </a:spcBef>
        <a:spcAft>
          <a:spcPct val="0"/>
        </a:spcAft>
        <a:buClr>
          <a:srgbClr val="971D20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286000" indent="-310896" algn="l" rtl="0" eaLnBrk="1" fontAlgn="base" hangingPunct="1">
        <a:lnSpc>
          <a:spcPct val="90000"/>
        </a:lnSpc>
        <a:spcBef>
          <a:spcPts val="270"/>
        </a:spcBef>
        <a:spcAft>
          <a:spcPct val="0"/>
        </a:spcAft>
        <a:buClr>
          <a:schemeClr val="accent1"/>
        </a:buClr>
        <a:buSzPct val="80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DBC93EE6-7CCD-518F-84C9-A4397115C5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4DDC3D1B-4E0E-1D9F-CB2D-3C12C36432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A6C23A54-FCC8-0F9D-1665-130E35DC754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228600" indent="-393192" algn="l" rtl="0" fontAlgn="base">
        <a:spcBef>
          <a:spcPts val="520"/>
        </a:spcBef>
        <a:spcAft>
          <a:spcPct val="0"/>
        </a:spcAft>
        <a:buClr>
          <a:srgbClr val="971D20"/>
        </a:buClr>
        <a:buFont typeface="Aptos Display" panose="020B0004020202020204" pitchFamily="34" charset="0"/>
        <a:buAutoNum type="arabi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914400" indent="-356616" algn="l" rtl="0" fontAlgn="base">
        <a:spcBef>
          <a:spcPts val="400"/>
        </a:spcBef>
        <a:spcAft>
          <a:spcPct val="0"/>
        </a:spcAft>
        <a:buClr>
          <a:schemeClr val="accent1"/>
        </a:buClr>
        <a:buFont typeface="Aptos Display" panose="020B0004020202020204" pitchFamily="34" charset="0"/>
        <a:buAutoNum type="alpha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371600" indent="-338328" algn="l" rtl="0" fontAlgn="base">
        <a:spcBef>
          <a:spcPts val="340"/>
        </a:spcBef>
        <a:spcAft>
          <a:spcPct val="0"/>
        </a:spcAft>
        <a:buClr>
          <a:srgbClr val="E8BF3C"/>
        </a:buClr>
        <a:buFont typeface="Aptos Display" panose="020B0004020202020204" pitchFamily="34" charset="0"/>
        <a:buAutoNum type="roman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28800" indent="-319088" algn="l" rtl="0" fontAlgn="base">
        <a:spcBef>
          <a:spcPts val="300"/>
        </a:spcBef>
        <a:spcAft>
          <a:spcPct val="0"/>
        </a:spcAft>
        <a:buClr>
          <a:srgbClr val="971D20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286000" indent="-310896" algn="l" rtl="0" fontAlgn="base">
        <a:spcBef>
          <a:spcPts val="270"/>
        </a:spcBef>
        <a:spcAft>
          <a:spcPct val="0"/>
        </a:spcAft>
        <a:buClr>
          <a:schemeClr val="accent1"/>
        </a:buClr>
        <a:buSzPct val="75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0.xml"/><Relationship Id="rId1" Type="http://schemas.openxmlformats.org/officeDocument/2006/relationships/video" Target="https://www.youtube.com/embed/J8Kz_poR55E?feature=oembed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s://www.youtube.com/watch?v=J8Kz_poR55E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tinyurl.com/tzbjdh2u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6ilD555O_RE?feature=oembed" TargetMode="External"/><Relationship Id="rId6" Type="http://schemas.openxmlformats.org/officeDocument/2006/relationships/hyperlink" Target="http://www.youtube.com/watch?v=6ilD555O_RE" TargetMode="Externa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tinyurl.com/k20collaboration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0.xml"/><Relationship Id="rId1" Type="http://schemas.openxmlformats.org/officeDocument/2006/relationships/video" Target="https://www.youtube.com/embed/SmQjJ_hzz-4?feature=oembed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://www.youtube.com/watch?v=SmQjJ_hzz-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437739-5F2C-063A-F255-5187DDD1F2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A25BF261-033C-DC22-CA86-0F2DD94EA0EB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2843364" y="1560532"/>
            <a:ext cx="5607364" cy="1201737"/>
          </a:xfrm>
        </p:spPr>
        <p:txBody>
          <a:bodyPr/>
          <a:lstStyle/>
          <a:p>
            <a:pPr marL="64008" indent="0" algn="ctr">
              <a:buNone/>
            </a:pPr>
            <a:r>
              <a:rPr lang="en-US" altLang="en-US" sz="3600" dirty="0"/>
              <a:t>You have enough information and resources to do the work well by yourself.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17D116-9BD2-B896-CD95-481DB08638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584" y="0"/>
            <a:ext cx="255235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735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8DFD91-3AAC-8FAD-C5C5-AFF60CDFF3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4543A1F5-9B18-7DF8-8CD2-A23F4795B03E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2843364" y="1970881"/>
            <a:ext cx="5607364" cy="1201737"/>
          </a:xfrm>
        </p:spPr>
        <p:txBody>
          <a:bodyPr/>
          <a:lstStyle/>
          <a:p>
            <a:pPr marL="64008" indent="0" algn="ctr">
              <a:buNone/>
            </a:pPr>
            <a:r>
              <a:rPr lang="en-US" altLang="en-US" sz="3600" dirty="0"/>
              <a:t>Learning new insights, perspectives, or methods.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B384C4-1AED-8807-E7AE-8310466F6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584" y="0"/>
            <a:ext cx="255235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943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32D557-4533-32C7-CC51-51F278CC0B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4BDE8-9CEE-D0E3-C5D8-1F785D5CC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063" y="4329113"/>
            <a:ext cx="7635875" cy="573087"/>
          </a:xfrm>
        </p:spPr>
        <p:txBody>
          <a:bodyPr rtlCol="0">
            <a:normAutofit fontScale="90000"/>
          </a:bodyPr>
          <a:lstStyle/>
          <a:p>
            <a:pPr fontAlgn="auto">
              <a:defRPr/>
            </a:pPr>
            <a:r>
              <a:rPr lang="en-US" dirty="0">
                <a:hlinkClick r:id="rId4"/>
              </a:rPr>
              <a:t>Teamwork</a:t>
            </a:r>
            <a:endParaRPr lang="en-US" dirty="0"/>
          </a:p>
        </p:txBody>
      </p:sp>
      <p:pic>
        <p:nvPicPr>
          <p:cNvPr id="5" name="Online Media 4" title="Teamwork | Igniter Media | Church Video (1080p)">
            <a:hlinkClick r:id="" action="ppaction://media"/>
            <a:extLst>
              <a:ext uri="{FF2B5EF4-FFF2-40B4-BE49-F238E27FC236}">
                <a16:creationId xmlns:a16="http://schemas.microsoft.com/office/drawing/2014/main" id="{1EBA9B69-6BAC-34D6-5AEC-FA9A14210E5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831712" y="181448"/>
            <a:ext cx="7480575" cy="422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33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3">
            <a:extLst>
              <a:ext uri="{FF2B5EF4-FFF2-40B4-BE49-F238E27FC236}">
                <a16:creationId xmlns:a16="http://schemas.microsoft.com/office/drawing/2014/main" id="{7A133F9F-8BD4-BFCE-947E-74745460EF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8" y="0"/>
            <a:ext cx="7886700" cy="2139950"/>
          </a:xfrm>
        </p:spPr>
        <p:txBody>
          <a:bodyPr/>
          <a:lstStyle/>
          <a:p>
            <a:r>
              <a:rPr lang="en-US" altLang="en-US" dirty="0"/>
              <a:t>Learning Objectives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28C0DD-EBA7-945F-414B-0577DA3BB3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888" y="2247900"/>
            <a:ext cx="7885112" cy="1397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Explore research-based characteristics of the research construct, collaboration.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Analyze survey data in the context of your school.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Apply strategies to your role within your team and within the whole school.</a:t>
            </a:r>
          </a:p>
          <a:p>
            <a:pPr marL="457200" indent="-457200" fontAlgn="auto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465B98-B4D2-C0EC-8016-DAC43CD121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D8B45-43F0-EAA9-7DB1-6205634DC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Work Preferences Quiz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005BA1C9-8FF3-21A1-8FAA-80EB263D01EE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2628697" y="4180953"/>
            <a:ext cx="4473250" cy="526640"/>
          </a:xfrm>
        </p:spPr>
        <p:txBody>
          <a:bodyPr/>
          <a:lstStyle/>
          <a:p>
            <a:pPr marL="64008" indent="0">
              <a:buNone/>
            </a:pPr>
            <a:r>
              <a:rPr lang="en-US" sz="2800" u="sng" dirty="0">
                <a:solidFill>
                  <a:srgbClr val="0000FF"/>
                </a:solidFill>
                <a:hlinkClick r:id="rId2"/>
              </a:rPr>
              <a:t>https://tinyurl.com/tzbjdh2u</a:t>
            </a:r>
            <a:endParaRPr lang="en-US" sz="2800" dirty="0">
              <a:solidFill>
                <a:srgbClr val="0000FF"/>
              </a:solidFill>
            </a:endParaRPr>
          </a:p>
          <a:p>
            <a:pPr marL="64008" indent="0">
              <a:buNone/>
            </a:pPr>
            <a:endParaRPr lang="en-US" altLang="en-US" dirty="0"/>
          </a:p>
        </p:txBody>
      </p:sp>
      <p:pic>
        <p:nvPicPr>
          <p:cNvPr id="3" name="Google Shape;143;p30">
            <a:extLst>
              <a:ext uri="{FF2B5EF4-FFF2-40B4-BE49-F238E27FC236}">
                <a16:creationId xmlns:a16="http://schemas.microsoft.com/office/drawing/2014/main" id="{CE4264F0-A998-323E-2033-C5EFCE25B76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9190" y="1323453"/>
            <a:ext cx="2857500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2714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05593-3EA8-FF71-0D60-71D6C7B09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Preference Styles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F82FFB6-FBD6-D70F-CA82-D0BF0AF2B3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7783832"/>
              </p:ext>
            </p:extLst>
          </p:nvPr>
        </p:nvGraphicFramePr>
        <p:xfrm>
          <a:off x="628649" y="1454151"/>
          <a:ext cx="7681728" cy="723608"/>
        </p:xfrm>
        <a:graphic>
          <a:graphicData uri="http://schemas.openxmlformats.org/drawingml/2006/table">
            <a:tbl>
              <a:tblPr firstRow="1" bandRow="1">
                <a:tableStyleId>{BEDF182F-1DE7-4F13-8AA3-002D9E3B458A}</a:tableStyleId>
              </a:tblPr>
              <a:tblGrid>
                <a:gridCol w="1920432">
                  <a:extLst>
                    <a:ext uri="{9D8B030D-6E8A-4147-A177-3AD203B41FA5}">
                      <a16:colId xmlns:a16="http://schemas.microsoft.com/office/drawing/2014/main" val="2297075292"/>
                    </a:ext>
                  </a:extLst>
                </a:gridCol>
                <a:gridCol w="1920432">
                  <a:extLst>
                    <a:ext uri="{9D8B030D-6E8A-4147-A177-3AD203B41FA5}">
                      <a16:colId xmlns:a16="http://schemas.microsoft.com/office/drawing/2014/main" val="700638576"/>
                    </a:ext>
                  </a:extLst>
                </a:gridCol>
                <a:gridCol w="1920432">
                  <a:extLst>
                    <a:ext uri="{9D8B030D-6E8A-4147-A177-3AD203B41FA5}">
                      <a16:colId xmlns:a16="http://schemas.microsoft.com/office/drawing/2014/main" val="3371661523"/>
                    </a:ext>
                  </a:extLst>
                </a:gridCol>
                <a:gridCol w="1920432">
                  <a:extLst>
                    <a:ext uri="{9D8B030D-6E8A-4147-A177-3AD203B41FA5}">
                      <a16:colId xmlns:a16="http://schemas.microsoft.com/office/drawing/2014/main" val="1656188477"/>
                    </a:ext>
                  </a:extLst>
                </a:gridCol>
              </a:tblGrid>
              <a:tr h="723608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Focuser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(Self-Starter)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Relater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(Enthusiastic)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Integrator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(Finisher)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Operator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(Detailer)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3603647"/>
                  </a:ext>
                </a:extLst>
              </a:tr>
            </a:tbl>
          </a:graphicData>
        </a:graphic>
      </p:graphicFrame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BEBE2A6-BDAD-E04D-94BB-BB48510BBA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2497666"/>
            <a:ext cx="7886700" cy="12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393192" algn="l" rtl="0" eaLnBrk="1" fontAlgn="base" hangingPunct="1">
              <a:spcBef>
                <a:spcPts val="520"/>
              </a:spcBef>
              <a:spcAft>
                <a:spcPct val="0"/>
              </a:spcAft>
              <a:buClr>
                <a:srgbClr val="971D20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356616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371600" indent="-338328" algn="l" rtl="0" eaLnBrk="1" fontAlgn="base" hangingPunct="1">
              <a:spcBef>
                <a:spcPts val="340"/>
              </a:spcBef>
              <a:spcAft>
                <a:spcPct val="0"/>
              </a:spcAft>
              <a:buClr>
                <a:srgbClr val="E8BF3C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828800" indent="-32004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971D2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286000" indent="-310896" algn="l" rtl="0" eaLnBrk="1" fontAlgn="base" hangingPunct="1">
              <a:lnSpc>
                <a:spcPct val="90000"/>
              </a:lnSpc>
              <a:spcBef>
                <a:spcPts val="27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/>
              <a:t>What do you notice about these four styles in terms of projects and/or processes?</a:t>
            </a:r>
          </a:p>
        </p:txBody>
      </p:sp>
    </p:spTree>
    <p:extLst>
      <p:ext uri="{BB962C8B-B14F-4D97-AF65-F5344CB8AC3E}">
        <p14:creationId xmlns:p14="http://schemas.microsoft.com/office/powerpoint/2010/main" val="2646893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304A24-64D0-F963-2572-F844313F62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BCCC7ED-7B6B-E4AC-8310-7AD4DCC0318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215"/>
          <a:stretch>
            <a:fillRect/>
          </a:stretch>
        </p:blipFill>
        <p:spPr>
          <a:xfrm>
            <a:off x="3960317" y="679331"/>
            <a:ext cx="4967066" cy="37111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CE2EC7-12A1-03D5-CC5F-172885A5F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My Values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0A6AC8CE-9239-5B4D-8BAA-FEF679E9B063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0" y="1370013"/>
            <a:ext cx="3758415" cy="3262312"/>
          </a:xfrm>
        </p:spPr>
        <p:txBody>
          <a:bodyPr/>
          <a:lstStyle/>
          <a:p>
            <a:pPr marL="64008" indent="0">
              <a:buNone/>
            </a:pPr>
            <a:r>
              <a:rPr lang="en-US" altLang="en-US" dirty="0"/>
              <a:t>Answer the questions in the first column.</a:t>
            </a:r>
          </a:p>
        </p:txBody>
      </p:sp>
      <p:sp>
        <p:nvSpPr>
          <p:cNvPr id="5" name="Google Shape;158;p32">
            <a:extLst>
              <a:ext uri="{FF2B5EF4-FFF2-40B4-BE49-F238E27FC236}">
                <a16:creationId xmlns:a16="http://schemas.microsoft.com/office/drawing/2014/main" id="{8E680C6A-6CFF-4622-5324-BB801CF522E0}"/>
              </a:ext>
            </a:extLst>
          </p:cNvPr>
          <p:cNvSpPr/>
          <p:nvPr/>
        </p:nvSpPr>
        <p:spPr>
          <a:xfrm>
            <a:off x="4358748" y="1185811"/>
            <a:ext cx="1422974" cy="2542739"/>
          </a:xfrm>
          <a:prstGeom prst="rect">
            <a:avLst/>
          </a:prstGeom>
          <a:noFill/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56576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47448B-B5CB-5531-6EF7-7B96142E73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E3459-B466-5907-C705-6E4C267D7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/>
              <a:t>Better Together: Relationships, Collaboration, and Outcomes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6A66FF7A-F6BF-39F6-F95B-F760BF2F67B3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64008" indent="0">
              <a:buNone/>
            </a:pPr>
            <a:r>
              <a:rPr lang="en-US" altLang="en-US" dirty="0"/>
              <a:t>Silently read the research brief. </a:t>
            </a:r>
          </a:p>
        </p:txBody>
      </p:sp>
    </p:spTree>
    <p:extLst>
      <p:ext uri="{BB962C8B-B14F-4D97-AF65-F5344CB8AC3E}">
        <p14:creationId xmlns:p14="http://schemas.microsoft.com/office/powerpoint/2010/main" val="42277964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404616-4917-0DDD-F4B8-BA297CA8AD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FE0E5-31EF-0A99-93F4-CE6A5FEAC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Preference Styles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CEC668F-04FB-050D-EE6A-8258612D7F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5100929"/>
              </p:ext>
            </p:extLst>
          </p:nvPr>
        </p:nvGraphicFramePr>
        <p:xfrm>
          <a:off x="358654" y="1350598"/>
          <a:ext cx="8368536" cy="2986595"/>
        </p:xfrm>
        <a:graphic>
          <a:graphicData uri="http://schemas.openxmlformats.org/drawingml/2006/table">
            <a:tbl>
              <a:tblPr firstRow="1" bandRow="1">
                <a:tableStyleId>{BEDF182F-1DE7-4F13-8AA3-002D9E3B458A}</a:tableStyleId>
              </a:tblPr>
              <a:tblGrid>
                <a:gridCol w="2092134">
                  <a:extLst>
                    <a:ext uri="{9D8B030D-6E8A-4147-A177-3AD203B41FA5}">
                      <a16:colId xmlns:a16="http://schemas.microsoft.com/office/drawing/2014/main" val="2297075292"/>
                    </a:ext>
                  </a:extLst>
                </a:gridCol>
                <a:gridCol w="2092134">
                  <a:extLst>
                    <a:ext uri="{9D8B030D-6E8A-4147-A177-3AD203B41FA5}">
                      <a16:colId xmlns:a16="http://schemas.microsoft.com/office/drawing/2014/main" val="700638576"/>
                    </a:ext>
                  </a:extLst>
                </a:gridCol>
                <a:gridCol w="2092134">
                  <a:extLst>
                    <a:ext uri="{9D8B030D-6E8A-4147-A177-3AD203B41FA5}">
                      <a16:colId xmlns:a16="http://schemas.microsoft.com/office/drawing/2014/main" val="3371661523"/>
                    </a:ext>
                  </a:extLst>
                </a:gridCol>
                <a:gridCol w="2092134">
                  <a:extLst>
                    <a:ext uri="{9D8B030D-6E8A-4147-A177-3AD203B41FA5}">
                      <a16:colId xmlns:a16="http://schemas.microsoft.com/office/drawing/2014/main" val="1656188477"/>
                    </a:ext>
                  </a:extLst>
                </a:gridCol>
              </a:tblGrid>
              <a:tr h="665606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Focuser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(Self-Starter)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Relater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(Enthusiastic)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Integrator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(Finisher)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Operator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(Detailer)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3603647"/>
                  </a:ext>
                </a:extLst>
              </a:tr>
              <a:tr h="723608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Clear goals</a:t>
                      </a:r>
                    </a:p>
                    <a:p>
                      <a:pPr marL="285750" indent="-2857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Independence</a:t>
                      </a:r>
                    </a:p>
                    <a:p>
                      <a:pPr marL="285750" indent="-2857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Practicality</a:t>
                      </a:r>
                    </a:p>
                    <a:p>
                      <a:pPr marL="285750" indent="-2857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Productivity</a:t>
                      </a:r>
                    </a:p>
                    <a:p>
                      <a:pPr marL="285750" indent="-285750" algn="ctr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Big picture</a:t>
                      </a:r>
                    </a:p>
                    <a:p>
                      <a:pPr marL="285750" indent="-2857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Group focus</a:t>
                      </a:r>
                    </a:p>
                    <a:p>
                      <a:pPr marL="285750" indent="-2857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Flexibility</a:t>
                      </a:r>
                    </a:p>
                    <a:p>
                      <a:pPr marL="285750" indent="-2857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Democratic Processing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Significance</a:t>
                      </a:r>
                    </a:p>
                    <a:p>
                      <a:pPr marL="285750" indent="-2857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Questioning</a:t>
                      </a:r>
                    </a:p>
                    <a:p>
                      <a:pPr marL="285750" indent="-2857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Time to think</a:t>
                      </a:r>
                    </a:p>
                    <a:p>
                      <a:pPr marL="285750" indent="-2857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Creativity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Analysis</a:t>
                      </a:r>
                    </a:p>
                    <a:p>
                      <a:pPr marL="285750" indent="-2857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Details</a:t>
                      </a:r>
                    </a:p>
                    <a:p>
                      <a:pPr marL="285750" indent="-2857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Boundaries</a:t>
                      </a:r>
                    </a:p>
                    <a:p>
                      <a:pPr marL="285750" indent="-2857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Systems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2137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99182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AEACBA-8711-BE7A-4844-8E0D9851B9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64B15-18CF-9FA8-952F-7636D0773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Categorical Why-Lighting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9657B536-A739-ABE9-00B7-DFFB13EDF1C1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0" y="1370013"/>
            <a:ext cx="4524947" cy="3262312"/>
          </a:xfrm>
        </p:spPr>
        <p:txBody>
          <a:bodyPr/>
          <a:lstStyle/>
          <a:p>
            <a:pPr marL="64008" indent="0">
              <a:buNone/>
            </a:pPr>
            <a:r>
              <a:rPr lang="en-US" altLang="en-US" dirty="0"/>
              <a:t>Take turns at your table sharing what you highlighted and why you related that idea to the work style you were assigned.</a:t>
            </a:r>
          </a:p>
        </p:txBody>
      </p:sp>
      <p:pic>
        <p:nvPicPr>
          <p:cNvPr id="3" name="Google Shape;178;p35">
            <a:extLst>
              <a:ext uri="{FF2B5EF4-FFF2-40B4-BE49-F238E27FC236}">
                <a16:creationId xmlns:a16="http://schemas.microsoft.com/office/drawing/2014/main" id="{6B4E9B17-46A0-59BB-1D54-B4E7F24FDA3D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3">
            <a:off x="5958599" y="338509"/>
            <a:ext cx="2199081" cy="2063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nline Media 3" title="K20 Center 1 minute timer">
            <a:hlinkClick r:id="" action="ppaction://media"/>
            <a:extLst>
              <a:ext uri="{FF2B5EF4-FFF2-40B4-BE49-F238E27FC236}">
                <a16:creationId xmlns:a16="http://schemas.microsoft.com/office/drawing/2014/main" id="{3467D543-CE2F-3235-D00C-DA956838ADB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696093" y="2684980"/>
            <a:ext cx="2557391" cy="1444803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2B7C835-3AFE-4240-337C-809684C26F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8398" y="4129783"/>
            <a:ext cx="2352567" cy="44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393192" algn="l" rtl="0" eaLnBrk="1" fontAlgn="base" hangingPunct="1">
              <a:spcBef>
                <a:spcPts val="520"/>
              </a:spcBef>
              <a:spcAft>
                <a:spcPct val="0"/>
              </a:spcAft>
              <a:buClr>
                <a:srgbClr val="971D20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356616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371600" indent="-338328" algn="l" rtl="0" eaLnBrk="1" fontAlgn="base" hangingPunct="1">
              <a:spcBef>
                <a:spcPts val="340"/>
              </a:spcBef>
              <a:spcAft>
                <a:spcPct val="0"/>
              </a:spcAft>
              <a:buClr>
                <a:srgbClr val="E8BF3C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828800" indent="-32004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971D2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286000" indent="-310896" algn="l" rtl="0" eaLnBrk="1" fontAlgn="base" hangingPunct="1">
              <a:lnSpc>
                <a:spcPct val="90000"/>
              </a:lnSpc>
              <a:spcBef>
                <a:spcPts val="27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>
              <a:buFont typeface="System Font Regular"/>
              <a:buNone/>
            </a:pPr>
            <a:r>
              <a:rPr lang="en-US" altLang="en-US" dirty="0">
                <a:hlinkClick r:id="rId6"/>
              </a:rPr>
              <a:t>1-Minute Timer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010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3">
            <a:extLst>
              <a:ext uri="{FF2B5EF4-FFF2-40B4-BE49-F238E27FC236}">
                <a16:creationId xmlns:a16="http://schemas.microsoft.com/office/drawing/2014/main" id="{D39454A6-31F6-9DC3-BE75-39D080090E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8" y="1549104"/>
            <a:ext cx="7886700" cy="213995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Better Together:</a:t>
            </a:r>
            <a:br>
              <a:rPr lang="en-US" altLang="en-US" dirty="0"/>
            </a:br>
            <a:r>
              <a:rPr lang="en-US" altLang="en-US" dirty="0"/>
              <a:t>Relationships, Collaboration, and Outcomes</a:t>
            </a:r>
          </a:p>
        </p:txBody>
      </p:sp>
      <p:sp>
        <p:nvSpPr>
          <p:cNvPr id="22530" name="Text Placeholder 4">
            <a:extLst>
              <a:ext uri="{FF2B5EF4-FFF2-40B4-BE49-F238E27FC236}">
                <a16:creationId xmlns:a16="http://schemas.microsoft.com/office/drawing/2014/main" id="{019E2450-727C-5F8C-E55D-223CCB11F23B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623888" y="3797004"/>
            <a:ext cx="7885112" cy="1397000"/>
          </a:xfrm>
        </p:spPr>
        <p:txBody>
          <a:bodyPr/>
          <a:lstStyle/>
          <a:p>
            <a:r>
              <a:rPr lang="en-US" altLang="en-US" dirty="0"/>
              <a:t>8 Aspects of Climate &amp; Culture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9EF7DB-E6F5-CF16-752D-B66CE3B639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80245-BC9B-1C31-0261-0DDC884DF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71525"/>
            <a:ext cx="7886700" cy="993775"/>
          </a:xfrm>
        </p:spPr>
        <p:txBody>
          <a:bodyPr/>
          <a:lstStyle/>
          <a:p>
            <a:r>
              <a:rPr lang="en-US" dirty="0"/>
              <a:t>How does diversity in work preference styles benefit collaboration?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EC3CA31-8BB2-02CC-7D7C-3C281EA9CC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044059"/>
              </p:ext>
            </p:extLst>
          </p:nvPr>
        </p:nvGraphicFramePr>
        <p:xfrm>
          <a:off x="628649" y="1951038"/>
          <a:ext cx="7681728" cy="723608"/>
        </p:xfrm>
        <a:graphic>
          <a:graphicData uri="http://schemas.openxmlformats.org/drawingml/2006/table">
            <a:tbl>
              <a:tblPr firstRow="1" bandRow="1">
                <a:tableStyleId>{BEDF182F-1DE7-4F13-8AA3-002D9E3B458A}</a:tableStyleId>
              </a:tblPr>
              <a:tblGrid>
                <a:gridCol w="1920432">
                  <a:extLst>
                    <a:ext uri="{9D8B030D-6E8A-4147-A177-3AD203B41FA5}">
                      <a16:colId xmlns:a16="http://schemas.microsoft.com/office/drawing/2014/main" val="2297075292"/>
                    </a:ext>
                  </a:extLst>
                </a:gridCol>
                <a:gridCol w="1920432">
                  <a:extLst>
                    <a:ext uri="{9D8B030D-6E8A-4147-A177-3AD203B41FA5}">
                      <a16:colId xmlns:a16="http://schemas.microsoft.com/office/drawing/2014/main" val="700638576"/>
                    </a:ext>
                  </a:extLst>
                </a:gridCol>
                <a:gridCol w="1920432">
                  <a:extLst>
                    <a:ext uri="{9D8B030D-6E8A-4147-A177-3AD203B41FA5}">
                      <a16:colId xmlns:a16="http://schemas.microsoft.com/office/drawing/2014/main" val="3371661523"/>
                    </a:ext>
                  </a:extLst>
                </a:gridCol>
                <a:gridCol w="1920432">
                  <a:extLst>
                    <a:ext uri="{9D8B030D-6E8A-4147-A177-3AD203B41FA5}">
                      <a16:colId xmlns:a16="http://schemas.microsoft.com/office/drawing/2014/main" val="1656188477"/>
                    </a:ext>
                  </a:extLst>
                </a:gridCol>
              </a:tblGrid>
              <a:tr h="723608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Focuser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(Self-Starter)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Relater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(Enthusiastic)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Integrator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(Finisher)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Operator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(Detailer)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36036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63797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70FA40-7D38-0AFB-EB07-91FE835D81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2DCCDC3-2629-D495-B421-652C2120205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215"/>
          <a:stretch>
            <a:fillRect/>
          </a:stretch>
        </p:blipFill>
        <p:spPr>
          <a:xfrm>
            <a:off x="3960317" y="679331"/>
            <a:ext cx="4967066" cy="37111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A52098-DF6B-4098-541F-43A82F041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Action + Results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5479DE8F-C210-4D77-1351-B6371268C383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0" y="1370013"/>
            <a:ext cx="3539463" cy="3262312"/>
          </a:xfrm>
        </p:spPr>
        <p:txBody>
          <a:bodyPr/>
          <a:lstStyle/>
          <a:p>
            <a:r>
              <a:rPr lang="en-US" altLang="en-US" dirty="0"/>
              <a:t>Reflect on what actions you take during team projects.</a:t>
            </a:r>
          </a:p>
          <a:p>
            <a:r>
              <a:rPr lang="en-US" altLang="en-US" dirty="0"/>
              <a:t>List these in the second column of the values chart.</a:t>
            </a:r>
          </a:p>
        </p:txBody>
      </p:sp>
      <p:sp>
        <p:nvSpPr>
          <p:cNvPr id="5" name="Google Shape;158;p32">
            <a:extLst>
              <a:ext uri="{FF2B5EF4-FFF2-40B4-BE49-F238E27FC236}">
                <a16:creationId xmlns:a16="http://schemas.microsoft.com/office/drawing/2014/main" id="{607EB88C-95E9-FEBA-6A20-992B520679DA}"/>
              </a:ext>
            </a:extLst>
          </p:cNvPr>
          <p:cNvSpPr/>
          <p:nvPr/>
        </p:nvSpPr>
        <p:spPr>
          <a:xfrm>
            <a:off x="5732363" y="1156732"/>
            <a:ext cx="1422974" cy="2542739"/>
          </a:xfrm>
          <a:prstGeom prst="rect">
            <a:avLst/>
          </a:prstGeom>
          <a:noFill/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158;p32">
            <a:extLst>
              <a:ext uri="{FF2B5EF4-FFF2-40B4-BE49-F238E27FC236}">
                <a16:creationId xmlns:a16="http://schemas.microsoft.com/office/drawing/2014/main" id="{A50447D8-78CC-1169-D201-77194A63A712}"/>
              </a:ext>
            </a:extLst>
          </p:cNvPr>
          <p:cNvSpPr/>
          <p:nvPr/>
        </p:nvSpPr>
        <p:spPr>
          <a:xfrm flipV="1">
            <a:off x="4307050" y="3708707"/>
            <a:ext cx="1210660" cy="45719"/>
          </a:xfrm>
          <a:prstGeom prst="rect">
            <a:avLst/>
          </a:prstGeom>
          <a:noFill/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25565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A1F9C9-3DB8-FB82-2D79-25DEBC5B10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98;p38">
            <a:extLst>
              <a:ext uri="{FF2B5EF4-FFF2-40B4-BE49-F238E27FC236}">
                <a16:creationId xmlns:a16="http://schemas.microsoft.com/office/drawing/2014/main" id="{45F57562-93D5-CE94-C893-C4E0040BB72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526"/>
          <a:stretch/>
        </p:blipFill>
        <p:spPr>
          <a:xfrm>
            <a:off x="667891" y="153850"/>
            <a:ext cx="7808210" cy="48358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5" name="Google Shape;199;p38">
            <a:extLst>
              <a:ext uri="{FF2B5EF4-FFF2-40B4-BE49-F238E27FC236}">
                <a16:creationId xmlns:a16="http://schemas.microsoft.com/office/drawing/2014/main" id="{D4F09366-9066-EAE5-75F4-952FB296A5CD}"/>
              </a:ext>
            </a:extLst>
          </p:cNvPr>
          <p:cNvSpPr txBox="1"/>
          <p:nvPr/>
        </p:nvSpPr>
        <p:spPr>
          <a:xfrm>
            <a:off x="800100" y="3466075"/>
            <a:ext cx="7543800" cy="723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https://tinyurl.com/k20collaboration</a:t>
            </a:r>
            <a:r>
              <a:rPr lang="en-US" sz="35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5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244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30387E-C15E-2DD0-7796-188328F65C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C07B5-2453-ECBB-1128-0C4B75391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705101"/>
            <a:ext cx="2751076" cy="9937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What does the data say?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A11E1D9B-E0F2-862B-CD97-C3266858FA69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0" y="1800476"/>
            <a:ext cx="3649320" cy="3262312"/>
          </a:xfrm>
        </p:spPr>
        <p:txBody>
          <a:bodyPr/>
          <a:lstStyle/>
          <a:p>
            <a:pPr marL="64008" indent="0">
              <a:buNone/>
            </a:pPr>
            <a:r>
              <a:rPr lang="en-US" altLang="en-US" dirty="0"/>
              <a:t>Write 2-4 objective statements about this data in the center square.</a:t>
            </a:r>
          </a:p>
        </p:txBody>
      </p:sp>
      <p:sp>
        <p:nvSpPr>
          <p:cNvPr id="4" name="Google Shape;205;p39">
            <a:extLst>
              <a:ext uri="{FF2B5EF4-FFF2-40B4-BE49-F238E27FC236}">
                <a16:creationId xmlns:a16="http://schemas.microsoft.com/office/drawing/2014/main" id="{DF0A1DA7-A10A-B2B4-D281-9EC86A75D426}"/>
              </a:ext>
            </a:extLst>
          </p:cNvPr>
          <p:cNvSpPr/>
          <p:nvPr/>
        </p:nvSpPr>
        <p:spPr>
          <a:xfrm>
            <a:off x="4852200" y="468675"/>
            <a:ext cx="3334800" cy="4030800"/>
          </a:xfrm>
          <a:prstGeom prst="rect">
            <a:avLst/>
          </a:prstGeom>
          <a:noFill/>
          <a:ln w="19050" cap="flat" cmpd="sng">
            <a:solidFill>
              <a:srgbClr val="5B686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206;p39">
            <a:extLst>
              <a:ext uri="{FF2B5EF4-FFF2-40B4-BE49-F238E27FC236}">
                <a16:creationId xmlns:a16="http://schemas.microsoft.com/office/drawing/2014/main" id="{4D9BF914-1228-F07B-0C3E-6B32C79E70CC}"/>
              </a:ext>
            </a:extLst>
          </p:cNvPr>
          <p:cNvSpPr/>
          <p:nvPr/>
        </p:nvSpPr>
        <p:spPr>
          <a:xfrm>
            <a:off x="5476200" y="1106775"/>
            <a:ext cx="2086800" cy="2640900"/>
          </a:xfrm>
          <a:prstGeom prst="rect">
            <a:avLst/>
          </a:prstGeom>
          <a:noFill/>
          <a:ln w="19050" cap="flat" cmpd="sng">
            <a:solidFill>
              <a:srgbClr val="5B686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209;p39">
            <a:extLst>
              <a:ext uri="{FF2B5EF4-FFF2-40B4-BE49-F238E27FC236}">
                <a16:creationId xmlns:a16="http://schemas.microsoft.com/office/drawing/2014/main" id="{06966499-B130-5736-3C52-DF9FF46AD813}"/>
              </a:ext>
            </a:extLst>
          </p:cNvPr>
          <p:cNvSpPr/>
          <p:nvPr/>
        </p:nvSpPr>
        <p:spPr>
          <a:xfrm>
            <a:off x="6024825" y="1655400"/>
            <a:ext cx="1012200" cy="145800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" name="Google Shape;210;p39">
            <a:extLst>
              <a:ext uri="{FF2B5EF4-FFF2-40B4-BE49-F238E27FC236}">
                <a16:creationId xmlns:a16="http://schemas.microsoft.com/office/drawing/2014/main" id="{3C50F206-8EB3-31E9-9F58-43DCD872E810}"/>
              </a:ext>
            </a:extLst>
          </p:cNvPr>
          <p:cNvCxnSpPr>
            <a:cxnSpLocks/>
          </p:cNvCxnSpPr>
          <p:nvPr/>
        </p:nvCxnSpPr>
        <p:spPr>
          <a:xfrm flipV="1">
            <a:off x="3929012" y="2208825"/>
            <a:ext cx="2536338" cy="243576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oval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7094041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9F6084-3ADD-9261-2E9C-DE785D67C5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1CC9E-DF72-F2EC-AA72-2C513C947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705101"/>
            <a:ext cx="3697574" cy="9937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Reflection and Interpretation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A33B6C94-B379-22A1-C718-F7F5468C2ACD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49" y="1800476"/>
            <a:ext cx="3975662" cy="3262312"/>
          </a:xfrm>
        </p:spPr>
        <p:txBody>
          <a:bodyPr/>
          <a:lstStyle/>
          <a:p>
            <a:pPr marL="578358" indent="-514350">
              <a:buFont typeface="+mj-lt"/>
              <a:buAutoNum type="arabicPeriod"/>
            </a:pPr>
            <a:r>
              <a:rPr lang="en-US" altLang="en-US" dirty="0"/>
              <a:t>What are your feelings about the data?</a:t>
            </a:r>
          </a:p>
          <a:p>
            <a:pPr marL="578358" indent="-514350">
              <a:buFont typeface="+mj-lt"/>
              <a:buAutoNum type="arabicPeriod"/>
            </a:pPr>
            <a:r>
              <a:rPr lang="en-US" altLang="en-US" dirty="0"/>
              <a:t>What key insights do you take away from this data?</a:t>
            </a:r>
          </a:p>
        </p:txBody>
      </p:sp>
      <p:sp>
        <p:nvSpPr>
          <p:cNvPr id="4" name="Google Shape;205;p39">
            <a:extLst>
              <a:ext uri="{FF2B5EF4-FFF2-40B4-BE49-F238E27FC236}">
                <a16:creationId xmlns:a16="http://schemas.microsoft.com/office/drawing/2014/main" id="{A010AEAB-A489-9BA2-717E-C0266ED648B9}"/>
              </a:ext>
            </a:extLst>
          </p:cNvPr>
          <p:cNvSpPr/>
          <p:nvPr/>
        </p:nvSpPr>
        <p:spPr>
          <a:xfrm>
            <a:off x="4852200" y="468675"/>
            <a:ext cx="3334800" cy="4030800"/>
          </a:xfrm>
          <a:prstGeom prst="rect">
            <a:avLst/>
          </a:prstGeom>
          <a:noFill/>
          <a:ln w="19050" cap="flat" cmpd="sng">
            <a:solidFill>
              <a:srgbClr val="5B686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206;p39">
            <a:extLst>
              <a:ext uri="{FF2B5EF4-FFF2-40B4-BE49-F238E27FC236}">
                <a16:creationId xmlns:a16="http://schemas.microsoft.com/office/drawing/2014/main" id="{BCA05BF2-D50D-1F5E-628A-65A9608EBB96}"/>
              </a:ext>
            </a:extLst>
          </p:cNvPr>
          <p:cNvSpPr/>
          <p:nvPr/>
        </p:nvSpPr>
        <p:spPr>
          <a:xfrm>
            <a:off x="5476200" y="1106775"/>
            <a:ext cx="2086800" cy="2640900"/>
          </a:xfrm>
          <a:prstGeom prst="rect">
            <a:avLst/>
          </a:prstGeom>
          <a:noFill/>
          <a:ln w="19050" cap="flat" cmpd="sng">
            <a:solidFill>
              <a:srgbClr val="5B686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209;p39">
            <a:extLst>
              <a:ext uri="{FF2B5EF4-FFF2-40B4-BE49-F238E27FC236}">
                <a16:creationId xmlns:a16="http://schemas.microsoft.com/office/drawing/2014/main" id="{CE5AE80C-1CBF-5583-2E25-251E9866CD6B}"/>
              </a:ext>
            </a:extLst>
          </p:cNvPr>
          <p:cNvSpPr/>
          <p:nvPr/>
        </p:nvSpPr>
        <p:spPr>
          <a:xfrm>
            <a:off x="6024825" y="1655400"/>
            <a:ext cx="1012200" cy="145800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" name="Google Shape;210;p39">
            <a:extLst>
              <a:ext uri="{FF2B5EF4-FFF2-40B4-BE49-F238E27FC236}">
                <a16:creationId xmlns:a16="http://schemas.microsoft.com/office/drawing/2014/main" id="{DB6B1B71-23FD-2F1F-8C30-AC6997EC04E3}"/>
              </a:ext>
            </a:extLst>
          </p:cNvPr>
          <p:cNvCxnSpPr>
            <a:cxnSpLocks/>
          </p:cNvCxnSpPr>
          <p:nvPr/>
        </p:nvCxnSpPr>
        <p:spPr>
          <a:xfrm flipV="1">
            <a:off x="3644676" y="2058208"/>
            <a:ext cx="2086800" cy="374807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oval" w="med" len="med"/>
            <a:tailEnd type="triangle" w="med" len="med"/>
          </a:ln>
        </p:spPr>
      </p:cxnSp>
      <p:cxnSp>
        <p:nvCxnSpPr>
          <p:cNvPr id="9" name="Google Shape;210;p39">
            <a:extLst>
              <a:ext uri="{FF2B5EF4-FFF2-40B4-BE49-F238E27FC236}">
                <a16:creationId xmlns:a16="http://schemas.microsoft.com/office/drawing/2014/main" id="{0A17BFF9-1A2A-3CD0-8D45-7A460E4F099F}"/>
              </a:ext>
            </a:extLst>
          </p:cNvPr>
          <p:cNvCxnSpPr>
            <a:cxnSpLocks/>
          </p:cNvCxnSpPr>
          <p:nvPr/>
        </p:nvCxnSpPr>
        <p:spPr>
          <a:xfrm flipV="1">
            <a:off x="4604311" y="3113400"/>
            <a:ext cx="1327980" cy="224190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oval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5819465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1D3DE6-D496-87BF-75C8-6BCD1569D1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C9403-8818-2090-2701-3569245F3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05101"/>
            <a:ext cx="3222815" cy="9937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Decisions/Goals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9B1A0EF6-5771-E018-D721-B1CC939487AD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0" y="1800476"/>
            <a:ext cx="3649320" cy="3262312"/>
          </a:xfrm>
        </p:spPr>
        <p:txBody>
          <a:bodyPr/>
          <a:lstStyle/>
          <a:p>
            <a:pPr marL="64008" indent="0">
              <a:buNone/>
            </a:pPr>
            <a:r>
              <a:rPr lang="en-US" altLang="en-US" dirty="0"/>
              <a:t>What can we do as a result of this data?</a:t>
            </a:r>
          </a:p>
        </p:txBody>
      </p:sp>
      <p:sp>
        <p:nvSpPr>
          <p:cNvPr id="4" name="Google Shape;205;p39">
            <a:extLst>
              <a:ext uri="{FF2B5EF4-FFF2-40B4-BE49-F238E27FC236}">
                <a16:creationId xmlns:a16="http://schemas.microsoft.com/office/drawing/2014/main" id="{BC722DAF-1DFC-2995-BF29-DB65A6F4E2A2}"/>
              </a:ext>
            </a:extLst>
          </p:cNvPr>
          <p:cNvSpPr/>
          <p:nvPr/>
        </p:nvSpPr>
        <p:spPr>
          <a:xfrm>
            <a:off x="4852200" y="468675"/>
            <a:ext cx="3334800" cy="4030800"/>
          </a:xfrm>
          <a:prstGeom prst="rect">
            <a:avLst/>
          </a:prstGeom>
          <a:noFill/>
          <a:ln w="19050" cap="flat" cmpd="sng">
            <a:solidFill>
              <a:srgbClr val="5B686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206;p39">
            <a:extLst>
              <a:ext uri="{FF2B5EF4-FFF2-40B4-BE49-F238E27FC236}">
                <a16:creationId xmlns:a16="http://schemas.microsoft.com/office/drawing/2014/main" id="{4E3136EB-D78E-B914-AC49-7A5A22DDCC2C}"/>
              </a:ext>
            </a:extLst>
          </p:cNvPr>
          <p:cNvSpPr/>
          <p:nvPr/>
        </p:nvSpPr>
        <p:spPr>
          <a:xfrm>
            <a:off x="5476200" y="1106775"/>
            <a:ext cx="2086800" cy="2640900"/>
          </a:xfrm>
          <a:prstGeom prst="rect">
            <a:avLst/>
          </a:prstGeom>
          <a:noFill/>
          <a:ln w="19050" cap="flat" cmpd="sng">
            <a:solidFill>
              <a:srgbClr val="5B686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209;p39">
            <a:extLst>
              <a:ext uri="{FF2B5EF4-FFF2-40B4-BE49-F238E27FC236}">
                <a16:creationId xmlns:a16="http://schemas.microsoft.com/office/drawing/2014/main" id="{35F63232-AB22-5C78-BE1E-8BA646614BB2}"/>
              </a:ext>
            </a:extLst>
          </p:cNvPr>
          <p:cNvSpPr/>
          <p:nvPr/>
        </p:nvSpPr>
        <p:spPr>
          <a:xfrm>
            <a:off x="6024825" y="1655400"/>
            <a:ext cx="1012200" cy="145800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" name="Google Shape;210;p39">
            <a:extLst>
              <a:ext uri="{FF2B5EF4-FFF2-40B4-BE49-F238E27FC236}">
                <a16:creationId xmlns:a16="http://schemas.microsoft.com/office/drawing/2014/main" id="{C4ED2A3A-83D3-C860-5DCA-1E2B9A20A69B}"/>
              </a:ext>
            </a:extLst>
          </p:cNvPr>
          <p:cNvCxnSpPr>
            <a:cxnSpLocks/>
          </p:cNvCxnSpPr>
          <p:nvPr/>
        </p:nvCxnSpPr>
        <p:spPr>
          <a:xfrm>
            <a:off x="3531587" y="2416859"/>
            <a:ext cx="1370383" cy="258488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oval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3744209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21E20C-970E-58FD-EE96-9E0A413338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CB0FCF-787B-3249-2B3F-332B925C482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215"/>
          <a:stretch>
            <a:fillRect/>
          </a:stretch>
        </p:blipFill>
        <p:spPr>
          <a:xfrm>
            <a:off x="3960317" y="679331"/>
            <a:ext cx="4967066" cy="37111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B91572-A61D-57E4-4114-A0FBDE453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Goals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CF9C43E9-E276-CF42-CD0B-19E70DE83F18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0" y="1370013"/>
            <a:ext cx="3539463" cy="3262312"/>
          </a:xfrm>
        </p:spPr>
        <p:txBody>
          <a:bodyPr/>
          <a:lstStyle/>
          <a:p>
            <a:r>
              <a:rPr lang="en-US" altLang="en-US" dirty="0"/>
              <a:t>Revisit your Values chart, column three:</a:t>
            </a:r>
          </a:p>
          <a:p>
            <a:r>
              <a:rPr lang="en-US" altLang="en-US" dirty="0"/>
              <a:t>How can we better foster a positive collaborative work community?</a:t>
            </a:r>
          </a:p>
        </p:txBody>
      </p:sp>
      <p:sp>
        <p:nvSpPr>
          <p:cNvPr id="5" name="Google Shape;158;p32">
            <a:extLst>
              <a:ext uri="{FF2B5EF4-FFF2-40B4-BE49-F238E27FC236}">
                <a16:creationId xmlns:a16="http://schemas.microsoft.com/office/drawing/2014/main" id="{CE81BECD-B8E4-5A68-A7CF-DE1A60CEDF36}"/>
              </a:ext>
            </a:extLst>
          </p:cNvPr>
          <p:cNvSpPr/>
          <p:nvPr/>
        </p:nvSpPr>
        <p:spPr>
          <a:xfrm>
            <a:off x="7092376" y="1156732"/>
            <a:ext cx="1422974" cy="2542739"/>
          </a:xfrm>
          <a:prstGeom prst="rect">
            <a:avLst/>
          </a:prstGeom>
          <a:noFill/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158;p32">
            <a:extLst>
              <a:ext uri="{FF2B5EF4-FFF2-40B4-BE49-F238E27FC236}">
                <a16:creationId xmlns:a16="http://schemas.microsoft.com/office/drawing/2014/main" id="{F863CDBD-93E7-0D9F-2D0C-A4AFC2672065}"/>
              </a:ext>
            </a:extLst>
          </p:cNvPr>
          <p:cNvSpPr/>
          <p:nvPr/>
        </p:nvSpPr>
        <p:spPr>
          <a:xfrm flipV="1">
            <a:off x="4307050" y="3708707"/>
            <a:ext cx="1210660" cy="45719"/>
          </a:xfrm>
          <a:prstGeom prst="rect">
            <a:avLst/>
          </a:prstGeom>
          <a:noFill/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3418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79F352-F768-28A9-1759-57AF6FF465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354DF-574C-508F-2338-709402D99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063" y="4329113"/>
            <a:ext cx="7635875" cy="573087"/>
          </a:xfrm>
        </p:spPr>
        <p:txBody>
          <a:bodyPr rtlCol="0">
            <a:normAutofit fontScale="90000"/>
          </a:bodyPr>
          <a:lstStyle/>
          <a:p>
            <a:pPr fontAlgn="auto">
              <a:defRPr/>
            </a:pPr>
            <a:r>
              <a:rPr lang="en-US" dirty="0">
                <a:hlinkClick r:id="rId4"/>
              </a:rPr>
              <a:t>"No Time to Discuss This As a Committee!"</a:t>
            </a:r>
            <a:endParaRPr lang="en-US" dirty="0"/>
          </a:p>
        </p:txBody>
      </p:sp>
      <p:pic>
        <p:nvPicPr>
          <p:cNvPr id="3" name="Online Media 2" title="“No Time to Discuss This As a Committee!”">
            <a:hlinkClick r:id="" action="ppaction://media"/>
            <a:extLst>
              <a:ext uri="{FF2B5EF4-FFF2-40B4-BE49-F238E27FC236}">
                <a16:creationId xmlns:a16="http://schemas.microsoft.com/office/drawing/2014/main" id="{7C0EE763-D53B-0144-7A4C-13DB6422B42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105288" y="442660"/>
            <a:ext cx="6933424" cy="391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6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11CD8-D9BB-BC4B-FD94-B6149C8A5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Stoplight Statements: Collaboration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67D3FB85-4C05-9AF8-0E54-BE7EB078D8F0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1" y="1370013"/>
            <a:ext cx="6379596" cy="3262312"/>
          </a:xfrm>
        </p:spPr>
        <p:txBody>
          <a:bodyPr/>
          <a:lstStyle/>
          <a:p>
            <a:pPr marL="64008" indent="0">
              <a:buNone/>
            </a:pPr>
            <a:r>
              <a:rPr lang="en-US" altLang="en-US" dirty="0"/>
              <a:t>Choose and hold the color that best represents your position in the statements </a:t>
            </a:r>
            <a:br>
              <a:rPr lang="en-US" altLang="en-US" dirty="0"/>
            </a:br>
            <a:r>
              <a:rPr lang="en-US" altLang="en-US" dirty="0"/>
              <a:t>on the following slides.</a:t>
            </a:r>
          </a:p>
          <a:p>
            <a:pPr marL="64008" indent="0">
              <a:buNone/>
            </a:pPr>
            <a:endParaRPr lang="en-US" altLang="en-US" dirty="0"/>
          </a:p>
          <a:p>
            <a:pPr marL="64008" indent="0">
              <a:buNone/>
            </a:pPr>
            <a:r>
              <a:rPr lang="en-US" altLang="en-US" b="1" dirty="0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Green</a:t>
            </a:r>
            <a:r>
              <a:rPr lang="en-US" altLang="en-US" dirty="0"/>
              <a:t> – Yes, let’s go! </a:t>
            </a:r>
          </a:p>
          <a:p>
            <a:pPr marL="64008" indent="0">
              <a:buNone/>
            </a:pPr>
            <a:r>
              <a:rPr lang="en-US" altLang="en-US" b="1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Yellow</a:t>
            </a:r>
            <a:r>
              <a:rPr lang="en-US" altLang="en-US" dirty="0"/>
              <a:t> – Sometimes depends on a few things.</a:t>
            </a:r>
          </a:p>
          <a:p>
            <a:pPr marL="64008" indent="0">
              <a:buNone/>
            </a:pPr>
            <a:r>
              <a:rPr lang="en-US" altLang="en-US" b="1" dirty="0">
                <a:solidFill>
                  <a:schemeClr val="accent3"/>
                </a:solidFill>
              </a:rPr>
              <a:t>Red</a:t>
            </a:r>
            <a:r>
              <a:rPr lang="en-US" altLang="en-US" dirty="0"/>
              <a:t> – Nope, flying solo…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8ED875-7A7A-1272-8E66-C8D52074C1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2668" y="1370013"/>
            <a:ext cx="1311431" cy="264279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3241AC-6832-2854-D4D7-DCEF738D2F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FA047F00-42AF-5A42-8C81-B9AC772A10D9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2843364" y="1970881"/>
            <a:ext cx="5607364" cy="1201737"/>
          </a:xfrm>
        </p:spPr>
        <p:txBody>
          <a:bodyPr/>
          <a:lstStyle/>
          <a:p>
            <a:pPr marL="64008" indent="0" algn="ctr">
              <a:buNone/>
            </a:pPr>
            <a:r>
              <a:rPr lang="en-US" altLang="en-US" sz="3600" dirty="0"/>
              <a:t>When generating new ideas, products, and/or processes.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F2D690-9BE7-A917-E16A-58CFDDF987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584" y="0"/>
            <a:ext cx="255235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171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44B7A8-FB02-1CF9-66ED-D71AA51492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86BA3636-97CE-59C0-0362-0593667C1FCD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2843364" y="1970881"/>
            <a:ext cx="5607364" cy="1201737"/>
          </a:xfrm>
        </p:spPr>
        <p:txBody>
          <a:bodyPr/>
          <a:lstStyle/>
          <a:p>
            <a:pPr marL="64008" indent="0" algn="ctr">
              <a:buNone/>
            </a:pPr>
            <a:r>
              <a:rPr lang="en-US" altLang="en-US" sz="3600" dirty="0"/>
              <a:t>Planning, coordinating, carrying out complex work.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98CA72-2506-5F2E-F2C9-3848F51CA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584" y="0"/>
            <a:ext cx="255235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910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771A4B-8C68-97EE-F47E-944E2FFE38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5B907B0F-E723-25C0-5D11-047FF0247C96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2843363" y="2271373"/>
            <a:ext cx="6022763" cy="1201737"/>
          </a:xfrm>
        </p:spPr>
        <p:txBody>
          <a:bodyPr/>
          <a:lstStyle/>
          <a:p>
            <a:pPr marL="64008" indent="0">
              <a:buNone/>
            </a:pPr>
            <a:r>
              <a:rPr lang="en-US" altLang="en-US" sz="3600" dirty="0"/>
              <a:t>Speedy execution is important.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117529-0F26-BEAF-338B-EB758B170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584" y="0"/>
            <a:ext cx="255235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602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ADBED4-826C-5D95-DBC2-647EAC5E4C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3E14F7D4-C70A-52A4-95AC-CFDB36D24ECE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2843364" y="1723544"/>
            <a:ext cx="5607364" cy="1696412"/>
          </a:xfrm>
        </p:spPr>
        <p:txBody>
          <a:bodyPr/>
          <a:lstStyle/>
          <a:p>
            <a:pPr marL="64008" indent="0" algn="ctr">
              <a:buNone/>
            </a:pPr>
            <a:r>
              <a:rPr lang="en-US" altLang="en-US" sz="3600" dirty="0"/>
              <a:t>Gaining commitment and making decisions that affect many people.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EE27B2-7630-1975-F0C8-3E19352A4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584" y="0"/>
            <a:ext cx="255235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330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99F2A-6599-4FAA-3808-5EA3559BC3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2A64AC8D-39B0-7CAE-083A-CE2DA34580EB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2843364" y="1970881"/>
            <a:ext cx="5607364" cy="1201737"/>
          </a:xfrm>
        </p:spPr>
        <p:txBody>
          <a:bodyPr/>
          <a:lstStyle/>
          <a:p>
            <a:pPr marL="64008" indent="0" algn="ctr">
              <a:buNone/>
            </a:pPr>
            <a:r>
              <a:rPr lang="en-US" altLang="en-US" sz="3600" dirty="0"/>
              <a:t>Dealing with uncertain, complex, or risky problems.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74F846-47F5-6103-DE3B-26453C8BC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584" y="0"/>
            <a:ext cx="255235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15947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7CD69D3D-9E24-4AE7-A6A6-95472C009F98}" vid="{02DC2DEC-ED14-46D2-92D2-CE7973B77C9B}"/>
    </a:ext>
  </a:extLst>
</a:theme>
</file>

<file path=ppt/theme/theme2.xml><?xml version="1.0" encoding="utf-8"?>
<a:theme xmlns:a="http://schemas.openxmlformats.org/drawingml/2006/main" name="1_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7CD69D3D-9E24-4AE7-A6A6-95472C009F98}" vid="{92F950AD-31EE-4ABC-AB96-5F978758D647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Slides (25)—Template</Template>
  <TotalTime>54</TotalTime>
  <Words>1539</Words>
  <Application>Microsoft Office PowerPoint</Application>
  <PresentationFormat>On-screen Show (16:9)</PresentationFormat>
  <Paragraphs>213</Paragraphs>
  <Slides>26</Slides>
  <Notes>23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Aptos Display</vt:lpstr>
      <vt:lpstr>Arial</vt:lpstr>
      <vt:lpstr>Calibri</vt:lpstr>
      <vt:lpstr>Courier New</vt:lpstr>
      <vt:lpstr>System Font Regular</vt:lpstr>
      <vt:lpstr>Wingdings</vt:lpstr>
      <vt:lpstr>Custom Design</vt:lpstr>
      <vt:lpstr>1_Custom Design</vt:lpstr>
      <vt:lpstr>PowerPoint Presentation</vt:lpstr>
      <vt:lpstr>Better Together: Relationships, Collaboration, and Outcomes</vt:lpstr>
      <vt:lpstr>"No Time to Discuss This As a Committee!"</vt:lpstr>
      <vt:lpstr>Stoplight Statements: Collaboration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Teamwork</vt:lpstr>
      <vt:lpstr>Learning Objectives</vt:lpstr>
      <vt:lpstr>Work Preferences Quiz</vt:lpstr>
      <vt:lpstr>Work Preference Styles</vt:lpstr>
      <vt:lpstr>My Values</vt:lpstr>
      <vt:lpstr>Better Together: Relationships, Collaboration, and Outcomes</vt:lpstr>
      <vt:lpstr>Work Preference Styles</vt:lpstr>
      <vt:lpstr>Categorical Why-Lighting</vt:lpstr>
      <vt:lpstr>How does diversity in work preference styles benefit collaboration?</vt:lpstr>
      <vt:lpstr>Action + Results</vt:lpstr>
      <vt:lpstr>PowerPoint Presentation</vt:lpstr>
      <vt:lpstr>What does the data say?</vt:lpstr>
      <vt:lpstr>Reflection and Interpretation</vt:lpstr>
      <vt:lpstr>Decisions/Goals</vt:lpstr>
      <vt:lpstr>Goals</vt:lpstr>
    </vt:vector>
  </TitlesOfParts>
  <Manager/>
  <Company>University of Oklahoma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Lieu, Mary</dc:creator>
  <cp:keywords/>
  <dc:description/>
  <cp:lastModifiedBy>Lieu, Mary</cp:lastModifiedBy>
  <cp:revision>2</cp:revision>
  <dcterms:created xsi:type="dcterms:W3CDTF">2026-03-31T19:13:22Z</dcterms:created>
  <dcterms:modified xsi:type="dcterms:W3CDTF">2026-03-31T20:08:01Z</dcterms:modified>
  <cp:category/>
</cp:coreProperties>
</file>