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6" r:id="rId2"/>
  </p:sldMasterIdLst>
  <p:notesMasterIdLst>
    <p:notesMasterId r:id="rId2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3" roundtripDataSignature="AMtx7mh3BZ+EVjozM/iyQsh0j0MWVpz6/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9E04909-9C8C-4586-8133-5EAF94B4BBA1}">
  <a:tblStyle styleId="{89E04909-9C8C-4586-8133-5EAF94B4BBA1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43"/>
  </p:normalViewPr>
  <p:slideViewPr>
    <p:cSldViewPr snapToGrid="0">
      <p:cViewPr varScale="1">
        <p:scale>
          <a:sx n="135" d="100"/>
          <a:sy n="135" d="100"/>
        </p:scale>
        <p:origin x="248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mQjJ_hzz-4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starwars.fandom.com/wiki/Hoth/Legends" TargetMode="External"/><Relationship Id="rId4" Type="http://schemas.openxmlformats.org/officeDocument/2006/relationships/hyperlink" Target="https://starwars.fandom.com/wiki/Echo_Base/Legends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2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8Kz_poR55E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youtu.be/wJuRrIf1FOw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ity.com/test/disc-personality-test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ity.com/test/disc-personality-test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192" TargetMode="External"/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docs.google.com/document/d/1SoeFuKASZphGE4GzFC1PcV01cGZlrlkBsxleUF-2jNI/edit?usp=sharinghttps://docs.google.com/document/d/1SoeFuKASZphGE4GzFC1PcV01cGZlrlkBsxleUF-2jNI/copy" TargetMode="Externa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infogram.com/1pddk5x5rp69lwimvzl07weljksk2qyddnw?live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3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infogram.com/1pddk5x5rp69lwimvzl07weljksk2qyddnw?live" TargetMode="External"/></Relationships>
</file>

<file path=ppt/notesSlides/_rels/notes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3" TargetMode="External"/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k20center.ou.edu/strategy/93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8" name="Google Shape;7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Empire Fan Productions. (2021, April 8). “</a:t>
            </a:r>
            <a:r>
              <a:rPr lang="en-US" i="1" dirty="0"/>
              <a:t>No time to discuss this as a committee!” </a:t>
            </a:r>
            <a:r>
              <a:rPr lang="en-US" dirty="0"/>
              <a:t>[Video]. YouTube. </a:t>
            </a:r>
            <a:r>
              <a:rPr lang="en-US" dirty="0">
                <a:hlinkClick r:id="rId3"/>
              </a:rPr>
              <a:t>https://www.youtube.com/watch?v=SmQjJ_hzz-4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1 min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Most times collaboration is great (2 heads are better than one, etc.) But we respect that there are times when discussion may not be the best course of action.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Star Wars Video 13 seconds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Context: </a:t>
            </a:r>
            <a:r>
              <a:rPr lang="en-US" sz="1600" dirty="0">
                <a:solidFill>
                  <a:srgbClr val="3A3A3A"/>
                </a:solidFill>
                <a:highlight>
                  <a:srgbClr val="FFFFFF"/>
                </a:highlight>
              </a:rPr>
              <a:t>Imperial invasion aimed at destroying the Rebel Alliance's </a:t>
            </a:r>
            <a:r>
              <a:rPr lang="en-US" sz="1600" dirty="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hlinkClick r:id="rId4"/>
              </a:rPr>
              <a:t>Echo Base</a:t>
            </a:r>
            <a:r>
              <a:rPr lang="en-US" sz="1600" dirty="0">
                <a:solidFill>
                  <a:srgbClr val="3A3A3A"/>
                </a:solidFill>
                <a:highlight>
                  <a:srgbClr val="FFFFFF"/>
                </a:highlight>
              </a:rPr>
              <a:t> hidden on the remote ice world </a:t>
            </a:r>
            <a:r>
              <a:rPr lang="en-US" sz="1600" dirty="0">
                <a:solidFill>
                  <a:schemeClr val="hlink"/>
                </a:solidFill>
                <a:highlight>
                  <a:srgbClr val="FFFFFF"/>
                </a:highlight>
                <a:uFill>
                  <a:noFill/>
                </a:uFill>
                <a:hlinkClick r:id="rId5"/>
              </a:rPr>
              <a:t>Hoth</a:t>
            </a:r>
            <a:r>
              <a:rPr lang="en-US" sz="1600" dirty="0">
                <a:solidFill>
                  <a:srgbClr val="3A3A3A"/>
                </a:solidFill>
                <a:highlight>
                  <a:srgbClr val="FFFFFF"/>
                </a:highlight>
              </a:rPr>
              <a:t>. The base's location was compromised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4" name="Google Shape;9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LH 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Engage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10 minutes to get through all questions. 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could use a color to hold up or could use </a:t>
            </a:r>
            <a:r>
              <a:rPr lang="en-US" sz="1400" dirty="0" err="1">
                <a:latin typeface="Calibri"/>
                <a:ea typeface="Calibri"/>
                <a:cs typeface="Calibri"/>
                <a:sym typeface="Calibri"/>
              </a:rPr>
              <a:t>menti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… 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dirty="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dirty="0">
                <a:highlight>
                  <a:schemeClr val="accent4"/>
                </a:highlight>
                <a:latin typeface="Calibri"/>
                <a:ea typeface="Calibri"/>
                <a:cs typeface="Calibri"/>
                <a:sym typeface="Calibri"/>
              </a:rPr>
              <a:t>*Formative Assessment Feedback: (Ryan’s clarifying question)  How are we identifying collaboration? Me and one other person? Three to four people? Depends on your team and what is your normal work “norm?”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7" name="Google Shape;107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5" name="Google Shape;125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7" name="Google Shape;137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tabLst/>
              <a:defRPr/>
            </a:pPr>
            <a:r>
              <a:rPr lang="en-US" dirty="0"/>
              <a:t>K20 Center. (n.d.). Stoplight stickies. Strategies. </a:t>
            </a:r>
            <a:r>
              <a:rPr lang="en-US" dirty="0">
                <a:hlinkClick r:id="rId3"/>
              </a:rPr>
              <a:t>https://learn.k20center.ou.edu/strategy/92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dirty="0"/>
              <a:t>How do you feel about collaborating when…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Yes, let’s go!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DCBA25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Sometimes depends on a few things.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400" b="1" dirty="0">
                <a:solidFill>
                  <a:srgbClr val="CC4125"/>
                </a:solidFill>
                <a:latin typeface="Calibri"/>
                <a:ea typeface="Calibri"/>
                <a:cs typeface="Calibri"/>
                <a:sym typeface="Calibri"/>
              </a:rPr>
              <a:t>Red</a:t>
            </a:r>
            <a:r>
              <a:rPr lang="en-US" sz="1400" dirty="0">
                <a:latin typeface="Calibri"/>
                <a:ea typeface="Calibri"/>
                <a:cs typeface="Calibri"/>
                <a:sym typeface="Calibri"/>
              </a:rPr>
              <a:t> - Nope, flying solo…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3" name="Google Shape;143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Igniter Media. (2018, August 10). </a:t>
            </a:r>
            <a:r>
              <a:rPr lang="en-US" i="1" dirty="0"/>
              <a:t>Teamwork | Igniter Media | church video </a:t>
            </a:r>
            <a:r>
              <a:rPr lang="en-US" dirty="0"/>
              <a:t>[Video]. YouTube. </a:t>
            </a:r>
            <a:r>
              <a:rPr lang="en-US" dirty="0">
                <a:hlinkClick r:id="rId3"/>
              </a:rPr>
              <a:t>https://www.youtube.com/watch?v=J8Kz_poR55E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YouTube Video: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https://youtu.be/wJuRrIf1FOw</a:t>
            </a:r>
            <a:r>
              <a:rPr lang="en-US" dirty="0"/>
              <a:t> Starts: 00:04 and Ends: 02:15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Buford, M. (n.d.). </a:t>
            </a:r>
            <a:r>
              <a:rPr lang="en-US" i="1" dirty="0"/>
              <a:t>DISC personality assessment. </a:t>
            </a:r>
            <a:r>
              <a:rPr lang="en-US" dirty="0" err="1"/>
              <a:t>Truity.com</a:t>
            </a:r>
            <a:r>
              <a:rPr lang="en-US" dirty="0"/>
              <a:t>.</a:t>
            </a:r>
            <a:r>
              <a:rPr lang="en-US" i="1" dirty="0"/>
              <a:t> </a:t>
            </a:r>
            <a:r>
              <a:rPr lang="en-US" dirty="0"/>
              <a:t>Retrieved October 2, 2026, from </a:t>
            </a:r>
            <a:r>
              <a:rPr lang="en-US" dirty="0">
                <a:hlinkClick r:id="rId3"/>
              </a:rPr>
              <a:t>https://www.truity.com/test/disc-personality-test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5" name="Google Shape;155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2" name="Google Shape;16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LW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900"/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(1 min)</a:t>
            </a:r>
            <a:endParaRPr/>
          </a:p>
          <a:p>
            <a:pPr marL="457200" lvl="0" indent="-317500" algn="l" rtl="0">
              <a:spcBef>
                <a:spcPts val="520"/>
              </a:spcBef>
              <a:spcAft>
                <a:spcPts val="0"/>
              </a:spcAft>
              <a:buSzPts val="1400"/>
              <a:buFont typeface="Calibri"/>
              <a:buChar char="●"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Keep you quiz results open through this session.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900"/>
              <a:buNone/>
            </a:pPr>
            <a:endParaRPr sz="9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highlight>
                  <a:srgbClr val="FFFF00"/>
                </a:highlight>
                <a:latin typeface="Calibri"/>
                <a:ea typeface="Calibri"/>
                <a:cs typeface="Calibri"/>
                <a:sym typeface="Calibri"/>
              </a:rPr>
              <a:t>Note on Authority:</a:t>
            </a: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 This is kind of a corporate frame so some words they’ve chosen to describe things would be seen as assets in that domain and are off putting in the education world. </a:t>
            </a:r>
            <a:endParaRPr/>
          </a:p>
          <a:p>
            <a:pPr marL="457200" lvl="0" indent="-387350" algn="l" rtl="0">
              <a:spcBef>
                <a:spcPts val="52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For example, they use the word authoritative which can be confused with authoritarian. Authoritarian style demands blind obedience, authoritative styles sets clear and reasonable boundaries/expectations. </a:t>
            </a:r>
            <a:endParaRPr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Both words have the root word “Authority” or “Author” and I’d like to point out that despite most of us being slightly allergic to this word… it historically means a person of origination/inventor/creator of a plan or an idea. The person who causes something to happen. </a:t>
            </a:r>
            <a:endParaRPr/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Font typeface="Calibri"/>
              <a:buChar char="●"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Teachers are 100% authors of their own classroom, in truly beautiful ways. Quite a few of you could fall in this area and I’d like you to mentally modify this word to “authorship.” </a:t>
            </a: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9" name="Google Shape;169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LW</a:t>
            </a:r>
            <a:endParaRPr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(4min)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/>
              <a:t>pull up your Values chart: </a:t>
            </a:r>
            <a:r>
              <a:rPr lang="en-US"/>
              <a:t>https://docs.google.com/document/d/1Yh6_rYsg9wmRmtdTJaEK9aFh5ZlQ2EL1Cz_7jiDMZQg/copy</a:t>
            </a:r>
            <a:endParaRPr/>
          </a:p>
          <a:p>
            <a:pPr marL="457200" lvl="0" indent="-342900" algn="l" rtl="0">
              <a:spcBef>
                <a:spcPts val="1000"/>
              </a:spcBef>
              <a:spcAft>
                <a:spcPts val="0"/>
              </a:spcAft>
              <a:buSzPts val="1800"/>
              <a:buAutoNum type="arabicPeriod"/>
            </a:pPr>
            <a:r>
              <a:rPr lang="en-US" sz="1400"/>
              <a:t>Fill in the first column only. </a:t>
            </a:r>
            <a:r>
              <a:rPr lang="en-US" sz="1400">
                <a:highlight>
                  <a:srgbClr val="FFFF00"/>
                </a:highlight>
              </a:rPr>
              <a:t>Note: I</a:t>
            </a:r>
            <a:r>
              <a:rPr lang="en-US" sz="1400"/>
              <a:t>f you’re struggling to answer the questions on the values chart. Look at your work preference style results to see if this helps you identify what it is you value when collaborating.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7" name="Google Shape;177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LH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(3 min)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No talking, please take three minutes to read this two page research brief. Facilitator will assess at the end of 3 mins how much more time is needed (show me one finger for one more min, two fingers for two more, etc.).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/>
              <a:t>Needed 5 mins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tabLst/>
              <a:defRPr/>
            </a:pPr>
            <a:r>
              <a:rPr lang="en-US" sz="900" dirty="0"/>
              <a:t>Buford, M. (n.d.). </a:t>
            </a:r>
            <a:r>
              <a:rPr lang="en-US" sz="900" i="1" dirty="0"/>
              <a:t>DISC personality assessment. </a:t>
            </a:r>
            <a:r>
              <a:rPr lang="en-US" sz="900" dirty="0" err="1"/>
              <a:t>Truity.com</a:t>
            </a:r>
            <a:r>
              <a:rPr lang="en-US" sz="900" dirty="0"/>
              <a:t>.</a:t>
            </a:r>
            <a:r>
              <a:rPr lang="en-US" sz="900" i="1" dirty="0"/>
              <a:t> </a:t>
            </a:r>
            <a:r>
              <a:rPr lang="en-US" sz="900" dirty="0"/>
              <a:t>Retrieved October 2, 2026, from </a:t>
            </a:r>
            <a:r>
              <a:rPr lang="en-US" sz="900" dirty="0">
                <a:hlinkClick r:id="rId3"/>
              </a:rPr>
              <a:t>https://www.truity.com/test/disc-personality-test</a:t>
            </a:r>
            <a:endParaRPr lang="en-US" sz="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00"/>
              <a:buNone/>
            </a:pPr>
            <a:endParaRPr lang="en-US" sz="9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900" dirty="0"/>
              <a:t>LH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900"/>
              <a:buNone/>
            </a:pPr>
            <a:r>
              <a:rPr lang="en-US" sz="900" dirty="0"/>
              <a:t>(4min)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900"/>
              <a:buNone/>
            </a:pPr>
            <a:r>
              <a:rPr lang="en-US" sz="900" dirty="0"/>
              <a:t>Explain: Your assignment is based on the color highlighter you selected to use. </a:t>
            </a:r>
            <a:endParaRPr dirty="0"/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900" dirty="0"/>
              <a:t>Choose a highlighter for the next activity: </a:t>
            </a:r>
            <a:endParaRPr dirty="0"/>
          </a:p>
          <a:p>
            <a:pPr marL="457200" lvl="0" indent="-361950" algn="l" rtl="0">
              <a:spcBef>
                <a:spcPts val="1000"/>
              </a:spcBef>
              <a:spcAft>
                <a:spcPts val="0"/>
              </a:spcAft>
              <a:buSzPts val="2100"/>
              <a:buAutoNum type="arabicPeriod"/>
            </a:pPr>
            <a:r>
              <a:rPr lang="en-US" sz="900" dirty="0"/>
              <a:t>Read the research brief and highlight concepts, words, or phrases that you feel speak to your assigned work preference style (based on the highlighter you chose). </a:t>
            </a:r>
            <a:endParaRPr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900"/>
              <a:buNone/>
            </a:pPr>
            <a:endParaRPr sz="900" dirty="0"/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SzPts val="900"/>
              <a:buNone/>
            </a:pPr>
            <a:endParaRPr sz="900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9" name="Google Shape;189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Categorical highlighting. Strategies. </a:t>
            </a:r>
            <a:r>
              <a:rPr lang="en-US" dirty="0">
                <a:hlinkClick r:id="rId3"/>
              </a:rPr>
              <a:t>https://learn.k20center.ou.edu/strategy/192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/>
              <a:t>LH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/>
              <a:t>EXPLAIN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/>
              <a:t>Use a timer that sets the rotation speed.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/>
              <a:t>(5min)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u="sng" dirty="0">
                <a:solidFill>
                  <a:schemeClr val="hlink"/>
                </a:solidFill>
                <a:hlinkClick r:id="rId4"/>
              </a:rPr>
              <a:t>https://docs.google.com/document/d/1SoeFuKASZphGE4GzFC1PcV01cGZlrlkBsxleUF-2jNI/copy</a:t>
            </a: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 dirty="0">
                <a:highlight>
                  <a:schemeClr val="accent4"/>
                </a:highlight>
              </a:rPr>
              <a:t>*Formative Assessment Feedback: Maybe we need to give the first person 90 seconds and then the other three people get up to 1 minute.</a:t>
            </a:r>
            <a:endParaRPr dirty="0"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8" name="Google Shape;198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LH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900"/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(4 min)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00"/>
              <a:buNone/>
            </a:pPr>
            <a:r>
              <a:rPr lang="en-US" sz="900">
                <a:latin typeface="Calibri"/>
                <a:ea typeface="Calibri"/>
                <a:cs typeface="Calibri"/>
                <a:sym typeface="Calibri"/>
              </a:rPr>
              <a:t>Share from the tables and focus around this question. </a:t>
            </a:r>
            <a:endParaRPr sz="9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4" name="Google Shape;204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LH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Reflect on what actions you take during team projects and fill in the second column of the values chart. 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(3min)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Values chart: </a:t>
            </a:r>
            <a:r>
              <a:rPr lang="en-US" sz="1400"/>
              <a:t>https://docs.google.com/document/d/1Yh6_rYsg9wmRmtdTJaEK9aFh5ZlQ2EL1Cz_7jiDMZQg/copy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Eg: If I  value time on task then on the positive side I will schedule time on my calendar to work on a task. On the other side, I might get grumpy in meetings when they go off task.</a:t>
            </a:r>
            <a:endParaRPr/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endParaRPr sz="1400"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520"/>
              </a:spcBef>
              <a:spcAft>
                <a:spcPts val="0"/>
              </a:spcAft>
              <a:buSzPts val="1400"/>
              <a:buNone/>
            </a:pPr>
            <a:r>
              <a:rPr lang="en-US" sz="1400">
                <a:latin typeface="Calibri"/>
                <a:ea typeface="Calibri"/>
                <a:cs typeface="Calibri"/>
                <a:sym typeface="Calibri"/>
              </a:rPr>
              <a:t>Share out?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LW 2 min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Positive View - Facts/Data - What do you notice?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Objective view: Facts/Data - what are you seeing?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Top graph is all the data on collaboration together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The following three are subsets of data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/>
              <a:t>Look at it and what to do you see? Write objective statements about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https://infogram.com/1pddk5x5rp69lwimvzl07weljksk2qyddnw?live</a:t>
            </a:r>
            <a:r>
              <a:rPr lang="en-US"/>
              <a:t> (in the agenda or a link shortener on the slide). </a:t>
            </a:r>
            <a:endParaRPr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9" name="Google Shape;219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Inside out. Strategies. </a:t>
            </a:r>
            <a:r>
              <a:rPr lang="en-US" dirty="0">
                <a:hlinkClick r:id="rId3"/>
              </a:rPr>
              <a:t>https://learn.k20center.ou.edu/strategy/93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4 min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Positive View - Facts/Data - What do you notice?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Objective view: Facts/Data - what are you seeing?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Top graph is all the data on collaboration together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The following three are subsets of data</a:t>
            </a:r>
            <a:endParaRPr dirty="0"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-US" dirty="0"/>
              <a:t>Look at it and what to do you see? Write objective statements about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u="sng" dirty="0">
                <a:solidFill>
                  <a:schemeClr val="hlink"/>
                </a:solidFill>
                <a:hlinkClick r:id="rId4"/>
              </a:rPr>
              <a:t>https://infogram.com/1pddk5x5rp69lwimvzl07weljksk2qyddnw?live</a:t>
            </a:r>
            <a:r>
              <a:rPr lang="en-US" dirty="0"/>
              <a:t> (in the agenda or a link shortener on the slide). 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Inside out. Strategies. </a:t>
            </a:r>
            <a:r>
              <a:rPr lang="en-US" dirty="0">
                <a:hlinkClick r:id="rId3"/>
              </a:rPr>
              <a:t>https://learn.k20center.ou.edu/strategy/93</a:t>
            </a:r>
            <a:endParaRPr 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LW4min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As a group?</a:t>
            </a: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K20 Center. (n.d.). Inside out. Strategies. </a:t>
            </a:r>
            <a:r>
              <a:rPr lang="en-US">
                <a:hlinkClick r:id="rId3"/>
              </a:rPr>
              <a:t>https://learn.k20center.ou.edu/strategy/93</a:t>
            </a: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LW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(4min)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dirty="0"/>
              <a:t>Table, share out to whole group? Should we have a way to document this for leaders to view and make use of the suggestions?</a:t>
            </a: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LW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(3min)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Individual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9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9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" name="Google Shape;12;p29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deo">
  <p:cSld name="Video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0"/>
          <p:cNvSpPr txBox="1">
            <a:spLocks noGrp="1"/>
          </p:cNvSpPr>
          <p:nvPr>
            <p:ph type="title"/>
          </p:nvPr>
        </p:nvSpPr>
        <p:spPr>
          <a:xfrm>
            <a:off x="754050" y="4329575"/>
            <a:ext cx="7635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275781"/>
              </a:buClr>
              <a:buSzPts val="1800"/>
              <a:buFont typeface="Calibri"/>
              <a:buNone/>
              <a:defRPr sz="1800">
                <a:solidFill>
                  <a:srgbClr val="27578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1 Column">
  <p:cSld name="Content - 1 Column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1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1"/>
          <p:cNvSpPr txBox="1">
            <a:spLocks noGrp="1"/>
          </p:cNvSpPr>
          <p:nvPr>
            <p:ph type="body" idx="1"/>
          </p:nvPr>
        </p:nvSpPr>
        <p:spPr>
          <a:xfrm>
            <a:off x="628649" y="1370013"/>
            <a:ext cx="7886699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jective(s)">
  <p:cSld name="Objective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2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32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2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33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3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 Slide">
  <p:cSld name="Cover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With Cover Image">
  <p:cSld name="Title - With Cover Imag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35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5"/>
          <p:cNvSpPr txBox="1">
            <a:spLocks noGrp="1"/>
          </p:cNvSpPr>
          <p:nvPr>
            <p:ph type="title"/>
          </p:nvPr>
        </p:nvSpPr>
        <p:spPr>
          <a:xfrm>
            <a:off x="3569666" y="559689"/>
            <a:ext cx="4940921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35"/>
          <p:cNvSpPr txBox="1">
            <a:spLocks noGrp="1"/>
          </p:cNvSpPr>
          <p:nvPr>
            <p:ph type="body" idx="1"/>
          </p:nvPr>
        </p:nvSpPr>
        <p:spPr>
          <a:xfrm>
            <a:off x="3569073" y="2807732"/>
            <a:ext cx="4939927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ssential Question(s)">
  <p:cSld name="Essential Question(s)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36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36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5000"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6"/>
          <p:cNvSpPr txBox="1">
            <a:spLocks noGrp="1"/>
          </p:cNvSpPr>
          <p:nvPr>
            <p:ph type="body" idx="1"/>
          </p:nvPr>
        </p:nvSpPr>
        <p:spPr>
          <a:xfrm>
            <a:off x="623888" y="2807732"/>
            <a:ext cx="7885113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Clr>
                <a:schemeClr val="lt1"/>
              </a:buClr>
              <a:buSzPts val="2600"/>
              <a:buChar char="●"/>
              <a:defRPr>
                <a:solidFill>
                  <a:schemeClr val="lt1"/>
                </a:solidFill>
              </a:defRPr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600"/>
              <a:buChar char="o"/>
              <a:defRPr>
                <a:solidFill>
                  <a:schemeClr val="lt1"/>
                </a:solidFill>
              </a:defRPr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Clr>
                <a:schemeClr val="lt1"/>
              </a:buClr>
              <a:buSzPts val="2600"/>
              <a:buChar char="▪"/>
              <a:defRPr>
                <a:solidFill>
                  <a:schemeClr val="lt1"/>
                </a:solidFill>
              </a:defRPr>
            </a:lvl3pPr>
            <a:lvl4pPr marL="1828800" lvl="3" indent="-3937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2600"/>
              <a:buChar char="•"/>
              <a:defRPr>
                <a:solidFill>
                  <a:schemeClr val="lt1"/>
                </a:solidFill>
              </a:defRPr>
            </a:lvl4pPr>
            <a:lvl5pPr marL="2286000" lvl="4" indent="-36068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lt1"/>
              </a:buClr>
              <a:buSzPts val="2080"/>
              <a:buChar char="o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ntent - 1 Column" type="obj">
  <p:cSld name="OBJEC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37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3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2 column" type="twoObj">
  <p:cSld name="TWO_OBJECT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38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3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body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93700" algn="l">
              <a:spcBef>
                <a:spcPts val="520"/>
              </a:spcBef>
              <a:spcAft>
                <a:spcPts val="0"/>
              </a:spcAft>
              <a:buSzPts val="2600"/>
              <a:buFont typeface="Calibri"/>
              <a:buAutoNum type="arabicPeriod"/>
              <a:defRPr/>
            </a:lvl1pPr>
            <a:lvl2pPr marL="914400" lvl="1" indent="-393700" algn="l">
              <a:spcBef>
                <a:spcPts val="400"/>
              </a:spcBef>
              <a:spcAft>
                <a:spcPts val="0"/>
              </a:spcAft>
              <a:buSzPts val="2600"/>
              <a:buFont typeface="Calibri"/>
              <a:buAutoNum type="alphaLcPeriod"/>
              <a:defRPr/>
            </a:lvl2pPr>
            <a:lvl3pPr marL="1371600" lvl="2" indent="-393700" algn="l">
              <a:spcBef>
                <a:spcPts val="340"/>
              </a:spcBef>
              <a:spcAft>
                <a:spcPts val="0"/>
              </a:spcAft>
              <a:buSzPts val="2600"/>
              <a:buFont typeface="Calibri"/>
              <a:buAutoNum type="romanLcPeriod"/>
              <a:defRPr/>
            </a:lvl3pPr>
            <a:lvl4pPr marL="1828800" lvl="3" indent="-42672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20"/>
              <a:buFont typeface="Arial"/>
              <a:buChar char="•"/>
              <a:defRPr/>
            </a:lvl4pPr>
            <a:lvl5pPr marL="2286000" lvl="4" indent="-360680" algn="l">
              <a:lnSpc>
                <a:spcPct val="100000"/>
              </a:lnSpc>
              <a:spcBef>
                <a:spcPts val="270"/>
              </a:spcBef>
              <a:spcAft>
                <a:spcPts val="0"/>
              </a:spcAft>
              <a:buSzPts val="2080"/>
              <a:buFont typeface="Courier New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nstructional Strategy">
  <p:cSld name="Instructional Strateg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oogle Shape;46;p39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47" name="Google Shape;47;p3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oogle Shape;50;p40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1" name="Google Shape;51;p40"/>
          <p:cNvSpPr txBox="1"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accent3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0"/>
          <p:cNvSpPr txBox="1"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3" name="Google Shape;53;p40"/>
          <p:cNvSpPr txBox="1">
            <a:spLocks noGrp="1"/>
          </p:cNvSpPr>
          <p:nvPr>
            <p:ph type="body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0"/>
          <p:cNvSpPr txBox="1">
            <a:spLocks noGrp="1"/>
          </p:cNvSpPr>
          <p:nvPr>
            <p:ph type="body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5" name="Google Shape;55;p40"/>
          <p:cNvSpPr txBox="1">
            <a:spLocks noGrp="1"/>
          </p:cNvSpPr>
          <p:nvPr>
            <p:ph type="body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Google Shape;57;p41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41"/>
          <p:cNvSpPr txBox="1">
            <a:spLocks noGrp="1"/>
          </p:cNvSpPr>
          <p:nvPr>
            <p:ph type="title"/>
          </p:nvPr>
        </p:nvSpPr>
        <p:spPr>
          <a:xfrm>
            <a:off x="623888" y="559689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>
                <a:solidFill>
                  <a:schemeClr val="dk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body" idx="1"/>
          </p:nvPr>
        </p:nvSpPr>
        <p:spPr>
          <a:xfrm>
            <a:off x="623888" y="2718689"/>
            <a:ext cx="7886700" cy="1125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520"/>
              </a:spcBef>
              <a:spcAft>
                <a:spcPts val="0"/>
              </a:spcAft>
              <a:buSzPts val="2600"/>
              <a:buNone/>
              <a:defRPr sz="2600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spcBef>
                <a:spcPts val="34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Blue Background">
  <p:cSld name="Content - Blue Background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42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42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3" name="Google Shape;63;p42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- Red Background">
  <p:cSld name="Content - Red Background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43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43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8" name="Google Shape;68;p43" title="k20center-logo-variations_K20 Bug - White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43"/>
          <p:cNvSpPr txBox="1">
            <a:spLocks noGrp="1"/>
          </p:cNvSpPr>
          <p:nvPr>
            <p:ph type="body" idx="1"/>
          </p:nvPr>
        </p:nvSpPr>
        <p:spPr>
          <a:xfrm>
            <a:off x="351496" y="521401"/>
            <a:ext cx="3867150" cy="4100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spcBef>
                <a:spcPts val="52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42900" algn="l">
              <a:spcBef>
                <a:spcPts val="400"/>
              </a:spcBef>
              <a:spcAft>
                <a:spcPts val="0"/>
              </a:spcAft>
              <a:buSzPts val="1800"/>
              <a:buChar char="o"/>
              <a:defRPr/>
            </a:lvl2pPr>
            <a:lvl3pPr marL="1371600" lvl="2" indent="-342900" algn="l">
              <a:spcBef>
                <a:spcPts val="340"/>
              </a:spcBef>
              <a:spcAft>
                <a:spcPts val="0"/>
              </a:spcAft>
              <a:buSzPts val="1800"/>
              <a:buChar char="▪"/>
              <a:defRPr/>
            </a:lvl3pPr>
            <a:lvl4pPr marL="1828800" lvl="3" indent="-34290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20040" algn="l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SzPts val="1440"/>
              <a:buChar char="o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44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p27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Char char="●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Noto Sans Symbols"/>
              <a:buChar char="▪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60680" algn="l" rtl="0">
              <a:lnSpc>
                <a:spcPct val="90000"/>
              </a:lnSpc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208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93700" algn="l" rtl="0">
              <a:spcBef>
                <a:spcPts val="52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Play"/>
              <a:buAutoNum type="arabi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93700" algn="l" rtl="0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Play"/>
              <a:buAutoNum type="alpha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93700" algn="l" rtl="0">
              <a:spcBef>
                <a:spcPts val="340"/>
              </a:spcBef>
              <a:spcAft>
                <a:spcPts val="0"/>
              </a:spcAft>
              <a:buClr>
                <a:srgbClr val="E8BF3C"/>
              </a:buClr>
              <a:buSzPts val="2600"/>
              <a:buFont typeface="Play"/>
              <a:buAutoNum type="romanLcPeriod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93700" algn="l" rtl="0">
              <a:spcBef>
                <a:spcPts val="30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2425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950"/>
              <a:buFont typeface="Courier New"/>
              <a:buChar char="o"/>
              <a:defRPr sz="2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5" name="Google Shape;75;p45" title="k20center-logo-variations_K20 - Bug Color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428038" y="4451350"/>
            <a:ext cx="511175" cy="509588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mQjJ_hzz-4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J8Kz_poR55E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://www.youtube.com/watch?v=6ilD555O_RE" TargetMode="External"/><Relationship Id="rId4" Type="http://schemas.openxmlformats.org/officeDocument/2006/relationships/image" Target="../media/image14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tinyurl.com/k20collaboration" TargetMode="Externa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"/>
          <p:cNvSpPr txBox="1">
            <a:spLocks noGrp="1"/>
          </p:cNvSpPr>
          <p:nvPr>
            <p:ph type="title"/>
          </p:nvPr>
        </p:nvSpPr>
        <p:spPr>
          <a:xfrm>
            <a:off x="623888" y="1549104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Better Together:</a:t>
            </a:r>
            <a:br>
              <a:rPr lang="en-US"/>
            </a:br>
            <a:r>
              <a:rPr lang="en-US"/>
              <a:t>Relationships, Collaboration, and Outcomes</a:t>
            </a:r>
            <a:endParaRPr/>
          </a:p>
        </p:txBody>
      </p:sp>
      <p:sp>
        <p:nvSpPr>
          <p:cNvPr id="85" name="Google Shape;85;p2"/>
          <p:cNvSpPr txBox="1">
            <a:spLocks noGrp="1"/>
          </p:cNvSpPr>
          <p:nvPr>
            <p:ph type="body" idx="1"/>
          </p:nvPr>
        </p:nvSpPr>
        <p:spPr>
          <a:xfrm>
            <a:off x="623888" y="3797004"/>
            <a:ext cx="7885112" cy="139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None/>
            </a:pPr>
            <a:r>
              <a:rPr lang="en-US"/>
              <a:t>8 Aspects of Climate &amp; Culture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3"/>
          <p:cNvSpPr txBox="1"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"No Time to Discuss This As a Committee!"</a:t>
            </a:r>
            <a:endParaRPr dirty="0"/>
          </a:p>
        </p:txBody>
      </p:sp>
      <p:pic>
        <p:nvPicPr>
          <p:cNvPr id="91" name="Google Shape;91;p3" title="“No Time to Discuss This As a Committee!”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05288" y="442660"/>
            <a:ext cx="6933424" cy="3917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Stoplight Statements: Collaboration</a:t>
            </a:r>
            <a:endParaRPr/>
          </a:p>
        </p:txBody>
      </p:sp>
      <p:sp>
        <p:nvSpPr>
          <p:cNvPr id="97" name="Google Shape;97;p4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6684017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Choose and hold the color that best represents your position in the statements </a:t>
            </a:r>
            <a:br>
              <a:rPr lang="en-US" dirty="0"/>
            </a:br>
            <a:r>
              <a:rPr lang="en-US" dirty="0"/>
              <a:t>on the following slides.</a:t>
            </a:r>
            <a:endParaRPr dirty="0"/>
          </a:p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b="1" dirty="0">
                <a:solidFill>
                  <a:srgbClr val="6AA84F"/>
                </a:solidFill>
                <a:latin typeface="Calibri"/>
                <a:ea typeface="Calibri"/>
                <a:cs typeface="Calibri"/>
                <a:sym typeface="Calibri"/>
              </a:rPr>
              <a:t>Green</a:t>
            </a:r>
            <a:r>
              <a:rPr lang="en-US" dirty="0"/>
              <a:t> – Yes, let’s go! </a:t>
            </a:r>
            <a:endParaRPr dirty="0"/>
          </a:p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b="1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Yellow</a:t>
            </a:r>
            <a:r>
              <a:rPr lang="en-US" dirty="0"/>
              <a:t> – Sometimes depends on a few things.</a:t>
            </a:r>
            <a:endParaRPr dirty="0"/>
          </a:p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r>
              <a:rPr lang="en-US" b="1" dirty="0">
                <a:solidFill>
                  <a:schemeClr val="accent3"/>
                </a:solidFill>
              </a:rPr>
              <a:t>Red</a:t>
            </a:r>
            <a:r>
              <a:rPr lang="en-US" dirty="0"/>
              <a:t> – Nope, flying solo…</a:t>
            </a:r>
            <a:endParaRPr dirty="0"/>
          </a:p>
        </p:txBody>
      </p:sp>
      <p:pic>
        <p:nvPicPr>
          <p:cNvPr id="98" name="Google Shape;9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12668" y="1370013"/>
            <a:ext cx="1311431" cy="264279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5"/>
          <p:cNvSpPr txBox="1">
            <a:spLocks noGrp="1"/>
          </p:cNvSpPr>
          <p:nvPr>
            <p:ph type="body" idx="4294967295"/>
          </p:nvPr>
        </p:nvSpPr>
        <p:spPr>
          <a:xfrm>
            <a:off x="2843364" y="1970881"/>
            <a:ext cx="5607364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When generating new ideas, products, and/or processes.</a:t>
            </a:r>
            <a:endParaRPr/>
          </a:p>
        </p:txBody>
      </p:sp>
      <p:pic>
        <p:nvPicPr>
          <p:cNvPr id="104" name="Google Shape;104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body" idx="4294967295"/>
          </p:nvPr>
        </p:nvSpPr>
        <p:spPr>
          <a:xfrm>
            <a:off x="2843364" y="1970881"/>
            <a:ext cx="5607364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 dirty="0"/>
              <a:t>Planning, coordinating, and carrying out complex work.</a:t>
            </a:r>
            <a:endParaRPr dirty="0"/>
          </a:p>
        </p:txBody>
      </p:sp>
      <p:pic>
        <p:nvPicPr>
          <p:cNvPr id="110" name="Google Shape;110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7"/>
          <p:cNvSpPr txBox="1">
            <a:spLocks noGrp="1"/>
          </p:cNvSpPr>
          <p:nvPr>
            <p:ph type="body" idx="4294967295"/>
          </p:nvPr>
        </p:nvSpPr>
        <p:spPr>
          <a:xfrm>
            <a:off x="2843363" y="2271373"/>
            <a:ext cx="6022763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Speedy execution is important.</a:t>
            </a:r>
            <a:endParaRPr/>
          </a:p>
        </p:txBody>
      </p:sp>
      <p:pic>
        <p:nvPicPr>
          <p:cNvPr id="116" name="Google Shape;116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8"/>
          <p:cNvSpPr txBox="1">
            <a:spLocks noGrp="1"/>
          </p:cNvSpPr>
          <p:nvPr>
            <p:ph type="body" idx="4294967295"/>
          </p:nvPr>
        </p:nvSpPr>
        <p:spPr>
          <a:xfrm>
            <a:off x="2843364" y="1723544"/>
            <a:ext cx="5607364" cy="16964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Gaining commitment and making decisions that affect many people.</a:t>
            </a:r>
            <a:endParaRPr/>
          </a:p>
        </p:txBody>
      </p:sp>
      <p:pic>
        <p:nvPicPr>
          <p:cNvPr id="122" name="Google Shape;122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9"/>
          <p:cNvSpPr txBox="1">
            <a:spLocks noGrp="1"/>
          </p:cNvSpPr>
          <p:nvPr>
            <p:ph type="body" idx="4294967295"/>
          </p:nvPr>
        </p:nvSpPr>
        <p:spPr>
          <a:xfrm>
            <a:off x="2843364" y="1970881"/>
            <a:ext cx="5607364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Dealing with uncertain, complex, or risky problems.</a:t>
            </a:r>
            <a:endParaRPr/>
          </a:p>
        </p:txBody>
      </p:sp>
      <p:pic>
        <p:nvPicPr>
          <p:cNvPr id="128" name="Google Shape;12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0"/>
          <p:cNvSpPr txBox="1">
            <a:spLocks noGrp="1"/>
          </p:cNvSpPr>
          <p:nvPr>
            <p:ph type="body" idx="4294967295"/>
          </p:nvPr>
        </p:nvSpPr>
        <p:spPr>
          <a:xfrm>
            <a:off x="2843364" y="1560532"/>
            <a:ext cx="5607364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You have enough information and resources to do the work well by yourself.</a:t>
            </a:r>
            <a:endParaRPr/>
          </a:p>
        </p:txBody>
      </p:sp>
      <p:pic>
        <p:nvPicPr>
          <p:cNvPr id="134" name="Google Shape;134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1"/>
          <p:cNvSpPr txBox="1">
            <a:spLocks noGrp="1"/>
          </p:cNvSpPr>
          <p:nvPr>
            <p:ph type="body" idx="4294967295"/>
          </p:nvPr>
        </p:nvSpPr>
        <p:spPr>
          <a:xfrm>
            <a:off x="2843364" y="1970881"/>
            <a:ext cx="5607364" cy="1201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ctr" rtl="0"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/>
              <a:t>Learning new insights, perspectives, or methods.</a:t>
            </a:r>
            <a:endParaRPr/>
          </a:p>
        </p:txBody>
      </p:sp>
      <p:pic>
        <p:nvPicPr>
          <p:cNvPr id="140" name="Google Shape;140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4584" y="0"/>
            <a:ext cx="255235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2"/>
          <p:cNvSpPr txBox="1">
            <a:spLocks noGrp="1"/>
          </p:cNvSpPr>
          <p:nvPr>
            <p:ph type="title"/>
          </p:nvPr>
        </p:nvSpPr>
        <p:spPr>
          <a:xfrm>
            <a:off x="754063" y="4329113"/>
            <a:ext cx="7635875" cy="5730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Teamwork</a:t>
            </a:r>
            <a:endParaRPr dirty="0"/>
          </a:p>
        </p:txBody>
      </p:sp>
      <p:pic>
        <p:nvPicPr>
          <p:cNvPr id="146" name="Google Shape;146;p12" title="Teamwork | Igniter Media | Church Video (1080p)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31712" y="181448"/>
            <a:ext cx="7480575" cy="42261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3"/>
          <p:cNvSpPr txBox="1">
            <a:spLocks noGrp="1"/>
          </p:cNvSpPr>
          <p:nvPr>
            <p:ph type="title"/>
          </p:nvPr>
        </p:nvSpPr>
        <p:spPr>
          <a:xfrm>
            <a:off x="623888" y="0"/>
            <a:ext cx="7886700" cy="2139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Learning Objectives</a:t>
            </a:r>
            <a:endParaRPr/>
          </a:p>
        </p:txBody>
      </p:sp>
      <p:sp>
        <p:nvSpPr>
          <p:cNvPr id="152" name="Google Shape;152;p13"/>
          <p:cNvSpPr txBox="1">
            <a:spLocks noGrp="1"/>
          </p:cNvSpPr>
          <p:nvPr>
            <p:ph type="body" idx="1"/>
          </p:nvPr>
        </p:nvSpPr>
        <p:spPr>
          <a:xfrm>
            <a:off x="623888" y="2247899"/>
            <a:ext cx="7885112" cy="2224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Explore research-based characteristics of the research construct collaboration.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Analyze survey data in the context of your school.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Apply strategies to your role within your team and within the whole school.</a:t>
            </a:r>
            <a:endParaRPr dirty="0"/>
          </a:p>
          <a:p>
            <a:pPr marL="457200" lvl="0" indent="-29210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4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 Personality Assessment</a:t>
            </a:r>
            <a:endParaRPr/>
          </a:p>
        </p:txBody>
      </p:sp>
      <p:sp>
        <p:nvSpPr>
          <p:cNvPr id="158" name="Google Shape;158;p14"/>
          <p:cNvSpPr txBox="1">
            <a:spLocks noGrp="1"/>
          </p:cNvSpPr>
          <p:nvPr>
            <p:ph type="body" idx="4294967295"/>
          </p:nvPr>
        </p:nvSpPr>
        <p:spPr>
          <a:xfrm>
            <a:off x="2628697" y="4180953"/>
            <a:ext cx="4473250" cy="526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800"/>
              <a:buNone/>
            </a:pPr>
            <a:endParaRPr sz="2800">
              <a:solidFill>
                <a:srgbClr val="0000FF"/>
              </a:solidFill>
            </a:endParaRPr>
          </a:p>
          <a:p>
            <a:pPr marL="64008" lvl="0" indent="0" algn="l" rtl="0">
              <a:spcBef>
                <a:spcPts val="520"/>
              </a:spcBef>
              <a:spcAft>
                <a:spcPts val="0"/>
              </a:spcAft>
              <a:buSzPts val="2600"/>
              <a:buNone/>
            </a:pPr>
            <a:endParaRPr/>
          </a:p>
        </p:txBody>
      </p:sp>
      <p:pic>
        <p:nvPicPr>
          <p:cNvPr id="159" name="Google Shape;15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78572" y="1502000"/>
            <a:ext cx="2755703" cy="3205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5"/>
          <p:cNvSpPr txBox="1">
            <a:spLocks noGrp="1"/>
          </p:cNvSpPr>
          <p:nvPr>
            <p:ph type="title"/>
          </p:nvPr>
        </p:nvSpPr>
        <p:spPr>
          <a:xfrm>
            <a:off x="628650" y="274663"/>
            <a:ext cx="7886700" cy="99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Personality Styles</a:t>
            </a:r>
            <a:endParaRPr/>
          </a:p>
        </p:txBody>
      </p:sp>
      <p:graphicFrame>
        <p:nvGraphicFramePr>
          <p:cNvPr id="165" name="Google Shape;165;p15"/>
          <p:cNvGraphicFramePr/>
          <p:nvPr/>
        </p:nvGraphicFramePr>
        <p:xfrm>
          <a:off x="731149" y="1660264"/>
          <a:ext cx="7681700" cy="445575"/>
        </p:xfrm>
        <a:graphic>
          <a:graphicData uri="http://schemas.openxmlformats.org/drawingml/2006/table">
            <a:tbl>
              <a:tblPr firstRow="1" bandRow="1">
                <a:noFill/>
                <a:tableStyleId>{89E04909-9C8C-4586-8133-5EAF94B4BBA1}</a:tableStyleId>
              </a:tblPr>
              <a:tblGrid>
                <a:gridCol w="192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2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0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4557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Drive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Influence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Support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Clarity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66" name="Google Shape;166;p15"/>
          <p:cNvSpPr txBox="1"/>
          <p:nvPr/>
        </p:nvSpPr>
        <p:spPr>
          <a:xfrm>
            <a:off x="628650" y="2497666"/>
            <a:ext cx="7886700" cy="120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marR="0" lvl="0" algn="l" rtl="0"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2600"/>
            </a:pPr>
            <a:r>
              <a:rPr lang="en-U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do you notice about these four styles in terms of projects and/or processes?</a:t>
            </a:r>
            <a:endParaRPr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Google Shape;171;p16"/>
          <p:cNvPicPr preferRelativeResize="0"/>
          <p:nvPr/>
        </p:nvPicPr>
        <p:blipFill rotWithShape="1">
          <a:blip r:embed="rId3">
            <a:alphaModFix/>
          </a:blip>
          <a:srcRect b="3215"/>
          <a:stretch/>
        </p:blipFill>
        <p:spPr>
          <a:xfrm>
            <a:off x="3960317" y="679331"/>
            <a:ext cx="4967066" cy="3711160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1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My Values</a:t>
            </a:r>
            <a:endParaRPr/>
          </a:p>
        </p:txBody>
      </p:sp>
      <p:sp>
        <p:nvSpPr>
          <p:cNvPr id="173" name="Google Shape;173;p16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3758415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Answer the questions in the first column.</a:t>
            </a:r>
            <a:endParaRPr/>
          </a:p>
        </p:txBody>
      </p:sp>
      <p:sp>
        <p:nvSpPr>
          <p:cNvPr id="174" name="Google Shape;174;p16"/>
          <p:cNvSpPr/>
          <p:nvPr/>
        </p:nvSpPr>
        <p:spPr>
          <a:xfrm>
            <a:off x="4358748" y="1185811"/>
            <a:ext cx="1422974" cy="2542739"/>
          </a:xfrm>
          <a:prstGeom prst="rect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17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/>
              <a:t>Better Together: Relationships, Collaboration, and Outcomes</a:t>
            </a:r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body" idx="4294967295"/>
          </p:nvPr>
        </p:nvSpPr>
        <p:spPr>
          <a:xfrm>
            <a:off x="628650" y="1431788"/>
            <a:ext cx="7886700" cy="326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Silently read the research brief.</a:t>
            </a: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 Personality Styles</a:t>
            </a:r>
            <a:endParaRPr/>
          </a:p>
        </p:txBody>
      </p:sp>
      <p:graphicFrame>
        <p:nvGraphicFramePr>
          <p:cNvPr id="186" name="Google Shape;186;p18"/>
          <p:cNvGraphicFramePr/>
          <p:nvPr>
            <p:extLst>
              <p:ext uri="{D42A27DB-BD31-4B8C-83A1-F6EECF244321}">
                <p14:modId xmlns:p14="http://schemas.microsoft.com/office/powerpoint/2010/main" val="898602321"/>
              </p:ext>
            </p:extLst>
          </p:nvPr>
        </p:nvGraphicFramePr>
        <p:xfrm>
          <a:off x="324979" y="1350598"/>
          <a:ext cx="8554075" cy="3258160"/>
        </p:xfrm>
        <a:graphic>
          <a:graphicData uri="http://schemas.openxmlformats.org/drawingml/2006/table">
            <a:tbl>
              <a:tblPr firstRow="1" bandRow="1">
                <a:noFill/>
                <a:tableStyleId>{89E04909-9C8C-4586-8133-5EAF94B4BBA1}</a:tableStyleId>
              </a:tblPr>
              <a:tblGrid>
                <a:gridCol w="21385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730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9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00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Drive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Influence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Support 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Clarity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600"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u="none" strike="noStrike" cap="none" dirty="0"/>
                        <a:t>C</a:t>
                      </a:r>
                      <a:r>
                        <a:rPr lang="en-US" sz="2000" dirty="0"/>
                        <a:t>ontrol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Power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Assertiveness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Results-oriented</a:t>
                      </a:r>
                      <a:endParaRPr sz="2000" dirty="0"/>
                    </a:p>
                    <a:p>
                      <a:pPr marL="285750" marR="0" lvl="0" indent="-158750" algn="ctr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None/>
                      </a:pPr>
                      <a:endParaRPr sz="2000" u="none" strike="noStrike" cap="none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/>
                        <a:t>Relates to people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Communication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Networking 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Persuasion 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/>
                        <a:t>Patience 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Thoughtful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Harmony </a:t>
                      </a:r>
                      <a:endParaRPr sz="200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/>
                        <a:t>Organized </a:t>
                      </a:r>
                      <a:endParaRPr sz="2000"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000"/>
                        <a:buFont typeface="Arial"/>
                        <a:buChar char="•"/>
                      </a:pPr>
                      <a:r>
                        <a:rPr lang="en-US" sz="2000" dirty="0"/>
                        <a:t>Structured 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Organized 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Detail-oriented </a:t>
                      </a:r>
                      <a:endParaRPr sz="2000" dirty="0"/>
                    </a:p>
                    <a:p>
                      <a:pPr marL="285750" marR="0" lvl="0" indent="-285750" algn="l" rtl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2000"/>
                        <a:buChar char="•"/>
                      </a:pPr>
                      <a:r>
                        <a:rPr lang="en-US" sz="2000" dirty="0"/>
                        <a:t>Quality conscious </a:t>
                      </a:r>
                      <a:endParaRPr sz="2000" dirty="0"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Categorical Why-Lighting</a:t>
            </a:r>
            <a:endParaRPr/>
          </a:p>
        </p:txBody>
      </p:sp>
      <p:sp>
        <p:nvSpPr>
          <p:cNvPr id="192" name="Google Shape;192;p19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4524947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Take turns at your table sharing what you highlighted and why you related that idea to the style you were assigned.</a:t>
            </a:r>
            <a:endParaRPr/>
          </a:p>
        </p:txBody>
      </p:sp>
      <p:pic>
        <p:nvPicPr>
          <p:cNvPr id="193" name="Google Shape;1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3">
            <a:off x="5958599" y="338509"/>
            <a:ext cx="2199081" cy="20630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 title="K20 Center 1 minute timer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96093" y="2684980"/>
            <a:ext cx="2557391" cy="144480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19"/>
          <p:cNvSpPr txBox="1"/>
          <p:nvPr/>
        </p:nvSpPr>
        <p:spPr>
          <a:xfrm>
            <a:off x="5738398" y="4129783"/>
            <a:ext cx="2352567" cy="443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marR="0" lvl="0" indent="0" algn="l" rtl="0">
              <a:spcBef>
                <a:spcPts val="0"/>
              </a:spcBef>
              <a:spcAft>
                <a:spcPts val="0"/>
              </a:spcAft>
              <a:buClr>
                <a:srgbClr val="971D20"/>
              </a:buClr>
              <a:buSzPts val="2600"/>
              <a:buFont typeface="NTR"/>
              <a:buNone/>
            </a:pPr>
            <a:r>
              <a:rPr lang="en-US" sz="26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1-Minute Timer</a:t>
            </a:r>
            <a:endParaRPr sz="2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0"/>
          <p:cNvSpPr txBox="1">
            <a:spLocks noGrp="1"/>
          </p:cNvSpPr>
          <p:nvPr>
            <p:ph type="title"/>
          </p:nvPr>
        </p:nvSpPr>
        <p:spPr>
          <a:xfrm>
            <a:off x="628650" y="771525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 does diversity in personality styles benefit collaboration?</a:t>
            </a:r>
            <a:endParaRPr/>
          </a:p>
        </p:txBody>
      </p:sp>
      <p:graphicFrame>
        <p:nvGraphicFramePr>
          <p:cNvPr id="201" name="Google Shape;201;p20"/>
          <p:cNvGraphicFramePr/>
          <p:nvPr/>
        </p:nvGraphicFramePr>
        <p:xfrm>
          <a:off x="731149" y="2625888"/>
          <a:ext cx="7681700" cy="470550"/>
        </p:xfrm>
        <a:graphic>
          <a:graphicData uri="http://schemas.openxmlformats.org/drawingml/2006/table">
            <a:tbl>
              <a:tblPr firstRow="1" bandRow="1">
                <a:noFill/>
                <a:tableStyleId>{89E04909-9C8C-4586-8133-5EAF94B4BBA1}</a:tableStyleId>
              </a:tblPr>
              <a:tblGrid>
                <a:gridCol w="19204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54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866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204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0550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Drive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Influence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Support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b="1">
                          <a:solidFill>
                            <a:schemeClr val="lt1"/>
                          </a:solidFill>
                        </a:rPr>
                        <a:t>Clarity</a:t>
                      </a:r>
                      <a:endParaRPr/>
                    </a:p>
                  </a:txBody>
                  <a:tcPr marL="91450" marR="91450" marT="45725" marB="45725">
                    <a:lnL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accent2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1"/>
          <p:cNvPicPr preferRelativeResize="0"/>
          <p:nvPr/>
        </p:nvPicPr>
        <p:blipFill rotWithShape="1">
          <a:blip r:embed="rId3">
            <a:alphaModFix/>
          </a:blip>
          <a:srcRect b="3215"/>
          <a:stretch/>
        </p:blipFill>
        <p:spPr>
          <a:xfrm>
            <a:off x="3960317" y="679331"/>
            <a:ext cx="4967066" cy="371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1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Action + Results</a:t>
            </a:r>
            <a:endParaRPr/>
          </a:p>
        </p:txBody>
      </p:sp>
      <p:sp>
        <p:nvSpPr>
          <p:cNvPr id="208" name="Google Shape;208;p21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3539463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Reflect on what actions you take during team projects.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List these in the second column of the values chart.</a:t>
            </a:r>
            <a:endParaRPr dirty="0"/>
          </a:p>
        </p:txBody>
      </p:sp>
      <p:sp>
        <p:nvSpPr>
          <p:cNvPr id="209" name="Google Shape;209;p21"/>
          <p:cNvSpPr/>
          <p:nvPr/>
        </p:nvSpPr>
        <p:spPr>
          <a:xfrm>
            <a:off x="5732363" y="1156732"/>
            <a:ext cx="1422974" cy="2542739"/>
          </a:xfrm>
          <a:prstGeom prst="rect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1"/>
          <p:cNvSpPr/>
          <p:nvPr/>
        </p:nvSpPr>
        <p:spPr>
          <a:xfrm rot="10800000" flipH="1">
            <a:off x="4307050" y="3708707"/>
            <a:ext cx="1210660" cy="45719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" name="Google Shape;215;p22"/>
          <p:cNvPicPr preferRelativeResize="0"/>
          <p:nvPr/>
        </p:nvPicPr>
        <p:blipFill rotWithShape="1">
          <a:blip r:embed="rId3">
            <a:alphaModFix/>
          </a:blip>
          <a:srcRect t="1526"/>
          <a:stretch/>
        </p:blipFill>
        <p:spPr>
          <a:xfrm>
            <a:off x="667891" y="153850"/>
            <a:ext cx="7808210" cy="48358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196"/>
              </a:srgbClr>
            </a:outerShdw>
          </a:effectLst>
        </p:spPr>
      </p:pic>
      <p:sp>
        <p:nvSpPr>
          <p:cNvPr id="216" name="Google Shape;216;p22"/>
          <p:cNvSpPr txBox="1"/>
          <p:nvPr/>
        </p:nvSpPr>
        <p:spPr>
          <a:xfrm>
            <a:off x="800100" y="3466075"/>
            <a:ext cx="7543800" cy="7233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Calibri"/>
              <a:buNone/>
            </a:pPr>
            <a:r>
              <a:rPr lang="en-US" sz="35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https://tinyurl.com/k20collaboration</a:t>
            </a:r>
            <a:r>
              <a:rPr lang="en-US" sz="35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5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3"/>
          <p:cNvSpPr txBox="1">
            <a:spLocks noGrp="1"/>
          </p:cNvSpPr>
          <p:nvPr>
            <p:ph type="title"/>
          </p:nvPr>
        </p:nvSpPr>
        <p:spPr>
          <a:xfrm>
            <a:off x="628651" y="705101"/>
            <a:ext cx="2751076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What does the data say?</a:t>
            </a:r>
            <a:endParaRPr/>
          </a:p>
        </p:txBody>
      </p:sp>
      <p:sp>
        <p:nvSpPr>
          <p:cNvPr id="222" name="Google Shape;222;p23"/>
          <p:cNvSpPr txBox="1">
            <a:spLocks noGrp="1"/>
          </p:cNvSpPr>
          <p:nvPr>
            <p:ph type="body" idx="4294967295"/>
          </p:nvPr>
        </p:nvSpPr>
        <p:spPr>
          <a:xfrm>
            <a:off x="628650" y="1800476"/>
            <a:ext cx="364932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 dirty="0"/>
              <a:t>Write 2–4 objective statements about this data in the center square.</a:t>
            </a:r>
            <a:endParaRPr dirty="0"/>
          </a:p>
        </p:txBody>
      </p:sp>
      <p:sp>
        <p:nvSpPr>
          <p:cNvPr id="223" name="Google Shape;223;p23"/>
          <p:cNvSpPr/>
          <p:nvPr/>
        </p:nvSpPr>
        <p:spPr>
          <a:xfrm>
            <a:off x="4852200" y="468675"/>
            <a:ext cx="3334800" cy="40308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3"/>
          <p:cNvSpPr/>
          <p:nvPr/>
        </p:nvSpPr>
        <p:spPr>
          <a:xfrm>
            <a:off x="5476200" y="1106775"/>
            <a:ext cx="2086800" cy="26409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3"/>
          <p:cNvSpPr/>
          <p:nvPr/>
        </p:nvSpPr>
        <p:spPr>
          <a:xfrm>
            <a:off x="6024825" y="1655400"/>
            <a:ext cx="1012200" cy="1458000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6" name="Google Shape;226;p23"/>
          <p:cNvCxnSpPr/>
          <p:nvPr/>
        </p:nvCxnSpPr>
        <p:spPr>
          <a:xfrm rot="10800000" flipH="1">
            <a:off x="3929012" y="2208825"/>
            <a:ext cx="2536338" cy="243576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4"/>
          <p:cNvSpPr txBox="1">
            <a:spLocks noGrp="1"/>
          </p:cNvSpPr>
          <p:nvPr>
            <p:ph type="title"/>
          </p:nvPr>
        </p:nvSpPr>
        <p:spPr>
          <a:xfrm>
            <a:off x="628651" y="705101"/>
            <a:ext cx="3697574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Reflection and Interpretation</a:t>
            </a:r>
            <a:endParaRPr/>
          </a:p>
        </p:txBody>
      </p:sp>
      <p:sp>
        <p:nvSpPr>
          <p:cNvPr id="232" name="Google Shape;232;p24"/>
          <p:cNvSpPr txBox="1">
            <a:spLocks noGrp="1"/>
          </p:cNvSpPr>
          <p:nvPr>
            <p:ph type="body" idx="4294967295"/>
          </p:nvPr>
        </p:nvSpPr>
        <p:spPr>
          <a:xfrm>
            <a:off x="628649" y="1800476"/>
            <a:ext cx="3975662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indent="-393192"/>
            <a:r>
              <a:rPr lang="en-US" dirty="0"/>
              <a:t>What are your feelings about the data?</a:t>
            </a:r>
            <a:endParaRPr dirty="0"/>
          </a:p>
          <a:p>
            <a:pPr indent="-393192"/>
            <a:r>
              <a:rPr lang="en-US" dirty="0"/>
              <a:t>What key insights do you take away from this data?</a:t>
            </a:r>
            <a:endParaRPr dirty="0"/>
          </a:p>
        </p:txBody>
      </p:sp>
      <p:sp>
        <p:nvSpPr>
          <p:cNvPr id="233" name="Google Shape;233;p24"/>
          <p:cNvSpPr/>
          <p:nvPr/>
        </p:nvSpPr>
        <p:spPr>
          <a:xfrm>
            <a:off x="4852200" y="468675"/>
            <a:ext cx="3334800" cy="40308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4"/>
          <p:cNvSpPr/>
          <p:nvPr/>
        </p:nvSpPr>
        <p:spPr>
          <a:xfrm>
            <a:off x="5476200" y="1106775"/>
            <a:ext cx="2086800" cy="26409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4"/>
          <p:cNvSpPr/>
          <p:nvPr/>
        </p:nvSpPr>
        <p:spPr>
          <a:xfrm>
            <a:off x="6024825" y="1655400"/>
            <a:ext cx="1012200" cy="1458000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6" name="Google Shape;236;p24"/>
          <p:cNvCxnSpPr/>
          <p:nvPr/>
        </p:nvCxnSpPr>
        <p:spPr>
          <a:xfrm rot="10800000" flipH="1">
            <a:off x="3644676" y="2058208"/>
            <a:ext cx="2086800" cy="374807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oval" w="med" len="med"/>
            <a:tailEnd type="triangle" w="med" len="med"/>
          </a:ln>
        </p:spPr>
      </p:cxnSp>
      <p:cxnSp>
        <p:nvCxnSpPr>
          <p:cNvPr id="237" name="Google Shape;237;p24"/>
          <p:cNvCxnSpPr/>
          <p:nvPr/>
        </p:nvCxnSpPr>
        <p:spPr>
          <a:xfrm rot="10800000" flipH="1">
            <a:off x="4604311" y="3113400"/>
            <a:ext cx="1327980" cy="224190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5"/>
          <p:cNvSpPr txBox="1">
            <a:spLocks noGrp="1"/>
          </p:cNvSpPr>
          <p:nvPr>
            <p:ph type="title"/>
          </p:nvPr>
        </p:nvSpPr>
        <p:spPr>
          <a:xfrm>
            <a:off x="628650" y="705101"/>
            <a:ext cx="3222815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Decisions/Goals</a:t>
            </a:r>
            <a:endParaRPr/>
          </a:p>
        </p:txBody>
      </p:sp>
      <p:sp>
        <p:nvSpPr>
          <p:cNvPr id="243" name="Google Shape;243;p25"/>
          <p:cNvSpPr txBox="1">
            <a:spLocks noGrp="1"/>
          </p:cNvSpPr>
          <p:nvPr>
            <p:ph type="body" idx="4294967295"/>
          </p:nvPr>
        </p:nvSpPr>
        <p:spPr>
          <a:xfrm>
            <a:off x="628650" y="1800476"/>
            <a:ext cx="3649320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64008" lvl="0" indent="0" algn="l" rtl="0"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en-US"/>
              <a:t>What can we do as a result of this data?</a:t>
            </a:r>
            <a:endParaRPr/>
          </a:p>
        </p:txBody>
      </p:sp>
      <p:sp>
        <p:nvSpPr>
          <p:cNvPr id="244" name="Google Shape;244;p25"/>
          <p:cNvSpPr/>
          <p:nvPr/>
        </p:nvSpPr>
        <p:spPr>
          <a:xfrm>
            <a:off x="4852200" y="468675"/>
            <a:ext cx="3334800" cy="40308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25"/>
          <p:cNvSpPr/>
          <p:nvPr/>
        </p:nvSpPr>
        <p:spPr>
          <a:xfrm>
            <a:off x="5476200" y="1106775"/>
            <a:ext cx="2086800" cy="2640900"/>
          </a:xfrm>
          <a:prstGeom prst="rect">
            <a:avLst/>
          </a:prstGeom>
          <a:noFill/>
          <a:ln w="19050" cap="flat" cmpd="sng">
            <a:solidFill>
              <a:srgbClr val="5B686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5"/>
          <p:cNvSpPr/>
          <p:nvPr/>
        </p:nvSpPr>
        <p:spPr>
          <a:xfrm>
            <a:off x="6024825" y="1655400"/>
            <a:ext cx="1012200" cy="1458000"/>
          </a:xfrm>
          <a:prstGeom prst="rect">
            <a:avLst/>
          </a:prstGeom>
          <a:noFill/>
          <a:ln w="38100" cap="flat" cmpd="sng">
            <a:solidFill>
              <a:srgbClr val="FFC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47" name="Google Shape;247;p25"/>
          <p:cNvCxnSpPr/>
          <p:nvPr/>
        </p:nvCxnSpPr>
        <p:spPr>
          <a:xfrm>
            <a:off x="3531587" y="2416859"/>
            <a:ext cx="1370383" cy="258488"/>
          </a:xfrm>
          <a:prstGeom prst="straightConnector1">
            <a:avLst/>
          </a:prstGeom>
          <a:noFill/>
          <a:ln w="38100" cap="flat" cmpd="sng">
            <a:solidFill>
              <a:schemeClr val="accent3"/>
            </a:solidFill>
            <a:prstDash val="solid"/>
            <a:round/>
            <a:headEnd type="oval" w="med" len="med"/>
            <a:tailEnd type="triangle" w="med" len="med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6"/>
          <p:cNvPicPr preferRelativeResize="0"/>
          <p:nvPr/>
        </p:nvPicPr>
        <p:blipFill rotWithShape="1">
          <a:blip r:embed="rId3">
            <a:alphaModFix/>
          </a:blip>
          <a:srcRect b="3215"/>
          <a:stretch/>
        </p:blipFill>
        <p:spPr>
          <a:xfrm>
            <a:off x="3960317" y="679331"/>
            <a:ext cx="4967066" cy="371116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 txBox="1"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Goals</a:t>
            </a:r>
            <a:endParaRPr/>
          </a:p>
        </p:txBody>
      </p:sp>
      <p:sp>
        <p:nvSpPr>
          <p:cNvPr id="254" name="Google Shape;254;p26"/>
          <p:cNvSpPr txBox="1">
            <a:spLocks noGrp="1"/>
          </p:cNvSpPr>
          <p:nvPr>
            <p:ph type="body" idx="4294967295"/>
          </p:nvPr>
        </p:nvSpPr>
        <p:spPr>
          <a:xfrm>
            <a:off x="628650" y="1370013"/>
            <a:ext cx="3539463" cy="3262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Revisit your Values chart, column three:</a:t>
            </a:r>
            <a:endParaRPr dirty="0"/>
          </a:p>
          <a:p>
            <a:pPr marL="457200" lvl="0" indent="-393192" algn="l" rtl="0">
              <a:spcAft>
                <a:spcPts val="0"/>
              </a:spcAft>
              <a:buSzPts val="2600"/>
              <a:buChar char="●"/>
            </a:pPr>
            <a:r>
              <a:rPr lang="en-US" dirty="0"/>
              <a:t>How can we better foster a positive collaborative work community?</a:t>
            </a:r>
            <a:endParaRPr dirty="0"/>
          </a:p>
        </p:txBody>
      </p:sp>
      <p:sp>
        <p:nvSpPr>
          <p:cNvPr id="255" name="Google Shape;255;p26"/>
          <p:cNvSpPr/>
          <p:nvPr/>
        </p:nvSpPr>
        <p:spPr>
          <a:xfrm>
            <a:off x="7092376" y="1156732"/>
            <a:ext cx="1422974" cy="2542739"/>
          </a:xfrm>
          <a:prstGeom prst="rect">
            <a:avLst/>
          </a:prstGeom>
          <a:noFill/>
          <a:ln w="76200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6" name="Google Shape;256;p26"/>
          <p:cNvSpPr/>
          <p:nvPr/>
        </p:nvSpPr>
        <p:spPr>
          <a:xfrm rot="10800000" flipH="1">
            <a:off x="4307050" y="3708707"/>
            <a:ext cx="1210660" cy="45719"/>
          </a:xfrm>
          <a:prstGeom prst="rect">
            <a:avLst/>
          </a:prstGeom>
          <a:noFill/>
          <a:ln w="76200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ustom Design">
  <a:themeElements>
    <a:clrScheme name="LEARN 2025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285782"/>
      </a:accent1>
      <a:accent2>
        <a:srgbClr val="008CC9"/>
      </a:accent2>
      <a:accent3>
        <a:srgbClr val="971D20"/>
      </a:accent3>
      <a:accent4>
        <a:srgbClr val="E8BF3C"/>
      </a:accent4>
      <a:accent5>
        <a:srgbClr val="D30F7F"/>
      </a:accent5>
      <a:accent6>
        <a:srgbClr val="FFFFFF"/>
      </a:accent6>
      <a:hlink>
        <a:srgbClr val="288AC3"/>
      </a:hlink>
      <a:folHlink>
        <a:srgbClr val="288AC3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1947</Words>
  <Application>Microsoft Office PowerPoint</Application>
  <PresentationFormat>On-screen Show (16:9)</PresentationFormat>
  <Paragraphs>230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Courier New</vt:lpstr>
      <vt:lpstr>NTR</vt:lpstr>
      <vt:lpstr>Play</vt:lpstr>
      <vt:lpstr>Custom Design</vt:lpstr>
      <vt:lpstr>1_Custom Design</vt:lpstr>
      <vt:lpstr>PowerPoint Presentation</vt:lpstr>
      <vt:lpstr>Better Together: Relationships, Collaboration, and Outcomes</vt:lpstr>
      <vt:lpstr>"No Time to Discuss This As a Committee!"</vt:lpstr>
      <vt:lpstr>Stoplight Statements: Collaboration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Teamwork</vt:lpstr>
      <vt:lpstr>Learning Objectives</vt:lpstr>
      <vt:lpstr>DISC Personality Assessment</vt:lpstr>
      <vt:lpstr>Personality Styles</vt:lpstr>
      <vt:lpstr>My Values</vt:lpstr>
      <vt:lpstr>Better Together: Relationships, Collaboration, and Outcomes</vt:lpstr>
      <vt:lpstr>DISC Personality Styles</vt:lpstr>
      <vt:lpstr>Categorical Why-Lighting</vt:lpstr>
      <vt:lpstr>How does diversity in personality styles benefit collaboration?</vt:lpstr>
      <vt:lpstr>Action + Results</vt:lpstr>
      <vt:lpstr>PowerPoint Presentation</vt:lpstr>
      <vt:lpstr>What does the data say?</vt:lpstr>
      <vt:lpstr>Reflection and Interpretation</vt:lpstr>
      <vt:lpstr>Decisions/Goals</vt:lpstr>
      <vt:lpstr>Goals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Better Together</dc:title>
  <dc:creator>K20 Center</dc:creator>
  <cp:lastModifiedBy>Smith, Gina N.</cp:lastModifiedBy>
  <cp:revision>5</cp:revision>
  <dcterms:created xsi:type="dcterms:W3CDTF">2026-03-31T19:13:22Z</dcterms:created>
  <dcterms:modified xsi:type="dcterms:W3CDTF">2026-10-08T13:11:56Z</dcterms:modified>
</cp:coreProperties>
</file>