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5143500" type="screen16x9"/>
  <p:notesSz cx="7010400" cy="9296400"/>
  <p:embeddedFontLst>
    <p:embeddedFont>
      <p:font typeface="Calibri" panose="020F050202020403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
      <p:font typeface="Carme" panose="02000000000000000000" pitchFamily="2" charset="0"/>
      <p:regular r:id="rId57"/>
    </p:embeddedFont>
    <p:embeddedFont>
      <p:font typeface="Corbel" panose="020B0503020204020204" pitchFamily="34" charset="0"/>
      <p:regular r:id="rId58"/>
      <p:bold r:id="rId59"/>
      <p:italic r:id="rId60"/>
      <p:boldItalic r:id="rId61"/>
    </p:embeddedFont>
    <p:embeddedFont>
      <p:font typeface="Oswald" pitchFamily="2" charset="77"/>
      <p:regular r:id="rId62"/>
      <p:bold r:id="rId63"/>
    </p:embeddedFont>
    <p:embeddedFont>
      <p:font typeface="Raleway" pitchFamily="2" charset="77"/>
      <p:regular r:id="rId64"/>
      <p:bold r:id="rId65"/>
      <p:italic r:id="rId66"/>
      <p:boldItalic r:id="rId67"/>
    </p:embeddedFont>
    <p:embeddedFont>
      <p:font typeface="Source Sans Pro" panose="020B0503030403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39" cy="466434"/>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7" y="0"/>
            <a:ext cx="3037839" cy="466434"/>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39" y="4473892"/>
            <a:ext cx="5608319" cy="366045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39" cy="466433"/>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7" y="8829967"/>
            <a:ext cx="3037839"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k20center.ou.edu/strategy/11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k20center.ou.edu/strategy/9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arn.k20center.ou.edu/strategy/249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earn.k20center.ou.edu/strategy/96"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learn.k20center.ou.edu/strategy/218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earn.k20center.ou.edu/strategy/10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learn.k20center.ou.edu/strategy/96"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earn.k20center.ou.edu/strategy/5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701039" y="4473892"/>
            <a:ext cx="5608319" cy="36604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b="1"/>
              <a:t>ENGAGE:</a:t>
            </a:r>
            <a:endParaRPr b="1"/>
          </a:p>
          <a:p>
            <a:pPr marL="0" marR="0" lvl="0" indent="0" algn="l" rtl="0">
              <a:spcBef>
                <a:spcPts val="0"/>
              </a:spcBef>
              <a:spcAft>
                <a:spcPts val="0"/>
              </a:spcAft>
              <a:buNone/>
            </a:pPr>
            <a:r>
              <a:rPr lang="en-US"/>
              <a:t>CSI Reboot</a:t>
            </a:r>
            <a:endParaRPr/>
          </a:p>
          <a:p>
            <a:pPr marL="0" marR="0" lvl="0" indent="0" algn="l" rtl="0">
              <a:spcBef>
                <a:spcPts val="0"/>
              </a:spcBef>
              <a:spcAft>
                <a:spcPts val="0"/>
              </a:spcAft>
              <a:buNone/>
            </a:pPr>
            <a:r>
              <a:rPr lang="en-US"/>
              <a:t>Carry Forward, Close Out, Create New</a:t>
            </a:r>
            <a:endParaRPr/>
          </a:p>
          <a:p>
            <a:pPr marL="0" marR="0" lvl="0" indent="0" algn="l" rtl="0">
              <a:spcBef>
                <a:spcPts val="0"/>
              </a:spcBef>
              <a:spcAft>
                <a:spcPts val="0"/>
              </a:spcAft>
              <a:buNone/>
            </a:pPr>
            <a:r>
              <a:rPr lang="en-US">
                <a:highlight>
                  <a:srgbClr val="FFFF00"/>
                </a:highlight>
              </a:rPr>
              <a:t>All text in yellow throughout the slideshow will need to be update for each district prior to presenting PD.</a:t>
            </a:r>
            <a:endParaRPr>
              <a:highlight>
                <a:srgbClr val="FFFF00"/>
              </a:highlight>
            </a:endParaRPr>
          </a:p>
          <a:p>
            <a:pPr marL="0" marR="0" lvl="0" indent="0" algn="l" rtl="0">
              <a:spcBef>
                <a:spcPts val="0"/>
              </a:spcBef>
              <a:spcAft>
                <a:spcPts val="0"/>
              </a:spcAft>
              <a:buNone/>
            </a:pPr>
            <a:r>
              <a:rPr lang="en-US">
                <a:highlight>
                  <a:srgbClr val="FFFF00"/>
                </a:highlight>
              </a:rPr>
              <a:t>Add the name of the District to the title slide.</a:t>
            </a:r>
            <a:endParaRPr>
              <a:highlight>
                <a:srgbClr val="FFFF00"/>
              </a:highlight>
            </a:endParaRPr>
          </a:p>
        </p:txBody>
      </p:sp>
      <p:sp>
        <p:nvSpPr>
          <p:cNvPr id="144" name="Google Shape;144;p4: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cdc4711a1_2_11: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cdc4711a1_2_11: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ENGAGE</a:t>
            </a:r>
            <a:endParaRPr b="1"/>
          </a:p>
          <a:p>
            <a:pPr marL="457200" lvl="0" indent="-317500" algn="l" rtl="0">
              <a:spcBef>
                <a:spcPts val="1200"/>
              </a:spcBef>
              <a:spcAft>
                <a:spcPts val="0"/>
              </a:spcAft>
              <a:buSzPts val="1400"/>
              <a:buChar char="●"/>
            </a:pPr>
            <a:r>
              <a:rPr lang="en-US"/>
              <a:t>Introduce the Carousel instructional strategy.  </a:t>
            </a:r>
            <a:endParaRPr/>
          </a:p>
          <a:p>
            <a:pPr marL="457200" lvl="0" indent="-317500" algn="l" rtl="0">
              <a:spcBef>
                <a:spcPts val="0"/>
              </a:spcBef>
              <a:spcAft>
                <a:spcPts val="0"/>
              </a:spcAft>
              <a:buSzPts val="1400"/>
              <a:buChar char="●"/>
            </a:pPr>
            <a:r>
              <a:rPr lang="en-US"/>
              <a:t>Explain that each group will take time to view the other goal area’s SWOT poster. </a:t>
            </a:r>
            <a:endParaRPr/>
          </a:p>
          <a:p>
            <a:pPr marL="457200" lvl="0" indent="-317500" algn="l" rtl="0">
              <a:spcBef>
                <a:spcPts val="0"/>
              </a:spcBef>
              <a:spcAft>
                <a:spcPts val="0"/>
              </a:spcAft>
              <a:buSzPts val="1400"/>
              <a:buChar char="●"/>
            </a:pPr>
            <a:r>
              <a:rPr lang="en-US"/>
              <a:t>Give participants 5 minutes to view and brainstorm another group's SWOT poster.  </a:t>
            </a:r>
            <a:endParaRPr/>
          </a:p>
          <a:p>
            <a:pPr marL="457200" lvl="0" indent="-317500" algn="l" rtl="0">
              <a:spcBef>
                <a:spcPts val="0"/>
              </a:spcBef>
              <a:spcAft>
                <a:spcPts val="0"/>
              </a:spcAft>
              <a:buSzPts val="1400"/>
              <a:buChar char="●"/>
            </a:pPr>
            <a:r>
              <a:rPr lang="en-US"/>
              <a:t>Encourage participants to focus on strengths and weaknesses.  </a:t>
            </a:r>
            <a:endParaRPr/>
          </a:p>
          <a:p>
            <a:pPr marL="457200" lvl="0" indent="-317500" algn="l" rtl="0">
              <a:spcBef>
                <a:spcPts val="0"/>
              </a:spcBef>
              <a:spcAft>
                <a:spcPts val="0"/>
              </a:spcAft>
              <a:buSzPts val="1400"/>
              <a:buChar char="●"/>
            </a:pPr>
            <a:r>
              <a:rPr lang="en-US"/>
              <a:t>After 5 minutes have each group rotate to the next goal area SWOT poster.  </a:t>
            </a:r>
            <a:endParaRPr/>
          </a:p>
          <a:p>
            <a:pPr marL="457200" lvl="0" indent="-317500" algn="l" rtl="0">
              <a:spcBef>
                <a:spcPts val="0"/>
              </a:spcBef>
              <a:spcAft>
                <a:spcPts val="0"/>
              </a:spcAft>
              <a:buSzPts val="1400"/>
              <a:buChar char="●"/>
            </a:pPr>
            <a:r>
              <a:rPr lang="en-US"/>
              <a:t>Continue every 5 minutes until each group has viewed all the goal areas.  </a:t>
            </a:r>
            <a:endParaRPr/>
          </a:p>
          <a:p>
            <a:pPr marL="457200" lvl="0" indent="-317500" algn="l" rtl="0">
              <a:spcBef>
                <a:spcPts val="0"/>
              </a:spcBef>
              <a:spcAft>
                <a:spcPts val="0"/>
              </a:spcAft>
              <a:buSzPts val="1400"/>
              <a:buChar char="●"/>
            </a:pPr>
            <a:r>
              <a:rPr lang="en-US"/>
              <a:t>As a group take time to discuss what they discovered about their continuous strategic plan.</a:t>
            </a:r>
            <a:endParaRPr/>
          </a:p>
          <a:p>
            <a:pPr marL="0" lvl="0" indent="0" algn="l" rtl="0">
              <a:spcBef>
                <a:spcPts val="1200"/>
              </a:spcBef>
              <a:spcAft>
                <a:spcPts val="0"/>
              </a:spcAft>
              <a:buNone/>
            </a:pPr>
            <a:r>
              <a:rPr lang="en-US"/>
              <a:t>K20 Center. (n.d.). </a:t>
            </a:r>
            <a:r>
              <a:rPr lang="en-US">
                <a:solidFill>
                  <a:srgbClr val="A61C00"/>
                </a:solidFill>
              </a:rPr>
              <a:t>Gallery Walk/Carousel</a:t>
            </a:r>
            <a:r>
              <a:rPr lang="en-US"/>
              <a:t>. Strategies. </a:t>
            </a:r>
            <a:r>
              <a:rPr lang="en-US" u="sng">
                <a:solidFill>
                  <a:schemeClr val="hlink"/>
                </a:solidFill>
                <a:hlinkClick r:id="rId3"/>
              </a:rPr>
              <a:t>https://learn.k20center.ou.edu/strategy/118</a:t>
            </a:r>
            <a:endParaRPr>
              <a:solidFill>
                <a:srgbClr val="1155CC"/>
              </a:solidFil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3 minute timer. YouTube.  https://www.youtube.com/watch?v=iISP02KPau0&amp;list=PL-aUhEQeaZXLMF3fItNDxiuSkEr0pq0c2&amp;index=5</a:t>
            </a:r>
            <a:endParaRPr sz="1100">
              <a:latin typeface="Arial"/>
              <a:ea typeface="Arial"/>
              <a:cs typeface="Arial"/>
              <a:sym typeface="Arial"/>
            </a:endParaRPr>
          </a:p>
          <a:p>
            <a:pPr marL="0" lvl="0" indent="0" algn="l" rtl="0">
              <a:spcBef>
                <a:spcPts val="1200"/>
              </a:spcBef>
              <a:spcAft>
                <a:spcPts val="0"/>
              </a:spcAft>
              <a:buNone/>
            </a:pPr>
            <a:endParaRPr>
              <a:solidFill>
                <a:srgbClr val="1155CC"/>
              </a:solidFill>
            </a:endParaRPr>
          </a:p>
          <a:p>
            <a:pPr marL="0" lvl="0" indent="0" algn="l" rtl="0">
              <a:spcBef>
                <a:spcPts val="0"/>
              </a:spcBef>
              <a:spcAft>
                <a:spcPts val="0"/>
              </a:spcAft>
              <a:buNone/>
            </a:pPr>
            <a:endParaRPr/>
          </a:p>
        </p:txBody>
      </p:sp>
      <p:sp>
        <p:nvSpPr>
          <p:cNvPr id="219" name="Google Shape;219;g13cdc4711a1_2_11: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3c4d2cb1ec_0_51: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3c4d2cb1ec_0_51: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5 minute timer. YouTube. Retrieved August 16, 2022, from https://www.youtube.com/watch?v=EVS_yYQoLJg&amp;t=1s </a:t>
            </a:r>
            <a:endParaRPr sz="1100">
              <a:latin typeface="Arial"/>
              <a:ea typeface="Arial"/>
              <a:cs typeface="Arial"/>
              <a:sym typeface="Arial"/>
            </a:endParaRPr>
          </a:p>
          <a:p>
            <a:pPr marL="0" lvl="0" indent="0" algn="l" rtl="0">
              <a:spcBef>
                <a:spcPts val="1200"/>
              </a:spcBef>
              <a:spcAft>
                <a:spcPts val="0"/>
              </a:spcAft>
              <a:buNone/>
            </a:pPr>
            <a:endParaRPr/>
          </a:p>
        </p:txBody>
      </p:sp>
      <p:sp>
        <p:nvSpPr>
          <p:cNvPr id="228" name="Google Shape;228;g13c4d2cb1ec_0_51: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d29463ac9_0_1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d29463ac9_0_14: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EXPLORE</a:t>
            </a:r>
            <a:endParaRPr>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r>
              <a:rPr lang="en-US"/>
              <a:t>Based on the most recent CSI Community Survey results and the SWOT, updated learner expectations, core beliefs, core values have been identified.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5" name="Google Shape;235;g5d29463ac9_0_14: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3cdc4711a1_1_1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3cdc4711a1_1_17: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EXPLORE</a:t>
            </a:r>
            <a:endParaRPr b="1"/>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US">
                <a:highlight>
                  <a:srgbClr val="FFFF00"/>
                </a:highlight>
              </a:rPr>
              <a:t>Customize this slide for each district. Insert NEW CSI Community Survey data.</a:t>
            </a:r>
            <a:endParaRPr>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r>
              <a:rPr lang="en-US"/>
              <a:t>Pass out the 3-2-1 Handout.</a:t>
            </a:r>
            <a:endParaRPr/>
          </a:p>
          <a:p>
            <a:pPr marL="0" lvl="0" indent="0" algn="l" rtl="0">
              <a:spcBef>
                <a:spcPts val="0"/>
              </a:spcBef>
              <a:spcAft>
                <a:spcPts val="0"/>
              </a:spcAft>
              <a:buNone/>
            </a:pPr>
            <a:r>
              <a:rPr lang="en-US"/>
              <a:t>Activity by table group:</a:t>
            </a:r>
            <a:endParaRPr/>
          </a:p>
          <a:p>
            <a:pPr marL="0" lvl="0" indent="0" algn="l" rtl="0">
              <a:spcBef>
                <a:spcPts val="0"/>
              </a:spcBef>
              <a:spcAft>
                <a:spcPts val="0"/>
              </a:spcAft>
              <a:buNone/>
            </a:pPr>
            <a:endParaRPr/>
          </a:p>
          <a:p>
            <a:pPr marL="0" lvl="0" indent="0" algn="l" rtl="0">
              <a:spcBef>
                <a:spcPts val="0"/>
              </a:spcBef>
              <a:spcAft>
                <a:spcPts val="0"/>
              </a:spcAft>
              <a:buNone/>
            </a:pPr>
            <a:r>
              <a:rPr lang="en-US"/>
              <a:t>Based on the most recent CSI Community Survey results </a:t>
            </a:r>
            <a:endParaRPr/>
          </a:p>
          <a:p>
            <a:pPr marL="0" lvl="0" indent="0" algn="l" rtl="0">
              <a:spcBef>
                <a:spcPts val="0"/>
              </a:spcBef>
              <a:spcAft>
                <a:spcPts val="0"/>
              </a:spcAft>
              <a:buNone/>
            </a:pPr>
            <a:r>
              <a:rPr lang="en-US"/>
              <a:t>3 items that you agree with and why</a:t>
            </a:r>
            <a:endParaRPr/>
          </a:p>
          <a:p>
            <a:pPr marL="0" lvl="0" indent="0" algn="l" rtl="0">
              <a:spcBef>
                <a:spcPts val="0"/>
              </a:spcBef>
              <a:spcAft>
                <a:spcPts val="0"/>
              </a:spcAft>
              <a:buNone/>
            </a:pPr>
            <a:r>
              <a:rPr lang="en-US"/>
              <a:t>2 items that surprised you</a:t>
            </a:r>
            <a:endParaRPr/>
          </a:p>
          <a:p>
            <a:pPr marL="0" lvl="0" indent="0" algn="l" rtl="0">
              <a:spcBef>
                <a:spcPts val="0"/>
              </a:spcBef>
              <a:spcAft>
                <a:spcPts val="0"/>
              </a:spcAft>
              <a:buNone/>
            </a:pPr>
            <a:r>
              <a:rPr lang="en-US"/>
              <a:t>1 question you still have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3-2-1</a:t>
            </a:r>
            <a:r>
              <a:rPr lang="en-US"/>
              <a:t>. Strategies.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a:t>
            </a:r>
            <a:r>
              <a:rPr lang="en-US">
                <a:solidFill>
                  <a:srgbClr val="1155CC"/>
                </a:solidFill>
              </a:rPr>
              <a:t>117</a:t>
            </a:r>
            <a:endParaRPr/>
          </a:p>
          <a:p>
            <a:pPr marL="0" lvl="0" indent="0" algn="l" rtl="0">
              <a:spcBef>
                <a:spcPts val="0"/>
              </a:spcBef>
              <a:spcAft>
                <a:spcPts val="0"/>
              </a:spcAft>
              <a:buNone/>
            </a:pPr>
            <a:endParaRPr/>
          </a:p>
          <a:p>
            <a:pPr marL="0" lvl="0" indent="0" algn="l" rtl="0">
              <a:spcBef>
                <a:spcPts val="0"/>
              </a:spcBef>
              <a:spcAft>
                <a:spcPts val="0"/>
              </a:spcAft>
              <a:buNone/>
            </a:pPr>
            <a:r>
              <a:rPr lang="en-US"/>
              <a:t>PreWork:</a:t>
            </a:r>
            <a:endParaRPr/>
          </a:p>
          <a:p>
            <a:pPr marL="457200" lvl="0" indent="-317500" algn="l" rtl="0">
              <a:spcBef>
                <a:spcPts val="0"/>
              </a:spcBef>
              <a:spcAft>
                <a:spcPts val="0"/>
              </a:spcAft>
              <a:buSzPts val="1400"/>
              <a:buChar char="●"/>
            </a:pPr>
            <a:r>
              <a:rPr lang="en-US"/>
              <a:t>Communication - internal/external - about Reboot process and survey opportunity</a:t>
            </a:r>
            <a:endParaRPr/>
          </a:p>
          <a:p>
            <a:pPr marL="457200" lvl="0" indent="-317500" algn="l" rtl="0">
              <a:spcBef>
                <a:spcPts val="0"/>
              </a:spcBef>
              <a:spcAft>
                <a:spcPts val="0"/>
              </a:spcAft>
              <a:buSzPts val="1400"/>
              <a:buChar char="●"/>
            </a:pPr>
            <a:r>
              <a:rPr lang="en-US"/>
              <a:t>Timeline for CSI Community Stakeholder Survey open/close dates</a:t>
            </a:r>
            <a:endParaRPr/>
          </a:p>
          <a:p>
            <a:pPr marL="0" lvl="0" indent="0" algn="l" rtl="0">
              <a:spcBef>
                <a:spcPts val="0"/>
              </a:spcBef>
              <a:spcAft>
                <a:spcPts val="0"/>
              </a:spcAft>
              <a:buNone/>
            </a:pPr>
            <a:endParaRPr/>
          </a:p>
        </p:txBody>
      </p:sp>
      <p:sp>
        <p:nvSpPr>
          <p:cNvPr id="244" name="Google Shape;244;g13cdc4711a1_1_17: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23fb5fd4c_0_15: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1123fb5fd4c_0_15: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Clr>
                <a:schemeClr val="dk1"/>
              </a:buClr>
              <a:buSzPts val="1100"/>
              <a:buFont typeface="Arial"/>
              <a:buNone/>
            </a:pPr>
            <a:r>
              <a:rPr lang="en-US">
                <a:highlight>
                  <a:srgbClr val="FFFF00"/>
                </a:highlight>
              </a:rPr>
              <a:t>Customize this slide for each district. Insert NEW CSI Community Survey data.</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t>EXPLAIN</a:t>
            </a:r>
            <a:endParaRPr b="1"/>
          </a:p>
          <a:p>
            <a:pPr marL="0" lvl="0" indent="0" algn="l" rtl="0">
              <a:spcBef>
                <a:spcPts val="0"/>
              </a:spcBef>
              <a:spcAft>
                <a:spcPts val="0"/>
              </a:spcAft>
              <a:buClr>
                <a:schemeClr val="dk1"/>
              </a:buClr>
              <a:buSzPts val="1100"/>
              <a:buFont typeface="Arial"/>
              <a:buNone/>
            </a:pPr>
            <a:r>
              <a:rPr lang="en-US"/>
              <a:t>Make this more of an overview. </a:t>
            </a:r>
            <a:endParaRPr/>
          </a:p>
          <a:p>
            <a:pPr marL="0" lvl="0" indent="0" algn="l" rtl="0">
              <a:spcBef>
                <a:spcPts val="0"/>
              </a:spcBef>
              <a:spcAft>
                <a:spcPts val="0"/>
              </a:spcAft>
              <a:buClr>
                <a:schemeClr val="dk1"/>
              </a:buClr>
              <a:buSzPts val="1100"/>
              <a:buFont typeface="Arial"/>
              <a:buNone/>
            </a:pPr>
            <a:r>
              <a:rPr lang="en-US"/>
              <a:t>Refer group to look at first page of digital scorecard. </a:t>
            </a:r>
            <a:endParaRPr/>
          </a:p>
          <a:p>
            <a:pPr marL="457200" marR="0" lvl="0" indent="-317500" algn="l" rtl="0">
              <a:spcBef>
                <a:spcPts val="0"/>
              </a:spcBef>
              <a:spcAft>
                <a:spcPts val="0"/>
              </a:spcAft>
              <a:buSzPts val="1400"/>
              <a:buChar char="●"/>
            </a:pPr>
            <a:r>
              <a:rPr lang="en-US"/>
              <a:t>First let’s look at the “big picture” of your strategic plan. </a:t>
            </a:r>
            <a:endParaRPr/>
          </a:p>
          <a:p>
            <a:pPr marL="457200" marR="0" lvl="0" indent="-317500" algn="l" rtl="0">
              <a:spcBef>
                <a:spcPts val="0"/>
              </a:spcBef>
              <a:spcAft>
                <a:spcPts val="0"/>
              </a:spcAft>
              <a:buSzPts val="1400"/>
              <a:buChar char="●"/>
            </a:pPr>
            <a:r>
              <a:rPr lang="en-US"/>
              <a:t>Consider the questions on the slide </a:t>
            </a:r>
            <a:endParaRPr/>
          </a:p>
          <a:p>
            <a:pPr marL="457200" marR="0" lvl="0" indent="-317500" algn="l" rtl="0">
              <a:spcBef>
                <a:spcPts val="0"/>
              </a:spcBef>
              <a:spcAft>
                <a:spcPts val="0"/>
              </a:spcAft>
              <a:buSzPts val="1400"/>
              <a:buChar char="●"/>
            </a:pPr>
            <a:r>
              <a:rPr lang="en-US"/>
              <a:t>Walk participants through examining their goal areas and objectives.</a:t>
            </a:r>
            <a:endParaRPr/>
          </a:p>
          <a:p>
            <a:pPr marL="45720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253" name="Google Shape;253;g1123fb5fd4c_0_15: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353d60926f_0_29: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353d60926f_0_29: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EXPLAIN</a:t>
            </a:r>
            <a:endParaRPr b="1"/>
          </a:p>
          <a:p>
            <a:pPr marL="0" lvl="0" indent="0" algn="l" rtl="0">
              <a:spcBef>
                <a:spcPts val="0"/>
              </a:spcBef>
              <a:spcAft>
                <a:spcPts val="0"/>
              </a:spcAft>
              <a:buNone/>
            </a:pPr>
            <a:r>
              <a:rPr lang="en-US"/>
              <a:t>Go over the process of analyzing student achievement data and using the digital scorecard. </a:t>
            </a:r>
            <a:endParaRPr/>
          </a:p>
          <a:p>
            <a:pPr marL="0" lvl="0" indent="0" algn="l" rtl="0">
              <a:spcBef>
                <a:spcPts val="1200"/>
              </a:spcBef>
              <a:spcAft>
                <a:spcPts val="0"/>
              </a:spcAft>
              <a:buNone/>
            </a:pPr>
            <a:r>
              <a:rPr lang="en-US"/>
              <a:t>Activity: Look at scorecard (performance measures), insert a row under a statement; put in a new baseline, did you meet your target? Set your target. What are new benchmarks? </a:t>
            </a:r>
            <a:endParaRPr/>
          </a:p>
          <a:p>
            <a:pPr marL="0" lvl="0" indent="0" algn="l" rtl="0">
              <a:spcBef>
                <a:spcPts val="1200"/>
              </a:spcBef>
              <a:spcAft>
                <a:spcPts val="0"/>
              </a:spcAft>
              <a:buNone/>
            </a:pPr>
            <a:r>
              <a:rPr lang="en-US"/>
              <a:t>Notes: Using scorecards, work in groups based on the number of initiatives to analyze new SA data and find new </a:t>
            </a:r>
            <a:r>
              <a:rPr lang="en-US" b="1"/>
              <a:t>baselines and suggest benchmarks, but we will</a:t>
            </a:r>
            <a:r>
              <a:rPr lang="en-US"/>
              <a:t> then come back to whole group and approve/adjust benchmarks together. </a:t>
            </a:r>
            <a:endParaRPr/>
          </a:p>
          <a:p>
            <a:pPr marL="0" lvl="0" indent="0" algn="l" rtl="0">
              <a:spcBef>
                <a:spcPts val="0"/>
              </a:spcBef>
              <a:spcAft>
                <a:spcPts val="0"/>
              </a:spcAft>
              <a:buNone/>
            </a:pPr>
            <a:endParaRPr/>
          </a:p>
          <a:p>
            <a:pPr marL="0" lvl="0" indent="0" algn="l" rtl="0">
              <a:spcBef>
                <a:spcPts val="0"/>
              </a:spcBef>
              <a:spcAft>
                <a:spcPts val="0"/>
              </a:spcAft>
              <a:buNone/>
            </a:pPr>
            <a:r>
              <a:rPr lang="en-US"/>
              <a:t>Working in student achievement data ONLY</a:t>
            </a:r>
            <a:endParaRPr/>
          </a:p>
          <a:p>
            <a:pPr marL="0" lvl="0" indent="0" algn="l" rtl="0">
              <a:spcBef>
                <a:spcPts val="0"/>
              </a:spcBef>
              <a:spcAft>
                <a:spcPts val="0"/>
              </a:spcAft>
              <a:buNone/>
            </a:pPr>
            <a:endParaRPr/>
          </a:p>
          <a:p>
            <a:pPr marL="0" lvl="0" indent="0" algn="l" rtl="0">
              <a:spcBef>
                <a:spcPts val="0"/>
              </a:spcBef>
              <a:spcAft>
                <a:spcPts val="0"/>
              </a:spcAft>
              <a:buNone/>
            </a:pPr>
            <a:r>
              <a:rPr lang="en-US"/>
              <a:t>Pre-work: </a:t>
            </a:r>
            <a:endParaRPr/>
          </a:p>
          <a:p>
            <a:pPr marL="457200" lvl="0" indent="-317500" algn="l" rtl="0">
              <a:spcBef>
                <a:spcPts val="0"/>
              </a:spcBef>
              <a:spcAft>
                <a:spcPts val="0"/>
              </a:spcAft>
              <a:buSzPts val="1400"/>
              <a:buChar char="●"/>
            </a:pPr>
            <a:r>
              <a:rPr lang="en-US"/>
              <a:t>Obtain scorecard and WE go in and add lines for the new PMs.</a:t>
            </a:r>
            <a:endParaRPr/>
          </a:p>
          <a:p>
            <a:pPr marL="457200" lvl="0" indent="-317500" algn="l" rtl="0">
              <a:spcBef>
                <a:spcPts val="0"/>
              </a:spcBef>
              <a:spcAft>
                <a:spcPts val="0"/>
              </a:spcAft>
              <a:buSzPts val="1400"/>
              <a:buChar char="●"/>
            </a:pPr>
            <a:r>
              <a:rPr lang="en-US"/>
              <a:t>Request same student achievement data prior to professional development.</a:t>
            </a:r>
            <a:endParaRPr/>
          </a:p>
          <a:p>
            <a:pPr marL="914400" lvl="1" indent="-317500" algn="l" rtl="0">
              <a:spcBef>
                <a:spcPts val="0"/>
              </a:spcBef>
              <a:spcAft>
                <a:spcPts val="0"/>
              </a:spcAft>
              <a:buSzPts val="1400"/>
              <a:buChar char="○"/>
            </a:pPr>
            <a:r>
              <a:rPr lang="en-US"/>
              <a:t>OSTP </a:t>
            </a:r>
            <a:endParaRPr/>
          </a:p>
          <a:p>
            <a:pPr marL="914400" lvl="1" indent="-317500" algn="l" rtl="0">
              <a:spcBef>
                <a:spcPts val="0"/>
              </a:spcBef>
              <a:spcAft>
                <a:spcPts val="0"/>
              </a:spcAft>
              <a:buSzPts val="1400"/>
              <a:buChar char="○"/>
            </a:pPr>
            <a:r>
              <a:rPr lang="en-US"/>
              <a:t>Benchmark</a:t>
            </a:r>
            <a:endParaRPr/>
          </a:p>
          <a:p>
            <a:pPr marL="914400" lvl="1" indent="-317500" algn="l" rtl="0">
              <a:spcBef>
                <a:spcPts val="0"/>
              </a:spcBef>
              <a:spcAft>
                <a:spcPts val="0"/>
              </a:spcAft>
              <a:buSzPts val="1400"/>
              <a:buChar char="○"/>
            </a:pPr>
            <a:r>
              <a:rPr lang="en-US"/>
              <a:t>ACT</a:t>
            </a:r>
            <a:endParaRPr/>
          </a:p>
          <a:p>
            <a:pPr marL="914400" lvl="1" indent="-317500" algn="l" rtl="0">
              <a:spcBef>
                <a:spcPts val="0"/>
              </a:spcBef>
              <a:spcAft>
                <a:spcPts val="0"/>
              </a:spcAft>
              <a:buSzPts val="1400"/>
              <a:buChar char="○"/>
            </a:pPr>
            <a:r>
              <a:rPr lang="en-US"/>
              <a:t>AP</a:t>
            </a:r>
            <a:endParaRPr/>
          </a:p>
          <a:p>
            <a:pPr marL="914400" lvl="1" indent="-317500" algn="l" rtl="0">
              <a:spcBef>
                <a:spcPts val="0"/>
              </a:spcBef>
              <a:spcAft>
                <a:spcPts val="0"/>
              </a:spcAft>
              <a:buSzPts val="1400"/>
              <a:buChar char="○"/>
            </a:pPr>
            <a:r>
              <a:rPr lang="en-US"/>
              <a:t>OCCR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 name="Google Shape;261;g1353d60926f_0_29: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685e468980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685e468980_0_0: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EXTEND </a:t>
            </a:r>
            <a:endParaRPr b="1"/>
          </a:p>
          <a:p>
            <a:pPr marL="457200" lvl="0" indent="-317500" algn="l" rtl="0">
              <a:spcBef>
                <a:spcPts val="0"/>
              </a:spcBef>
              <a:spcAft>
                <a:spcPts val="0"/>
              </a:spcAft>
              <a:buSzPts val="1400"/>
              <a:buChar char="●"/>
            </a:pPr>
            <a:r>
              <a:rPr lang="en-US"/>
              <a:t>Introduce the agreement circle instructional strategy to the participants.  </a:t>
            </a:r>
            <a:endParaRPr/>
          </a:p>
          <a:p>
            <a:pPr marL="457200" lvl="0" indent="-317500" algn="l" rtl="0">
              <a:spcBef>
                <a:spcPts val="0"/>
              </a:spcBef>
              <a:spcAft>
                <a:spcPts val="0"/>
              </a:spcAft>
              <a:buSzPts val="1400"/>
              <a:buChar char="●"/>
            </a:pPr>
            <a:r>
              <a:rPr lang="en-US"/>
              <a:t>Have the participants form a large circle.  </a:t>
            </a:r>
            <a:endParaRPr/>
          </a:p>
          <a:p>
            <a:pPr marL="457200" lvl="0" indent="-317500" algn="l" rtl="0">
              <a:spcBef>
                <a:spcPts val="0"/>
              </a:spcBef>
              <a:spcAft>
                <a:spcPts val="0"/>
              </a:spcAft>
              <a:buSzPts val="1400"/>
              <a:buChar char="●"/>
            </a:pPr>
            <a:r>
              <a:rPr lang="en-US"/>
              <a:t>Read the red changes from the Student Achievement scorecard.  </a:t>
            </a:r>
            <a:endParaRPr/>
          </a:p>
          <a:p>
            <a:pPr marL="457200" lvl="0" indent="-317500" algn="l" rtl="0">
              <a:spcBef>
                <a:spcPts val="0"/>
              </a:spcBef>
              <a:spcAft>
                <a:spcPts val="0"/>
              </a:spcAft>
              <a:buSzPts val="1400"/>
              <a:buChar char="●"/>
            </a:pPr>
            <a:r>
              <a:rPr lang="en-US"/>
              <a:t>Give participants 5-10 seconds to decide if they agree or disagree.  If participants agree they move to the inside of the circle.  If they disagree they stay on the outside.  </a:t>
            </a:r>
            <a:endParaRPr/>
          </a:p>
          <a:p>
            <a:pPr marL="457200" lvl="0" indent="-317500" algn="l" rtl="0">
              <a:spcBef>
                <a:spcPts val="0"/>
              </a:spcBef>
              <a:spcAft>
                <a:spcPts val="0"/>
              </a:spcAft>
              <a:buSzPts val="1400"/>
              <a:buChar char="●"/>
            </a:pPr>
            <a:r>
              <a:rPr lang="en-US"/>
              <a:t>Give each group a few minutes to defend their opinion. </a:t>
            </a:r>
            <a:endParaRPr/>
          </a:p>
          <a:p>
            <a:pPr marL="457200" lvl="0" indent="-317500" algn="l" rtl="0">
              <a:spcBef>
                <a:spcPts val="0"/>
              </a:spcBef>
              <a:spcAft>
                <a:spcPts val="0"/>
              </a:spcAft>
              <a:buSzPts val="1400"/>
              <a:buChar char="●"/>
            </a:pPr>
            <a:r>
              <a:rPr lang="en-US"/>
              <a:t> Then ask participants to make a final decision.  </a:t>
            </a:r>
            <a:endParaRPr/>
          </a:p>
          <a:p>
            <a:pPr marL="457200" lvl="0" indent="-317500" algn="l" rtl="0">
              <a:spcBef>
                <a:spcPts val="0"/>
              </a:spcBef>
              <a:spcAft>
                <a:spcPts val="0"/>
              </a:spcAft>
              <a:buSzPts val="1400"/>
              <a:buChar char="●"/>
            </a:pPr>
            <a:r>
              <a:rPr lang="en-US"/>
              <a:t>If the majority of the group is in agreement then the revision stays.  If the majority of the group disagrees then the revision is removed or striked through.  </a:t>
            </a:r>
            <a:endParaRPr/>
          </a:p>
          <a:p>
            <a:pPr marL="0" lvl="0" indent="0" algn="l" rtl="0">
              <a:spcBef>
                <a:spcPts val="1200"/>
              </a:spcBef>
              <a:spcAft>
                <a:spcPts val="0"/>
              </a:spcAft>
              <a:buNone/>
            </a:pPr>
            <a:r>
              <a:rPr lang="en-US"/>
              <a:t>This can also be done with thumbs up or thumbs down if you do not have the space for a large circle.</a:t>
            </a:r>
            <a:endParaRPr/>
          </a:p>
          <a:p>
            <a:pPr marL="0" lvl="0" indent="0" algn="l" rtl="0">
              <a:spcBef>
                <a:spcPts val="1200"/>
              </a:spcBef>
              <a:spcAft>
                <a:spcPts val="0"/>
              </a:spcAft>
              <a:buClr>
                <a:schemeClr val="dk1"/>
              </a:buClr>
              <a:buSzPts val="1100"/>
              <a:buFont typeface="Arial"/>
              <a:buNone/>
            </a:pPr>
            <a:r>
              <a:rPr lang="en-US"/>
              <a:t>Give each revision a three minute timer to keep from running out of time.</a:t>
            </a:r>
            <a:endParaRPr/>
          </a:p>
          <a:p>
            <a:pPr marL="0" lvl="0" indent="0" algn="l" rtl="0">
              <a:spcBef>
                <a:spcPts val="1200"/>
              </a:spcBef>
              <a:spcAft>
                <a:spcPts val="0"/>
              </a:spcAft>
              <a:buClr>
                <a:schemeClr val="dk1"/>
              </a:buClr>
              <a:buSzPts val="1100"/>
              <a:buFont typeface="Arial"/>
              <a:buNone/>
            </a:pPr>
            <a:r>
              <a:rPr lang="en-US"/>
              <a:t>K20 Center. (n.d.). </a:t>
            </a:r>
            <a:r>
              <a:rPr lang="en-US">
                <a:solidFill>
                  <a:srgbClr val="A61C00"/>
                </a:solidFill>
              </a:rPr>
              <a:t>Agreement Circle</a:t>
            </a:r>
            <a:r>
              <a:rPr lang="en-US"/>
              <a:t>. Strategies. </a:t>
            </a:r>
            <a:r>
              <a:rPr lang="en-US" u="sng">
                <a:solidFill>
                  <a:schemeClr val="hlink"/>
                </a:solidFill>
                <a:hlinkClick r:id="rId3"/>
              </a:rPr>
              <a:t>https://learn.k20center.ou.edu/strategy/157</a:t>
            </a:r>
            <a:endParaRPr>
              <a:solidFill>
                <a:srgbClr val="1155CC"/>
              </a:solidFil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3 minute timer. YouTube. Retrieved August 16, 2022, from https://www.youtube.com/watch?v=iISP02KPau0 </a:t>
            </a:r>
            <a:endParaRPr sz="110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a:solidFill>
                <a:srgbClr val="1155CC"/>
              </a:solidFill>
            </a:endParaRPr>
          </a:p>
          <a:p>
            <a:pPr marL="0" lvl="0" indent="0" algn="l" rtl="0">
              <a:spcBef>
                <a:spcPts val="0"/>
              </a:spcBef>
              <a:spcAft>
                <a:spcPts val="0"/>
              </a:spcAft>
              <a:buNone/>
            </a:pPr>
            <a:endParaRPr/>
          </a:p>
        </p:txBody>
      </p:sp>
      <p:sp>
        <p:nvSpPr>
          <p:cNvPr id="268" name="Google Shape;268;g1685e468980_0_0: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3c4d2cb1ec_0_59: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3c4d2cb1ec_0_59: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13c4d2cb1ec_0_59: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62916a717a_0_2: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62916a717a_0_2: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EXPLAIN</a:t>
            </a:r>
            <a:endParaRPr b="1"/>
          </a:p>
          <a:p>
            <a:pPr marL="0" lvl="0" indent="0" algn="l" rtl="0">
              <a:spcBef>
                <a:spcPts val="0"/>
              </a:spcBef>
              <a:spcAft>
                <a:spcPts val="0"/>
              </a:spcAft>
              <a:buNone/>
            </a:pPr>
            <a:r>
              <a:rPr lang="en-US"/>
              <a:t>Participants can find a picture on their phone or google one if needed.</a:t>
            </a:r>
            <a:endParaRPr/>
          </a:p>
          <a:p>
            <a:pPr marL="0" lvl="0" indent="0" algn="l" rtl="0">
              <a:spcBef>
                <a:spcPts val="0"/>
              </a:spcBef>
              <a:spcAft>
                <a:spcPts val="0"/>
              </a:spcAft>
              <a:buNone/>
            </a:pPr>
            <a:r>
              <a:rPr lang="en-US"/>
              <a:t>Monitor time and encourage participants to take turns.</a:t>
            </a:r>
            <a:endParaRPr/>
          </a:p>
        </p:txBody>
      </p:sp>
      <p:sp>
        <p:nvSpPr>
          <p:cNvPr id="283" name="Google Shape;283;g162916a717a_0_2: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23fb5fd4c_0_22: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1123fb5fd4c_0_22: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EXPLAIN</a:t>
            </a:r>
            <a:endParaRPr b="1"/>
          </a:p>
          <a:p>
            <a:pPr marL="0" lvl="0" indent="0" algn="l" rtl="0">
              <a:spcBef>
                <a:spcPts val="0"/>
              </a:spcBef>
              <a:spcAft>
                <a:spcPts val="0"/>
              </a:spcAft>
              <a:buNone/>
            </a:pPr>
            <a:r>
              <a:rPr lang="en-US"/>
              <a:t>Put participants in initiative groups (we really need a list of who is invited to participate, what is their roll, and have they been involved in the process).</a:t>
            </a:r>
            <a:endParaRPr/>
          </a:p>
          <a:p>
            <a:pPr marL="0" lvl="0" indent="0" algn="l" rtl="0">
              <a:spcBef>
                <a:spcPts val="0"/>
              </a:spcBef>
              <a:spcAft>
                <a:spcPts val="0"/>
              </a:spcAft>
              <a:buNone/>
            </a:pPr>
            <a:r>
              <a:rPr lang="en-US"/>
              <a:t>Give the groups the following instructions:</a:t>
            </a:r>
            <a:endParaRPr/>
          </a:p>
          <a:p>
            <a:pPr marL="457200" lvl="0" indent="-317500" algn="l" rtl="0">
              <a:spcBef>
                <a:spcPts val="0"/>
              </a:spcBef>
              <a:spcAft>
                <a:spcPts val="0"/>
              </a:spcAft>
              <a:buSzPts val="1400"/>
              <a:buChar char="●"/>
            </a:pPr>
            <a:r>
              <a:rPr lang="en-US"/>
              <a:t>Strike through initiatives determined to be irrelevant</a:t>
            </a:r>
            <a:endParaRPr/>
          </a:p>
          <a:p>
            <a:pPr marL="457200" lvl="0" indent="-317500" algn="l" rtl="0">
              <a:spcBef>
                <a:spcPts val="0"/>
              </a:spcBef>
              <a:spcAft>
                <a:spcPts val="0"/>
              </a:spcAft>
              <a:buSzPts val="1400"/>
              <a:buChar char="●"/>
            </a:pPr>
            <a:r>
              <a:rPr lang="en-US"/>
              <a:t>If initiative is kept, look at action steps and strike through steps that need to be deleted. </a:t>
            </a:r>
            <a:endParaRPr/>
          </a:p>
          <a:p>
            <a:pPr marL="457200" lvl="0" indent="-317500" algn="l" rtl="0">
              <a:spcBef>
                <a:spcPts val="0"/>
              </a:spcBef>
              <a:spcAft>
                <a:spcPts val="0"/>
              </a:spcAft>
              <a:buSzPts val="1400"/>
              <a:buChar char="●"/>
            </a:pPr>
            <a:r>
              <a:rPr lang="en-US"/>
              <a:t>Insert a new row to rewrite a revised action step</a:t>
            </a:r>
            <a:endParaRPr/>
          </a:p>
          <a:p>
            <a:pPr marL="457200" lvl="0" indent="-317500" algn="l" rtl="0">
              <a:spcBef>
                <a:spcPts val="0"/>
              </a:spcBef>
              <a:spcAft>
                <a:spcPts val="0"/>
              </a:spcAft>
              <a:buSzPts val="1400"/>
              <a:buChar char="●"/>
            </a:pPr>
            <a:r>
              <a:rPr lang="en-US"/>
              <a:t>Insert/add row to insert new action steps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92" name="Google Shape;292;g1123fb5fd4c_0_22: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f0464d1220_0_1: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f0464d1220_0_1: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1f0464d1220_0_1: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3df7fee2d9_0_8: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3df7fee2d9_0_8: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5 minute timer. YouTube. Retrieved August 16, 2022, from https://www.youtube.com/watch?v=EVS_yYQoLJg&amp;t=1s </a:t>
            </a:r>
            <a:endParaRPr sz="1100">
              <a:latin typeface="Arial"/>
              <a:ea typeface="Arial"/>
              <a:cs typeface="Arial"/>
              <a:sym typeface="Arial"/>
            </a:endParaRPr>
          </a:p>
          <a:p>
            <a:pPr marL="0" lvl="0" indent="0" algn="l" rtl="0">
              <a:spcBef>
                <a:spcPts val="1200"/>
              </a:spcBef>
              <a:spcAft>
                <a:spcPts val="0"/>
              </a:spcAft>
              <a:buNone/>
            </a:pPr>
            <a:endParaRPr/>
          </a:p>
        </p:txBody>
      </p:sp>
      <p:sp>
        <p:nvSpPr>
          <p:cNvPr id="299" name="Google Shape;299;g13df7fee2d9_0_8: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4a190feaa_0_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44a190feaa_0_4: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EXTEND </a:t>
            </a:r>
            <a:endParaRPr b="1"/>
          </a:p>
          <a:p>
            <a:pPr marL="457200" lvl="0" indent="-317500" algn="l" rtl="0">
              <a:spcBef>
                <a:spcPts val="0"/>
              </a:spcBef>
              <a:spcAft>
                <a:spcPts val="0"/>
              </a:spcAft>
              <a:buSzPts val="1400"/>
              <a:buChar char="●"/>
            </a:pPr>
            <a:r>
              <a:rPr lang="en-US"/>
              <a:t>Introduce the </a:t>
            </a:r>
            <a:r>
              <a:rPr lang="en-US" b="1"/>
              <a:t>8 up </a:t>
            </a:r>
            <a:r>
              <a:rPr lang="en-US"/>
              <a:t>strategy to the participants. </a:t>
            </a:r>
            <a:endParaRPr/>
          </a:p>
          <a:p>
            <a:pPr marL="457200" lvl="0" indent="-317500" algn="l" rtl="0">
              <a:spcBef>
                <a:spcPts val="0"/>
              </a:spcBef>
              <a:spcAft>
                <a:spcPts val="0"/>
              </a:spcAft>
              <a:buSzPts val="1400"/>
              <a:buChar char="●"/>
            </a:pPr>
            <a:r>
              <a:rPr lang="en-US"/>
              <a:t>Inform the participants they will work in small groups to come to a consensus on their Student Achievement scorecard revisions.  </a:t>
            </a:r>
            <a:endParaRPr/>
          </a:p>
          <a:p>
            <a:pPr marL="457200" lvl="0" indent="-317500" algn="l" rtl="0">
              <a:spcBef>
                <a:spcPts val="0"/>
              </a:spcBef>
              <a:spcAft>
                <a:spcPts val="0"/>
              </a:spcAft>
              <a:buSzPts val="1400"/>
              <a:buChar char="●"/>
            </a:pPr>
            <a:r>
              <a:rPr lang="en-US"/>
              <a:t>Then each group will join with another group and work together to come to a consensus on the Student Achievement scorecard revisions.  This will continue until you have two groups left.  </a:t>
            </a:r>
            <a:endParaRPr/>
          </a:p>
          <a:p>
            <a:pPr marL="457200" lvl="0" indent="-317500" algn="l" rtl="0">
              <a:spcBef>
                <a:spcPts val="0"/>
              </a:spcBef>
              <a:spcAft>
                <a:spcPts val="0"/>
              </a:spcAft>
              <a:buSzPts val="1400"/>
              <a:buChar char="●"/>
            </a:pPr>
            <a:r>
              <a:rPr lang="en-US"/>
              <a:t>Once there are two groups, work together to come to a consensus between the two groups for a final revision. </a:t>
            </a:r>
            <a:endParaRPr/>
          </a:p>
          <a:p>
            <a:pPr marL="0" lvl="0" indent="0" algn="l" rtl="0">
              <a:spcBef>
                <a:spcPts val="0"/>
              </a:spcBef>
              <a:spcAft>
                <a:spcPts val="0"/>
              </a:spcAft>
              <a:buNone/>
            </a:pPr>
            <a:r>
              <a:rPr lang="en-US"/>
              <a:t>Use the five minute timer to keep any group from taking too long to come to a consensus.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8 Up</a:t>
            </a:r>
            <a:r>
              <a:rPr lang="en-US"/>
              <a:t>. Strategies.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https://learn.k20center.ou.edu/strategy/2494</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5 minute timer. YouTube. Retrieved August 16, 2022, from https://www.youtube.com/watch?v=EVS_yYQoLJg&amp;t=1s </a:t>
            </a:r>
            <a:endParaRPr sz="1100">
              <a:latin typeface="Arial"/>
              <a:ea typeface="Arial"/>
              <a:cs typeface="Arial"/>
              <a:sym typeface="Arial"/>
            </a:endParaRPr>
          </a:p>
          <a:p>
            <a:pPr marL="0" lvl="0" indent="0" algn="l" rtl="0">
              <a:spcBef>
                <a:spcPts val="1200"/>
              </a:spcBef>
              <a:spcAft>
                <a:spcPts val="0"/>
              </a:spcAft>
              <a:buNone/>
            </a:pPr>
            <a:endParaRPr/>
          </a:p>
        </p:txBody>
      </p:sp>
      <p:sp>
        <p:nvSpPr>
          <p:cNvPr id="306" name="Google Shape;306;g144a190feaa_0_4: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489fae3db_11_35: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489fae3db_11_35: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EXTEND </a:t>
            </a:r>
            <a:endParaRPr b="1"/>
          </a:p>
          <a:p>
            <a:pPr marL="457200" lvl="0" indent="-317500" algn="l" rtl="0">
              <a:spcBef>
                <a:spcPts val="0"/>
              </a:spcBef>
              <a:spcAft>
                <a:spcPts val="0"/>
              </a:spcAft>
              <a:buSzPts val="1400"/>
              <a:buChar char="●"/>
            </a:pPr>
            <a:r>
              <a:rPr lang="en-US"/>
              <a:t>Introduce the agreement circle instructional strategy to the participants.  </a:t>
            </a:r>
            <a:endParaRPr/>
          </a:p>
          <a:p>
            <a:pPr marL="457200" lvl="0" indent="-317500" algn="l" rtl="0">
              <a:spcBef>
                <a:spcPts val="0"/>
              </a:spcBef>
              <a:spcAft>
                <a:spcPts val="0"/>
              </a:spcAft>
              <a:buSzPts val="1400"/>
              <a:buChar char="●"/>
            </a:pPr>
            <a:r>
              <a:rPr lang="en-US"/>
              <a:t>Have the participants form a large circle.  </a:t>
            </a:r>
            <a:endParaRPr/>
          </a:p>
          <a:p>
            <a:pPr marL="457200" lvl="0" indent="-317500" algn="l" rtl="0">
              <a:spcBef>
                <a:spcPts val="0"/>
              </a:spcBef>
              <a:spcAft>
                <a:spcPts val="0"/>
              </a:spcAft>
              <a:buSzPts val="1400"/>
              <a:buChar char="●"/>
            </a:pPr>
            <a:r>
              <a:rPr lang="en-US"/>
              <a:t>Read the red changes from the Student Achievement scorecard.  </a:t>
            </a:r>
            <a:endParaRPr/>
          </a:p>
          <a:p>
            <a:pPr marL="457200" lvl="0" indent="-317500" algn="l" rtl="0">
              <a:spcBef>
                <a:spcPts val="0"/>
              </a:spcBef>
              <a:spcAft>
                <a:spcPts val="0"/>
              </a:spcAft>
              <a:buSzPts val="1400"/>
              <a:buChar char="●"/>
            </a:pPr>
            <a:r>
              <a:rPr lang="en-US"/>
              <a:t>Give participants 5-10 seconds to decide if they agree or disagree.  If participants agree they move to the inside of the circle.  If they disagree they stay on the outside.  </a:t>
            </a:r>
            <a:endParaRPr/>
          </a:p>
          <a:p>
            <a:pPr marL="457200" lvl="0" indent="-317500" algn="l" rtl="0">
              <a:spcBef>
                <a:spcPts val="0"/>
              </a:spcBef>
              <a:spcAft>
                <a:spcPts val="0"/>
              </a:spcAft>
              <a:buSzPts val="1400"/>
              <a:buChar char="●"/>
            </a:pPr>
            <a:r>
              <a:rPr lang="en-US"/>
              <a:t>Give each group a few minutes to defend their opinion. </a:t>
            </a:r>
            <a:endParaRPr/>
          </a:p>
          <a:p>
            <a:pPr marL="457200" lvl="0" indent="-317500" algn="l" rtl="0">
              <a:spcBef>
                <a:spcPts val="0"/>
              </a:spcBef>
              <a:spcAft>
                <a:spcPts val="0"/>
              </a:spcAft>
              <a:buSzPts val="1400"/>
              <a:buChar char="●"/>
            </a:pPr>
            <a:r>
              <a:rPr lang="en-US"/>
              <a:t> Then ask participants to make a final decision.  </a:t>
            </a:r>
            <a:endParaRPr/>
          </a:p>
          <a:p>
            <a:pPr marL="457200" lvl="0" indent="-317500" algn="l" rtl="0">
              <a:spcBef>
                <a:spcPts val="0"/>
              </a:spcBef>
              <a:spcAft>
                <a:spcPts val="0"/>
              </a:spcAft>
              <a:buSzPts val="1400"/>
              <a:buChar char="●"/>
            </a:pPr>
            <a:r>
              <a:rPr lang="en-US"/>
              <a:t>If the majority of the group is in agreement then the revision stays.  If the majority of the group disagrees then the revision is removed or striked through.  </a:t>
            </a:r>
            <a:endParaRPr/>
          </a:p>
          <a:p>
            <a:pPr marL="0" lvl="0" indent="0" algn="l" rtl="0">
              <a:spcBef>
                <a:spcPts val="1200"/>
              </a:spcBef>
              <a:spcAft>
                <a:spcPts val="0"/>
              </a:spcAft>
              <a:buNone/>
            </a:pPr>
            <a:r>
              <a:rPr lang="en-US"/>
              <a:t>This can also be done with thumbs up or thumbs down if you do not have the space for a large circle.</a:t>
            </a:r>
            <a:endParaRPr/>
          </a:p>
          <a:p>
            <a:pPr marL="0" lvl="0" indent="0" algn="l" rtl="0">
              <a:spcBef>
                <a:spcPts val="1200"/>
              </a:spcBef>
              <a:spcAft>
                <a:spcPts val="0"/>
              </a:spcAft>
              <a:buClr>
                <a:schemeClr val="dk1"/>
              </a:buClr>
              <a:buSzPts val="1100"/>
              <a:buFont typeface="Arial"/>
              <a:buNone/>
            </a:pPr>
            <a:r>
              <a:rPr lang="en-US"/>
              <a:t>Give each revision a three minute timer to keep from running out of time.</a:t>
            </a:r>
            <a:endParaRPr/>
          </a:p>
          <a:p>
            <a:pPr marL="0" lvl="0" indent="0" algn="l" rtl="0">
              <a:spcBef>
                <a:spcPts val="1200"/>
              </a:spcBef>
              <a:spcAft>
                <a:spcPts val="0"/>
              </a:spcAft>
              <a:buClr>
                <a:schemeClr val="dk1"/>
              </a:buClr>
              <a:buSzPts val="1100"/>
              <a:buFont typeface="Arial"/>
              <a:buNone/>
            </a:pPr>
            <a:r>
              <a:rPr lang="en-US"/>
              <a:t>K20 Center. (n.d.). </a:t>
            </a:r>
            <a:r>
              <a:rPr lang="en-US">
                <a:solidFill>
                  <a:srgbClr val="A61C00"/>
                </a:solidFill>
              </a:rPr>
              <a:t>Agreement Circle</a:t>
            </a:r>
            <a:r>
              <a:rPr lang="en-US"/>
              <a:t>. Strategies. </a:t>
            </a:r>
            <a:r>
              <a:rPr lang="en-US" u="sng">
                <a:solidFill>
                  <a:schemeClr val="hlink"/>
                </a:solidFill>
                <a:hlinkClick r:id="rId3"/>
              </a:rPr>
              <a:t>https://learn.k20center.ou.edu/strategy/157</a:t>
            </a:r>
            <a:endParaRPr>
              <a:solidFill>
                <a:srgbClr val="1155CC"/>
              </a:solidFil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3 minute timer. YouTube. Retrieved August 16, 2022, from https://www.youtube.com/watch?v=iISP02KPau0 </a:t>
            </a:r>
            <a:endParaRPr sz="110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a:solidFill>
                <a:srgbClr val="1155CC"/>
              </a:solidFill>
            </a:endParaRPr>
          </a:p>
          <a:p>
            <a:pPr marL="0" lvl="0" indent="0" algn="l" rtl="0">
              <a:spcBef>
                <a:spcPts val="0"/>
              </a:spcBef>
              <a:spcAft>
                <a:spcPts val="0"/>
              </a:spcAft>
              <a:buNone/>
            </a:pPr>
            <a:endParaRPr/>
          </a:p>
        </p:txBody>
      </p:sp>
      <p:sp>
        <p:nvSpPr>
          <p:cNvPr id="314" name="Google Shape;314;gf489fae3db_11_35: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c4d2cb1ec_0_45: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3c4d2cb1ec_0_45: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EVALUATE</a:t>
            </a:r>
            <a:endParaRPr b="1"/>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ABC Graffiti: divide into groups to brainstorm answers to the question “What have you learned about the process and your data today?”</a:t>
            </a:r>
            <a:endParaRPr/>
          </a:p>
          <a:p>
            <a:pPr marL="457200" lvl="0" indent="-317500" algn="l" rtl="0">
              <a:spcBef>
                <a:spcPts val="0"/>
              </a:spcBef>
              <a:spcAft>
                <a:spcPts val="0"/>
              </a:spcAft>
              <a:buSzPts val="1400"/>
              <a:buChar char="●"/>
            </a:pPr>
            <a:r>
              <a:rPr lang="en-US"/>
              <a:t>Pass out the ABC Graffiti handout and have each table choose a scribe.</a:t>
            </a:r>
            <a:endParaRPr/>
          </a:p>
          <a:p>
            <a:pPr marL="457200" lvl="0" indent="-317500" algn="l" rtl="0">
              <a:spcBef>
                <a:spcPts val="0"/>
              </a:spcBef>
              <a:spcAft>
                <a:spcPts val="0"/>
              </a:spcAft>
              <a:buSzPts val="1400"/>
              <a:buChar char="●"/>
            </a:pPr>
            <a:r>
              <a:rPr lang="en-US"/>
              <a:t>Give each group time to discuss and write down their thoughts.  This should be done in a round robin fashion where everyone gets to contribute.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ABC Graffiti</a:t>
            </a:r>
            <a:r>
              <a:rPr lang="en-US"/>
              <a:t>. Strategies.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https://learn.k20center.ou.edu/strategy/96</a:t>
            </a:r>
            <a:endParaRPr>
              <a:solidFill>
                <a:srgbClr val="1155CC"/>
              </a:solidFill>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Round Robin</a:t>
            </a:r>
            <a:r>
              <a:rPr lang="en-US"/>
              <a:t>. Strategies. </a:t>
            </a:r>
            <a:r>
              <a:rPr lang="en-US" u="sng">
                <a:solidFill>
                  <a:schemeClr val="hlink"/>
                </a:solidFill>
                <a:hlinkClick r:id="rId4"/>
              </a:rPr>
              <a:t>https://learn.k20center.ou.edu/strategy/2183</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solidFill>
                <a:srgbClr val="1155CC"/>
              </a:solidFill>
            </a:endParaRPr>
          </a:p>
          <a:p>
            <a:pPr marL="0" lvl="0" indent="0" algn="l" rtl="0">
              <a:lnSpc>
                <a:spcPct val="115000"/>
              </a:lnSpc>
              <a:spcBef>
                <a:spcPts val="1200"/>
              </a:spcBef>
              <a:spcAft>
                <a:spcPts val="0"/>
              </a:spcAft>
              <a:buClr>
                <a:schemeClr val="dk1"/>
              </a:buClr>
              <a:buSzPts val="1100"/>
              <a:buFont typeface="Arial"/>
              <a:buNone/>
            </a:pPr>
            <a:r>
              <a:rPr lang="en-US" sz="1100" strike="sngStrike">
                <a:latin typeface="Arial"/>
                <a:ea typeface="Arial"/>
                <a:cs typeface="Arial"/>
                <a:sym typeface="Arial"/>
              </a:rPr>
              <a:t>K20center. (2021, September 21). K20 Center 3 minute timer. YouTube. Retrieved August 16, 2022, from https://www.youtube.com/watch?v=iISP02KPau0 </a:t>
            </a:r>
            <a:endParaRPr sz="1100" strike="sngStrike">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a:solidFill>
                <a:srgbClr val="1155CC"/>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Walk around the room as they are discussing and join in the conversations.</a:t>
            </a:r>
            <a:endParaRPr/>
          </a:p>
        </p:txBody>
      </p:sp>
      <p:sp>
        <p:nvSpPr>
          <p:cNvPr id="323" name="Google Shape;323;g13c4d2cb1ec_0_45: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f0464d1220_0_22:notes"/>
          <p:cNvSpPr txBox="1">
            <a:spLocks noGrp="1"/>
          </p:cNvSpPr>
          <p:nvPr>
            <p:ph type="body" idx="1"/>
          </p:nvPr>
        </p:nvSpPr>
        <p:spPr>
          <a:xfrm>
            <a:off x="701039" y="4473892"/>
            <a:ext cx="5608200" cy="366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b="1"/>
              <a:t>ENGAGE:</a:t>
            </a:r>
            <a:endParaRPr b="1"/>
          </a:p>
          <a:p>
            <a:pPr marL="0" marR="0" lvl="0" indent="0" algn="l" rtl="0">
              <a:spcBef>
                <a:spcPts val="0"/>
              </a:spcBef>
              <a:spcAft>
                <a:spcPts val="0"/>
              </a:spcAft>
              <a:buNone/>
            </a:pPr>
            <a:r>
              <a:rPr lang="en-US"/>
              <a:t>CSI Reboot</a:t>
            </a:r>
            <a:endParaRPr/>
          </a:p>
          <a:p>
            <a:pPr marL="0" marR="0" lvl="0" indent="0" algn="l" rtl="0">
              <a:spcBef>
                <a:spcPts val="0"/>
              </a:spcBef>
              <a:spcAft>
                <a:spcPts val="0"/>
              </a:spcAft>
              <a:buNone/>
            </a:pPr>
            <a:r>
              <a:rPr lang="en-US"/>
              <a:t>Carry Forward, Close Out, Create New</a:t>
            </a:r>
            <a:endParaRPr/>
          </a:p>
          <a:p>
            <a:pPr marL="0" marR="0" lvl="0" indent="0" algn="l" rtl="0">
              <a:spcBef>
                <a:spcPts val="0"/>
              </a:spcBef>
              <a:spcAft>
                <a:spcPts val="0"/>
              </a:spcAft>
              <a:buNone/>
            </a:pPr>
            <a:r>
              <a:rPr lang="en-US">
                <a:highlight>
                  <a:srgbClr val="FFFF00"/>
                </a:highlight>
              </a:rPr>
              <a:t>All text in yellow throughout the slideshow will need to be update for each district prior to presenting PD.</a:t>
            </a:r>
            <a:endParaRPr>
              <a:highlight>
                <a:srgbClr val="FFFF00"/>
              </a:highlight>
            </a:endParaRPr>
          </a:p>
          <a:p>
            <a:pPr marL="0" marR="0" lvl="0" indent="0" algn="l" rtl="0">
              <a:spcBef>
                <a:spcPts val="0"/>
              </a:spcBef>
              <a:spcAft>
                <a:spcPts val="0"/>
              </a:spcAft>
              <a:buNone/>
            </a:pPr>
            <a:r>
              <a:rPr lang="en-US">
                <a:highlight>
                  <a:srgbClr val="FFFF00"/>
                </a:highlight>
              </a:rPr>
              <a:t>Add the name of the District to the title slide.</a:t>
            </a:r>
            <a:endParaRPr>
              <a:highlight>
                <a:srgbClr val="FFFF00"/>
              </a:highlight>
            </a:endParaRPr>
          </a:p>
        </p:txBody>
      </p:sp>
      <p:sp>
        <p:nvSpPr>
          <p:cNvPr id="331" name="Google Shape;331;g1f0464d1220_0_22: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f0464d1220_0_27: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f0464d1220_0_27: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f0464d1220_0_27: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489fae3db_1_33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f489fae3db_1_330: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ENGAGE</a:t>
            </a:r>
            <a:endParaRPr b="1"/>
          </a:p>
          <a:p>
            <a:pPr marL="0" lvl="0" indent="0" algn="l" rtl="0">
              <a:spcBef>
                <a:spcPts val="0"/>
              </a:spcBef>
              <a:spcAft>
                <a:spcPts val="0"/>
              </a:spcAft>
              <a:buNone/>
            </a:pPr>
            <a:r>
              <a:rPr lang="en-US"/>
              <a:t>Review the objectives completed from the previous day.</a:t>
            </a:r>
            <a:endParaRPr/>
          </a:p>
          <a:p>
            <a:pPr marL="0" lvl="0" indent="0" algn="l" rtl="0">
              <a:spcBef>
                <a:spcPts val="0"/>
              </a:spcBef>
              <a:spcAft>
                <a:spcPts val="0"/>
              </a:spcAft>
              <a:buNone/>
            </a:pPr>
            <a:r>
              <a:rPr lang="en-US"/>
              <a:t>Introduce the objectives for today.</a:t>
            </a:r>
            <a:endParaRPr/>
          </a:p>
        </p:txBody>
      </p:sp>
      <p:sp>
        <p:nvSpPr>
          <p:cNvPr id="345" name="Google Shape;345;gf489fae3db_1_330: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489fae3db_1_337: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f489fae3db_1_337: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ENGAGE</a:t>
            </a:r>
            <a:endParaRPr b="1">
              <a:solidFill>
                <a:srgbClr val="303030"/>
              </a:solidFill>
              <a:latin typeface="Raleway"/>
              <a:ea typeface="Raleway"/>
              <a:cs typeface="Raleway"/>
              <a:sym typeface="Raleway"/>
            </a:endParaRPr>
          </a:p>
          <a:p>
            <a:pPr marL="914400" lvl="1" indent="-304800" algn="l" rtl="0">
              <a:spcBef>
                <a:spcPts val="640"/>
              </a:spcBef>
              <a:spcAft>
                <a:spcPts val="0"/>
              </a:spcAft>
              <a:buClr>
                <a:srgbClr val="303030"/>
              </a:buClr>
              <a:buSzPts val="1200"/>
              <a:buChar char="○"/>
            </a:pPr>
            <a:r>
              <a:rPr lang="en-US">
                <a:solidFill>
                  <a:srgbClr val="303030"/>
                </a:solidFill>
              </a:rPr>
              <a:t>Have Learner Expectations, Core Beliefs, and Core Values changed?</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Have finances changed drastically?</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Has your organization taken on new responsibilities that affect your goals?</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Have there been any economic or external factors that could affect your district goals?</a:t>
            </a:r>
            <a:endParaRPr>
              <a:solidFill>
                <a:srgbClr val="303030"/>
              </a:solidFill>
            </a:endParaRPr>
          </a:p>
          <a:p>
            <a:pPr marL="914400" marR="0" lvl="0" indent="0" algn="l" rtl="0">
              <a:spcBef>
                <a:spcPts val="0"/>
              </a:spcBef>
              <a:spcAft>
                <a:spcPts val="0"/>
              </a:spcAft>
              <a:buNone/>
            </a:pPr>
            <a:endParaRPr/>
          </a:p>
        </p:txBody>
      </p:sp>
      <p:sp>
        <p:nvSpPr>
          <p:cNvPr id="353" name="Google Shape;353;gf489fae3db_1_337: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f489fae3db_1_343: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f489fae3db_1_343: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ENGAGE</a:t>
            </a:r>
            <a:endParaRPr b="1"/>
          </a:p>
          <a:p>
            <a:pPr marL="457200" lvl="0" indent="-317500" algn="l" rtl="0">
              <a:spcBef>
                <a:spcPts val="1200"/>
              </a:spcBef>
              <a:spcAft>
                <a:spcPts val="0"/>
              </a:spcAft>
              <a:buSzPts val="1400"/>
              <a:buChar char="●"/>
            </a:pPr>
            <a:r>
              <a:rPr lang="en-US"/>
              <a:t>Introduce the </a:t>
            </a:r>
            <a:r>
              <a:rPr lang="en-US" b="1" u="sng">
                <a:solidFill>
                  <a:srgbClr val="1155CC"/>
                </a:solidFill>
                <a:hlinkClick r:id="rId3">
                  <a:extLst>
                    <a:ext uri="{A12FA001-AC4F-418D-AE19-62706E023703}">
                      <ahyp:hlinkClr xmlns:ahyp="http://schemas.microsoft.com/office/drawing/2018/hyperlinkcolor" val="tx"/>
                    </a:ext>
                  </a:extLst>
                </a:hlinkClick>
              </a:rPr>
              <a:t>POMS</a:t>
            </a:r>
            <a:r>
              <a:rPr lang="en-US"/>
              <a:t> instructional strategy. </a:t>
            </a:r>
            <a:endParaRPr/>
          </a:p>
          <a:p>
            <a:pPr marL="457200" lvl="0" indent="-317500" algn="l" rtl="0">
              <a:spcBef>
                <a:spcPts val="0"/>
              </a:spcBef>
              <a:spcAft>
                <a:spcPts val="0"/>
              </a:spcAft>
              <a:buSzPts val="1400"/>
              <a:buChar char="●"/>
            </a:pPr>
            <a:r>
              <a:rPr lang="en-US"/>
              <a:t>Ask participants to think about what they did yesterday during the first day of the professional development </a:t>
            </a:r>
            <a:endParaRPr/>
          </a:p>
          <a:p>
            <a:pPr marL="457200" lvl="0" indent="-317500" algn="l" rtl="0">
              <a:spcBef>
                <a:spcPts val="0"/>
              </a:spcBef>
              <a:spcAft>
                <a:spcPts val="0"/>
              </a:spcAft>
              <a:buSzPts val="1400"/>
              <a:buChar char="●"/>
            </a:pPr>
            <a:r>
              <a:rPr lang="en-US"/>
              <a:t>Ask, “What was the most important thing they discovered?”  </a:t>
            </a:r>
            <a:endParaRPr/>
          </a:p>
          <a:p>
            <a:pPr marL="457200" lvl="0" indent="-317500" algn="l" rtl="0">
              <a:spcBef>
                <a:spcPts val="0"/>
              </a:spcBef>
              <a:spcAft>
                <a:spcPts val="0"/>
              </a:spcAft>
              <a:buSzPts val="1400"/>
              <a:buChar char="●"/>
            </a:pPr>
            <a:r>
              <a:rPr lang="en-US"/>
              <a:t>Give participants 30 seconds to think over what they would share.  </a:t>
            </a:r>
            <a:endParaRPr/>
          </a:p>
          <a:p>
            <a:pPr marL="457200" lvl="0" indent="-317500" algn="l" rtl="0">
              <a:spcBef>
                <a:spcPts val="0"/>
              </a:spcBef>
              <a:spcAft>
                <a:spcPts val="0"/>
              </a:spcAft>
              <a:buSzPts val="1400"/>
              <a:buChar char="●"/>
            </a:pPr>
            <a:r>
              <a:rPr lang="en-US"/>
              <a:t>Allow participants to share at their table or volunteer their thoughts.</a:t>
            </a:r>
            <a:endParaRPr/>
          </a:p>
          <a:p>
            <a:pPr marL="0" lvl="0" indent="0" algn="l" rtl="0">
              <a:spcBef>
                <a:spcPts val="1200"/>
              </a:spcBef>
              <a:spcAft>
                <a:spcPts val="0"/>
              </a:spcAft>
              <a:buNone/>
            </a:pPr>
            <a:r>
              <a:rPr lang="en-US"/>
              <a:t>K20 Center. (n.d.). </a:t>
            </a:r>
            <a:r>
              <a:rPr lang="en-US">
                <a:solidFill>
                  <a:srgbClr val="A61C00"/>
                </a:solidFill>
              </a:rPr>
              <a:t>POMS</a:t>
            </a:r>
            <a:r>
              <a:rPr lang="en-US"/>
              <a:t>. Strategies. </a:t>
            </a:r>
            <a:r>
              <a:rPr lang="en-US">
                <a:solidFill>
                  <a:srgbClr val="1155CC"/>
                </a:solidFill>
              </a:rPr>
              <a:t>https://learn.k20center.ou.edu/strategy/101</a:t>
            </a:r>
            <a:endParaRPr/>
          </a:p>
        </p:txBody>
      </p:sp>
      <p:sp>
        <p:nvSpPr>
          <p:cNvPr id="360" name="Google Shape;360;gf489fae3db_1_343: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489fae3db_11_26: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f489fae3db_11_26: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marR="0" lvl="0" indent="0" algn="l" rtl="0">
              <a:spcBef>
                <a:spcPts val="0"/>
              </a:spcBef>
              <a:spcAft>
                <a:spcPts val="0"/>
              </a:spcAft>
              <a:buNone/>
            </a:pPr>
            <a:r>
              <a:rPr lang="en-US" b="1"/>
              <a:t>EXPLORE</a:t>
            </a:r>
            <a:endParaRPr b="1"/>
          </a:p>
          <a:p>
            <a:pPr marL="457200" marR="0" lvl="0" indent="-317500" algn="l" rtl="0">
              <a:spcBef>
                <a:spcPts val="0"/>
              </a:spcBef>
              <a:spcAft>
                <a:spcPts val="0"/>
              </a:spcAft>
              <a:buSzPts val="1400"/>
              <a:buChar char="●"/>
            </a:pPr>
            <a:r>
              <a:rPr lang="en-US">
                <a:highlight>
                  <a:srgbClr val="FFFF00"/>
                </a:highlight>
              </a:rPr>
              <a:t>Update this slide for each district’s CSI Community Survey information</a:t>
            </a:r>
            <a:endParaRPr>
              <a:highlight>
                <a:srgbClr val="FFFF00"/>
              </a:highlight>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Give participants time to look over the Goal Areas and objectives and think about the question displayed on the slide.</a:t>
            </a:r>
            <a:endParaRPr/>
          </a:p>
        </p:txBody>
      </p:sp>
      <p:sp>
        <p:nvSpPr>
          <p:cNvPr id="368" name="Google Shape;368;gf489fae3db_11_26: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53d60926f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53d60926f_0_0: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ENGAGE</a:t>
            </a:r>
            <a:endParaRPr b="1"/>
          </a:p>
          <a:p>
            <a:pPr marL="457200" lvl="0" indent="-304800" algn="l" rtl="0">
              <a:spcBef>
                <a:spcPts val="0"/>
              </a:spcBef>
              <a:spcAft>
                <a:spcPts val="0"/>
              </a:spcAft>
              <a:buSzPts val="1200"/>
              <a:buChar char="●"/>
            </a:pPr>
            <a:r>
              <a:rPr lang="en-US"/>
              <a:t>Ask participants to choose either a SUV or a BMW.</a:t>
            </a:r>
            <a:endParaRPr/>
          </a:p>
          <a:p>
            <a:pPr marL="457200" lvl="0" indent="-304800" algn="l" rtl="0">
              <a:spcBef>
                <a:spcPts val="0"/>
              </a:spcBef>
              <a:spcAft>
                <a:spcPts val="0"/>
              </a:spcAft>
              <a:buSzPts val="1200"/>
              <a:buChar char="●"/>
            </a:pPr>
            <a:r>
              <a:rPr lang="en-US"/>
              <a:t>At their table each group takes time sharing their answers to the three questions they chose.</a:t>
            </a:r>
            <a:endParaRPr/>
          </a:p>
          <a:p>
            <a:pPr marL="457200" lvl="0" indent="-304800" algn="l" rtl="0">
              <a:spcBef>
                <a:spcPts val="0"/>
              </a:spcBef>
              <a:spcAft>
                <a:spcPts val="0"/>
              </a:spcAft>
              <a:buSzPts val="1200"/>
              <a:buChar char="●"/>
            </a:pPr>
            <a:r>
              <a:rPr lang="en-US"/>
              <a:t>Click on timer to begin.</a:t>
            </a:r>
            <a:endParaRPr/>
          </a:p>
          <a:p>
            <a:pPr marL="0" lvl="0" indent="0" algn="l" rtl="0">
              <a:spcBef>
                <a:spcPts val="1200"/>
              </a:spcBef>
              <a:spcAft>
                <a:spcPts val="0"/>
              </a:spcAft>
              <a:buNone/>
            </a:pPr>
            <a:r>
              <a:rPr lang="en-US"/>
              <a:t>K20 Center. (2021, September 21). K20 Center 5 minute timer. YouTube. https://www.youtube.com/watch?v=EVS_yYQoLJg&amp;t=1s </a:t>
            </a:r>
            <a:endParaRPr/>
          </a:p>
          <a:p>
            <a:pPr marL="0" lvl="0" indent="0" algn="l" rtl="0">
              <a:spcBef>
                <a:spcPts val="1200"/>
              </a:spcBef>
              <a:spcAft>
                <a:spcPts val="0"/>
              </a:spcAft>
              <a:buNone/>
            </a:pPr>
            <a:endParaRPr/>
          </a:p>
        </p:txBody>
      </p:sp>
      <p:sp>
        <p:nvSpPr>
          <p:cNvPr id="158" name="Google Shape;158;g1353d60926f_0_0: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f489fae3db_11_44: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f489fae3db_11_44: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EXPLORE</a:t>
            </a:r>
            <a:endParaRPr b="1"/>
          </a:p>
          <a:p>
            <a:pPr marL="457200" marR="0" lvl="0" indent="-317500" algn="l" rtl="0">
              <a:spcBef>
                <a:spcPts val="0"/>
              </a:spcBef>
              <a:spcAft>
                <a:spcPts val="0"/>
              </a:spcAft>
              <a:buSzPts val="1400"/>
              <a:buChar char="●"/>
            </a:pPr>
            <a:r>
              <a:rPr lang="en-US">
                <a:highlight>
                  <a:srgbClr val="FFFF00"/>
                </a:highlight>
              </a:rPr>
              <a:t>Update this slide for each district’s CSI Community Survey information.</a:t>
            </a:r>
            <a:endParaRPr>
              <a:highlight>
                <a:srgbClr val="FFFF00"/>
              </a:highlight>
            </a:endParaRPr>
          </a:p>
          <a:p>
            <a:pPr marL="457200" marR="0" lvl="0" indent="-317500" algn="l" rtl="0">
              <a:spcBef>
                <a:spcPts val="0"/>
              </a:spcBef>
              <a:spcAft>
                <a:spcPts val="0"/>
              </a:spcAft>
              <a:buSzPts val="1400"/>
              <a:buChar char="●"/>
            </a:pPr>
            <a:r>
              <a:rPr lang="en-US">
                <a:highlight>
                  <a:srgbClr val="FFFF00"/>
                </a:highlight>
              </a:rPr>
              <a:t>Update the sticky note color based on what you have available.</a:t>
            </a:r>
            <a:endParaRPr>
              <a:highlight>
                <a:srgbClr val="FFFF00"/>
              </a:highlight>
            </a:endParaRPr>
          </a:p>
          <a:p>
            <a:pPr marL="457200" marR="0" lvl="0" indent="-317500" algn="l" rtl="0">
              <a:spcBef>
                <a:spcPts val="0"/>
              </a:spcBef>
              <a:spcAft>
                <a:spcPts val="0"/>
              </a:spcAft>
              <a:buSzPts val="1400"/>
              <a:buChar char="●"/>
            </a:pPr>
            <a:r>
              <a:rPr lang="en-US"/>
              <a:t>Introduce the Four Corners instructional Strategy.</a:t>
            </a:r>
            <a:endParaRPr/>
          </a:p>
          <a:p>
            <a:pPr marL="457200" marR="0" lvl="0" indent="-317500" algn="l" rtl="0">
              <a:spcBef>
                <a:spcPts val="0"/>
              </a:spcBef>
              <a:spcAft>
                <a:spcPts val="0"/>
              </a:spcAft>
              <a:buSzPts val="1400"/>
              <a:buChar char="●"/>
            </a:pPr>
            <a:r>
              <a:rPr lang="en-US"/>
              <a:t>Point out the Goal Area Posters around the room  and pass out the sticky notes</a:t>
            </a:r>
            <a:endParaRPr/>
          </a:p>
          <a:p>
            <a:pPr marL="457200" marR="0" lvl="0" indent="-317500" algn="l" rtl="0">
              <a:spcBef>
                <a:spcPts val="0"/>
              </a:spcBef>
              <a:spcAft>
                <a:spcPts val="0"/>
              </a:spcAft>
              <a:buSzPts val="1400"/>
              <a:buChar char="●"/>
            </a:pPr>
            <a:r>
              <a:rPr lang="en-US"/>
              <a:t>Inform participants they will be looking over their other goal area’s digital scorecards and making notes of things that are still relevant, not relevant, and about what they might add for future objectives. </a:t>
            </a:r>
            <a:endParaRPr/>
          </a:p>
          <a:p>
            <a:pPr marL="457200" marR="0" lvl="0" indent="-317500" algn="l" rtl="0">
              <a:spcBef>
                <a:spcPts val="0"/>
              </a:spcBef>
              <a:spcAft>
                <a:spcPts val="0"/>
              </a:spcAft>
              <a:buSzPts val="1400"/>
              <a:buChar char="●"/>
            </a:pPr>
            <a:r>
              <a:rPr lang="en-US"/>
              <a:t>They will write their ideas down on the sticky notes and add them to the posters around the room.</a:t>
            </a:r>
            <a:endParaRPr/>
          </a:p>
          <a:p>
            <a:pPr marL="457200" marR="0" lvl="0" indent="-317500" algn="l" rtl="0">
              <a:spcBef>
                <a:spcPts val="0"/>
              </a:spcBef>
              <a:spcAft>
                <a:spcPts val="0"/>
              </a:spcAft>
              <a:buSzPts val="1400"/>
              <a:buChar char="●"/>
            </a:pPr>
            <a:r>
              <a:rPr lang="en-US"/>
              <a:t>Point out the color coding of the sticky notes and inform participants this is to help each group when they update their digital scorecard. </a:t>
            </a:r>
            <a:endParaRPr/>
          </a:p>
          <a:p>
            <a:pPr marL="457200" marR="0" lvl="0" indent="-317500" algn="l" rtl="0">
              <a:spcBef>
                <a:spcPts val="0"/>
              </a:spcBef>
              <a:spcAft>
                <a:spcPts val="0"/>
              </a:spcAft>
              <a:buSzPts val="1400"/>
              <a:buChar char="●"/>
            </a:pPr>
            <a:r>
              <a:rPr lang="en-US"/>
              <a:t>Remind participants that this is their opportunity to share their thoughts and input on each Goal Area.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K20 Center. (n.d.). </a:t>
            </a:r>
            <a:r>
              <a:rPr lang="en-US">
                <a:solidFill>
                  <a:srgbClr val="A61C00"/>
                </a:solidFill>
              </a:rPr>
              <a:t>Four Corners</a:t>
            </a:r>
            <a:r>
              <a:rPr lang="en-US"/>
              <a:t>. Strategies. </a:t>
            </a:r>
            <a:r>
              <a:rPr lang="en-US">
                <a:solidFill>
                  <a:srgbClr val="1155CC"/>
                </a:solidFill>
              </a:rPr>
              <a:t>https://learn.k20center.ou.edu/strategy/138</a:t>
            </a:r>
            <a:endParaRPr/>
          </a:p>
          <a:p>
            <a:pPr marL="0" marR="0" lvl="0" indent="0" algn="l" rtl="0">
              <a:spcBef>
                <a:spcPts val="0"/>
              </a:spcBef>
              <a:spcAft>
                <a:spcPts val="0"/>
              </a:spcAft>
              <a:buNone/>
            </a:pPr>
            <a:endParaRPr/>
          </a:p>
        </p:txBody>
      </p:sp>
      <p:sp>
        <p:nvSpPr>
          <p:cNvPr id="376" name="Google Shape;376;gf489fae3db_11_44: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3df7fee2d9_0_14: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3df7fee2d9_0_14: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Break slides can be moved and used at any point in the presentation.</a:t>
            </a:r>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5 minute timer. YouTube. Retrieved August 16, 2022, from https://www.youtube.com/watch?v=EVS_yYQoLJg&amp;t=1s </a:t>
            </a:r>
            <a:endParaRPr sz="1100">
              <a:latin typeface="Arial"/>
              <a:ea typeface="Arial"/>
              <a:cs typeface="Arial"/>
              <a:sym typeface="Arial"/>
            </a:endParaRPr>
          </a:p>
          <a:p>
            <a:pPr marL="0" lvl="0" indent="0" algn="l" rtl="0">
              <a:spcBef>
                <a:spcPts val="1200"/>
              </a:spcBef>
              <a:spcAft>
                <a:spcPts val="0"/>
              </a:spcAft>
              <a:buNone/>
            </a:pPr>
            <a:endParaRPr/>
          </a:p>
        </p:txBody>
      </p:sp>
      <p:sp>
        <p:nvSpPr>
          <p:cNvPr id="384" name="Google Shape;384;g13df7fee2d9_0_14: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f489fae3db_1_362: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f489fae3db_1_362: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EXPLAIN</a:t>
            </a:r>
            <a:endParaRPr b="1"/>
          </a:p>
          <a:p>
            <a:pPr marL="457200" lvl="0" indent="-317500" algn="l" rtl="0">
              <a:spcBef>
                <a:spcPts val="1200"/>
              </a:spcBef>
              <a:spcAft>
                <a:spcPts val="0"/>
              </a:spcAft>
              <a:buSzPts val="1400"/>
              <a:buChar char="●"/>
            </a:pPr>
            <a:r>
              <a:rPr lang="en-US"/>
              <a:t>Walk participants through examining their goal areas and objectives use the </a:t>
            </a:r>
            <a:r>
              <a:rPr lang="en-US" b="1"/>
              <a:t>Goal Area and Objective Revision</a:t>
            </a:r>
            <a:r>
              <a:rPr lang="en-US"/>
              <a:t> handout.</a:t>
            </a:r>
            <a:endParaRPr/>
          </a:p>
          <a:p>
            <a:pPr marL="457200" lvl="0" indent="-317500" algn="l" rtl="0">
              <a:spcBef>
                <a:spcPts val="1200"/>
              </a:spcBef>
              <a:spcAft>
                <a:spcPts val="0"/>
              </a:spcAft>
              <a:buSzPts val="1400"/>
              <a:buChar char="●"/>
            </a:pPr>
            <a:r>
              <a:rPr lang="en-US"/>
              <a:t>Divide the group into a team for each goal area in their Strategic Plan, except for Student Achievement. </a:t>
            </a:r>
            <a:endParaRPr/>
          </a:p>
          <a:p>
            <a:pPr marL="457200" lvl="0" indent="-317500" algn="l" rtl="0">
              <a:spcBef>
                <a:spcPts val="1200"/>
              </a:spcBef>
              <a:spcAft>
                <a:spcPts val="0"/>
              </a:spcAft>
              <a:buSzPts val="1400"/>
              <a:buChar char="●"/>
            </a:pPr>
            <a:r>
              <a:rPr lang="en-US"/>
              <a:t>Go over the process of analyzing their other goals and using the digital scorecard.  </a:t>
            </a:r>
            <a:endParaRPr/>
          </a:p>
          <a:p>
            <a:pPr marL="457200" lvl="0" indent="-317500" algn="l" rtl="0">
              <a:spcBef>
                <a:spcPts val="1200"/>
              </a:spcBef>
              <a:spcAft>
                <a:spcPts val="0"/>
              </a:spcAft>
              <a:buSzPts val="1400"/>
              <a:buChar char="●"/>
            </a:pPr>
            <a:r>
              <a:rPr lang="en-US"/>
              <a:t>Encourage the participants to use the Four Corners posters from the previous activity to include the thoughts and ideas of their colleagues.  </a:t>
            </a:r>
            <a:endParaRPr/>
          </a:p>
          <a:p>
            <a:pPr marL="457200" lvl="0" indent="-317500" algn="l" rtl="0">
              <a:spcBef>
                <a:spcPts val="1200"/>
              </a:spcBef>
              <a:spcAft>
                <a:spcPts val="0"/>
              </a:spcAft>
              <a:buSzPts val="1400"/>
              <a:buChar char="●"/>
            </a:pPr>
            <a:r>
              <a:rPr lang="en-US"/>
              <a:t>The participants will need to strike through initiatives determined to be irrelevant. If initiative is kept, look at action steps and strike through steps that need to be deleted. Insert a new row to rewrite a revised action step. Insert/add row to insert new action steps.</a:t>
            </a:r>
            <a:endParaRPr/>
          </a:p>
          <a:p>
            <a:pPr marL="457200" lvl="0" indent="-317500" algn="l" rtl="0">
              <a:spcBef>
                <a:spcPts val="1200"/>
              </a:spcBef>
              <a:spcAft>
                <a:spcPts val="0"/>
              </a:spcAft>
              <a:buSzPts val="1400"/>
              <a:buChar char="●"/>
            </a:pPr>
            <a:r>
              <a:rPr lang="en-US"/>
              <a:t>Give participants the time needed to complete this work.</a:t>
            </a:r>
            <a:endParaRPr/>
          </a:p>
          <a:p>
            <a:pPr marL="457200" lvl="0" indent="0" algn="l" rtl="0">
              <a:spcBef>
                <a:spcPts val="1200"/>
              </a:spcBef>
              <a:spcAft>
                <a:spcPts val="0"/>
              </a:spcAft>
              <a:buNone/>
            </a:pPr>
            <a:r>
              <a:rPr lang="en-US"/>
              <a:t>You may need to break for lunch during this activity and finish the work once participants return.</a:t>
            </a:r>
            <a:endParaRPr/>
          </a:p>
        </p:txBody>
      </p:sp>
      <p:sp>
        <p:nvSpPr>
          <p:cNvPr id="391" name="Google Shape;391;gf489fae3db_1_362: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685e468980_0_1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685e468980_0_13: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EXPLAIN</a:t>
            </a:r>
            <a:endParaRPr b="1"/>
          </a:p>
          <a:p>
            <a:pPr marL="0" lvl="0" indent="0" algn="l" rtl="0">
              <a:spcBef>
                <a:spcPts val="0"/>
              </a:spcBef>
              <a:spcAft>
                <a:spcPts val="0"/>
              </a:spcAft>
              <a:buNone/>
            </a:pPr>
            <a:r>
              <a:rPr lang="en-US"/>
              <a:t>Go over the process of analyzing student achievement data and using the digital scorecard. </a:t>
            </a:r>
            <a:endParaRPr/>
          </a:p>
          <a:p>
            <a:pPr marL="0" lvl="0" indent="0" algn="l" rtl="0">
              <a:spcBef>
                <a:spcPts val="1200"/>
              </a:spcBef>
              <a:spcAft>
                <a:spcPts val="0"/>
              </a:spcAft>
              <a:buNone/>
            </a:pPr>
            <a:r>
              <a:rPr lang="en-US"/>
              <a:t>Activity: Look at scorecard (performance measures), insert a row under a statement; put in a new baseline, did you meet your target? Set your target. What are new benchmarks? </a:t>
            </a:r>
            <a:endParaRPr/>
          </a:p>
          <a:p>
            <a:pPr marL="0" lvl="0" indent="0" algn="l" rtl="0">
              <a:spcBef>
                <a:spcPts val="1200"/>
              </a:spcBef>
              <a:spcAft>
                <a:spcPts val="0"/>
              </a:spcAft>
              <a:buNone/>
            </a:pPr>
            <a:r>
              <a:rPr lang="en-US"/>
              <a:t>Notes: Using scorecards, work in groups based on the number of initiatives to analyze new SA data and find new </a:t>
            </a:r>
            <a:r>
              <a:rPr lang="en-US" b="1"/>
              <a:t>baselines and suggest benchmarks, but we will</a:t>
            </a:r>
            <a:r>
              <a:rPr lang="en-US"/>
              <a:t> then come back to whole group and approve/adjust benchmarks together. </a:t>
            </a:r>
            <a:endParaRPr/>
          </a:p>
          <a:p>
            <a:pPr marL="0" lvl="0" indent="0" algn="l" rtl="0">
              <a:spcBef>
                <a:spcPts val="0"/>
              </a:spcBef>
              <a:spcAft>
                <a:spcPts val="0"/>
              </a:spcAft>
              <a:buNone/>
            </a:pPr>
            <a:endParaRPr/>
          </a:p>
          <a:p>
            <a:pPr marL="0" lvl="0" indent="0" algn="l" rtl="0">
              <a:spcBef>
                <a:spcPts val="0"/>
              </a:spcBef>
              <a:spcAft>
                <a:spcPts val="0"/>
              </a:spcAft>
              <a:buNone/>
            </a:pPr>
            <a:r>
              <a:rPr lang="en-US"/>
              <a:t>Working in student achievement data ONLY</a:t>
            </a:r>
            <a:endParaRPr/>
          </a:p>
          <a:p>
            <a:pPr marL="0" lvl="0" indent="0" algn="l" rtl="0">
              <a:spcBef>
                <a:spcPts val="0"/>
              </a:spcBef>
              <a:spcAft>
                <a:spcPts val="0"/>
              </a:spcAft>
              <a:buNone/>
            </a:pPr>
            <a:endParaRPr/>
          </a:p>
          <a:p>
            <a:pPr marL="0" lvl="0" indent="0" algn="l" rtl="0">
              <a:spcBef>
                <a:spcPts val="0"/>
              </a:spcBef>
              <a:spcAft>
                <a:spcPts val="0"/>
              </a:spcAft>
              <a:buNone/>
            </a:pPr>
            <a:r>
              <a:rPr lang="en-US"/>
              <a:t>Pre-work: </a:t>
            </a:r>
            <a:endParaRPr/>
          </a:p>
          <a:p>
            <a:pPr marL="457200" lvl="0" indent="-317500" algn="l" rtl="0">
              <a:spcBef>
                <a:spcPts val="0"/>
              </a:spcBef>
              <a:spcAft>
                <a:spcPts val="0"/>
              </a:spcAft>
              <a:buSzPts val="1400"/>
              <a:buChar char="●"/>
            </a:pPr>
            <a:r>
              <a:rPr lang="en-US"/>
              <a:t>Obtain scorecard and WE go in and add lines for the new PMs.</a:t>
            </a:r>
            <a:endParaRPr/>
          </a:p>
          <a:p>
            <a:pPr marL="457200" lvl="0" indent="-317500" algn="l" rtl="0">
              <a:spcBef>
                <a:spcPts val="0"/>
              </a:spcBef>
              <a:spcAft>
                <a:spcPts val="0"/>
              </a:spcAft>
              <a:buSzPts val="1400"/>
              <a:buChar char="●"/>
            </a:pPr>
            <a:r>
              <a:rPr lang="en-US"/>
              <a:t>Request same student achievement data prior to professional development.</a:t>
            </a:r>
            <a:endParaRPr/>
          </a:p>
          <a:p>
            <a:pPr marL="914400" lvl="1" indent="-317500" algn="l" rtl="0">
              <a:spcBef>
                <a:spcPts val="0"/>
              </a:spcBef>
              <a:spcAft>
                <a:spcPts val="0"/>
              </a:spcAft>
              <a:buSzPts val="1400"/>
              <a:buChar char="○"/>
            </a:pPr>
            <a:r>
              <a:rPr lang="en-US"/>
              <a:t>OSTP </a:t>
            </a:r>
            <a:endParaRPr/>
          </a:p>
          <a:p>
            <a:pPr marL="914400" lvl="1" indent="-317500" algn="l" rtl="0">
              <a:spcBef>
                <a:spcPts val="0"/>
              </a:spcBef>
              <a:spcAft>
                <a:spcPts val="0"/>
              </a:spcAft>
              <a:buSzPts val="1400"/>
              <a:buChar char="○"/>
            </a:pPr>
            <a:r>
              <a:rPr lang="en-US"/>
              <a:t>Benchmark</a:t>
            </a:r>
            <a:endParaRPr/>
          </a:p>
          <a:p>
            <a:pPr marL="914400" lvl="1" indent="-317500" algn="l" rtl="0">
              <a:spcBef>
                <a:spcPts val="0"/>
              </a:spcBef>
              <a:spcAft>
                <a:spcPts val="0"/>
              </a:spcAft>
              <a:buSzPts val="1400"/>
              <a:buChar char="○"/>
            </a:pPr>
            <a:r>
              <a:rPr lang="en-US"/>
              <a:t>ACT</a:t>
            </a:r>
            <a:endParaRPr/>
          </a:p>
          <a:p>
            <a:pPr marL="914400" lvl="1" indent="-317500" algn="l" rtl="0">
              <a:spcBef>
                <a:spcPts val="0"/>
              </a:spcBef>
              <a:spcAft>
                <a:spcPts val="0"/>
              </a:spcAft>
              <a:buSzPts val="1400"/>
              <a:buChar char="○"/>
            </a:pPr>
            <a:r>
              <a:rPr lang="en-US"/>
              <a:t>AP</a:t>
            </a:r>
            <a:endParaRPr/>
          </a:p>
          <a:p>
            <a:pPr marL="914400" lvl="1" indent="-317500" algn="l" rtl="0">
              <a:spcBef>
                <a:spcPts val="0"/>
              </a:spcBef>
              <a:spcAft>
                <a:spcPts val="0"/>
              </a:spcAft>
              <a:buSzPts val="1400"/>
              <a:buChar char="○"/>
            </a:pPr>
            <a:r>
              <a:rPr lang="en-US"/>
              <a:t>OCCR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8" name="Google Shape;398;g1685e468980_0_13: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685e468980_0_19: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1685e468980_0_19: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EXPLAIN</a:t>
            </a:r>
            <a:endParaRPr b="1"/>
          </a:p>
          <a:p>
            <a:pPr marL="0" lvl="0" indent="0" algn="l" rtl="0">
              <a:spcBef>
                <a:spcPts val="0"/>
              </a:spcBef>
              <a:spcAft>
                <a:spcPts val="0"/>
              </a:spcAft>
              <a:buNone/>
            </a:pPr>
            <a:r>
              <a:rPr lang="en-US"/>
              <a:t>Put participants in initiative groups (we really need a list of who is invited to participate, what is their roll, and have they been involved in the process).</a:t>
            </a:r>
            <a:endParaRPr/>
          </a:p>
          <a:p>
            <a:pPr marL="0" lvl="0" indent="0" algn="l" rtl="0">
              <a:spcBef>
                <a:spcPts val="0"/>
              </a:spcBef>
              <a:spcAft>
                <a:spcPts val="0"/>
              </a:spcAft>
              <a:buNone/>
            </a:pPr>
            <a:r>
              <a:rPr lang="en-US"/>
              <a:t>Give the groups the following instructions:</a:t>
            </a:r>
            <a:endParaRPr/>
          </a:p>
          <a:p>
            <a:pPr marL="457200" lvl="0" indent="-317500" algn="l" rtl="0">
              <a:spcBef>
                <a:spcPts val="0"/>
              </a:spcBef>
              <a:spcAft>
                <a:spcPts val="0"/>
              </a:spcAft>
              <a:buSzPts val="1400"/>
              <a:buChar char="●"/>
            </a:pPr>
            <a:r>
              <a:rPr lang="en-US"/>
              <a:t>Strike through initiatives determined to be irrelevant</a:t>
            </a:r>
            <a:endParaRPr/>
          </a:p>
          <a:p>
            <a:pPr marL="457200" lvl="0" indent="-317500" algn="l" rtl="0">
              <a:spcBef>
                <a:spcPts val="0"/>
              </a:spcBef>
              <a:spcAft>
                <a:spcPts val="0"/>
              </a:spcAft>
              <a:buSzPts val="1400"/>
              <a:buChar char="●"/>
            </a:pPr>
            <a:r>
              <a:rPr lang="en-US"/>
              <a:t>If initiative is kept, look at action steps and strike through steps that need to be deleted. </a:t>
            </a:r>
            <a:endParaRPr/>
          </a:p>
          <a:p>
            <a:pPr marL="457200" lvl="0" indent="-317500" algn="l" rtl="0">
              <a:spcBef>
                <a:spcPts val="0"/>
              </a:spcBef>
              <a:spcAft>
                <a:spcPts val="0"/>
              </a:spcAft>
              <a:buSzPts val="1400"/>
              <a:buChar char="●"/>
            </a:pPr>
            <a:r>
              <a:rPr lang="en-US"/>
              <a:t>Insert a new row to rewrite a revised action step</a:t>
            </a:r>
            <a:endParaRPr/>
          </a:p>
          <a:p>
            <a:pPr marL="457200" lvl="0" indent="-317500" algn="l" rtl="0">
              <a:spcBef>
                <a:spcPts val="0"/>
              </a:spcBef>
              <a:spcAft>
                <a:spcPts val="0"/>
              </a:spcAft>
              <a:buSzPts val="1400"/>
              <a:buChar char="●"/>
            </a:pPr>
            <a:r>
              <a:rPr lang="en-US"/>
              <a:t>Insert/add row to insert new action steps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405" name="Google Shape;405;g1685e468980_0_19: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3df7fee2d9_0_20: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3df7fee2d9_0_20: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Lunch slide can be moved to any point in the presentation.</a:t>
            </a:r>
            <a:endParaRPr/>
          </a:p>
        </p:txBody>
      </p:sp>
      <p:sp>
        <p:nvSpPr>
          <p:cNvPr id="412" name="Google Shape;412;g13df7fee2d9_0_20: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f489fae3db_1_379: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f489fae3db_1_379: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EXPLAIN</a:t>
            </a:r>
            <a:endParaRPr b="1"/>
          </a:p>
          <a:p>
            <a:pPr marL="457200" lvl="0" indent="-317500" algn="l" rtl="0">
              <a:spcBef>
                <a:spcPts val="1200"/>
              </a:spcBef>
              <a:spcAft>
                <a:spcPts val="0"/>
              </a:spcAft>
              <a:buSzPts val="1400"/>
              <a:buChar char="●"/>
            </a:pPr>
            <a:r>
              <a:rPr lang="en-US"/>
              <a:t>You are guiding the participants through a digital gallery walk.</a:t>
            </a:r>
            <a:endParaRPr/>
          </a:p>
          <a:p>
            <a:pPr marL="457200" lvl="0" indent="-317500" algn="l" rtl="0">
              <a:spcBef>
                <a:spcPts val="0"/>
              </a:spcBef>
              <a:spcAft>
                <a:spcPts val="0"/>
              </a:spcAft>
              <a:buSzPts val="1400"/>
              <a:buChar char="●"/>
            </a:pPr>
            <a:r>
              <a:rPr lang="en-US"/>
              <a:t>Instruct the participants to review the Goal areas they did not participate in revising on their devices.</a:t>
            </a:r>
            <a:endParaRPr/>
          </a:p>
          <a:p>
            <a:pPr marL="457200" lvl="0" indent="-317500" algn="l" rtl="0">
              <a:spcBef>
                <a:spcPts val="0"/>
              </a:spcBef>
              <a:spcAft>
                <a:spcPts val="0"/>
              </a:spcAft>
              <a:buSzPts val="1400"/>
              <a:buChar char="●"/>
            </a:pPr>
            <a:r>
              <a:rPr lang="en-US"/>
              <a:t>Give them time to reflect and discuss at their tables no more than 5-8 minutes.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Gallery Walk</a:t>
            </a:r>
            <a:r>
              <a:rPr lang="en-US"/>
              <a:t>. Strategies. </a:t>
            </a:r>
            <a:r>
              <a:rPr lang="en-US">
                <a:solidFill>
                  <a:srgbClr val="1155CC"/>
                </a:solidFill>
              </a:rPr>
              <a:t>https://learn.k20center.ou.edu/strategy/118</a:t>
            </a:r>
            <a:endParaRPr/>
          </a:p>
          <a:p>
            <a:pPr marL="0" lvl="0" indent="0" algn="l" rtl="0">
              <a:spcBef>
                <a:spcPts val="0"/>
              </a:spcBef>
              <a:spcAft>
                <a:spcPts val="0"/>
              </a:spcAft>
              <a:buNone/>
            </a:pPr>
            <a:endParaRPr/>
          </a:p>
        </p:txBody>
      </p:sp>
      <p:sp>
        <p:nvSpPr>
          <p:cNvPr id="418" name="Google Shape;418;gf489fae3db_1_379: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60d8e2709e_0_8: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60d8e2709e_0_8: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Extend</a:t>
            </a:r>
            <a:endParaRPr b="1"/>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Round Robin</a:t>
            </a:r>
            <a:r>
              <a:rPr lang="en-US"/>
              <a:t>. Strategies. </a:t>
            </a:r>
            <a:r>
              <a:rPr lang="en-US">
                <a:solidFill>
                  <a:srgbClr val="1155CC"/>
                </a:solidFill>
              </a:rPr>
              <a:t>https://learn.k20center.ou.edu/strategy/2183</a:t>
            </a:r>
            <a:endParaRPr/>
          </a:p>
          <a:p>
            <a:pPr marL="0" lvl="0" indent="0" algn="l" rtl="0">
              <a:spcBef>
                <a:spcPts val="0"/>
              </a:spcBef>
              <a:spcAft>
                <a:spcPts val="0"/>
              </a:spcAft>
              <a:buNone/>
            </a:pPr>
            <a:endParaRPr/>
          </a:p>
        </p:txBody>
      </p:sp>
      <p:sp>
        <p:nvSpPr>
          <p:cNvPr id="426" name="Google Shape;426;g160d8e2709e_0_8: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60d8e2709e_0_21: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160d8e2709e_0_21:notes"/>
          <p:cNvSpPr txBox="1">
            <a:spLocks noGrp="1"/>
          </p:cNvSpPr>
          <p:nvPr>
            <p:ph type="body" idx="1"/>
          </p:nvPr>
        </p:nvSpPr>
        <p:spPr>
          <a:xfrm>
            <a:off x="701039"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a:t>EXTEND</a:t>
            </a:r>
            <a:endParaRPr b="1"/>
          </a:p>
          <a:p>
            <a:pPr marL="457200" marR="0" lvl="0" indent="-317500" algn="l" rtl="0">
              <a:lnSpc>
                <a:spcPct val="100000"/>
              </a:lnSpc>
              <a:spcBef>
                <a:spcPts val="0"/>
              </a:spcBef>
              <a:spcAft>
                <a:spcPts val="0"/>
              </a:spcAft>
              <a:buSzPts val="1400"/>
              <a:buChar char="●"/>
            </a:pPr>
            <a:r>
              <a:rPr lang="en-US"/>
              <a:t>Facilitate a whole group discussion reflecting on the district's strategic plan and accountability/transparency. </a:t>
            </a:r>
            <a:endParaRPr/>
          </a:p>
        </p:txBody>
      </p:sp>
      <p:sp>
        <p:nvSpPr>
          <p:cNvPr id="434" name="Google Shape;434;g160d8e2709e_0_21:notes"/>
          <p:cNvSpPr txBox="1">
            <a:spLocks noGrp="1"/>
          </p:cNvSpPr>
          <p:nvPr>
            <p:ph type="sldNum" idx="12"/>
          </p:nvPr>
        </p:nvSpPr>
        <p:spPr>
          <a:xfrm>
            <a:off x="3970937" y="8829967"/>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489fae3db_1_38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f489fae3db_1_386: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EXTEND</a:t>
            </a:r>
            <a:endParaRPr b="1"/>
          </a:p>
          <a:p>
            <a:pPr marL="0" lvl="0" indent="0" algn="l" rtl="0">
              <a:spcBef>
                <a:spcPts val="0"/>
              </a:spcBef>
              <a:spcAft>
                <a:spcPts val="0"/>
              </a:spcAft>
              <a:buNone/>
            </a:pPr>
            <a:r>
              <a:rPr lang="en-US">
                <a:highlight>
                  <a:srgbClr val="FFFF00"/>
                </a:highlight>
              </a:rPr>
              <a:t>Update this slide to show the district’s Accountability Flowchart.</a:t>
            </a:r>
            <a:endParaRPr>
              <a:highlight>
                <a:srgbClr val="FFFF00"/>
              </a:highlight>
            </a:endParaRPr>
          </a:p>
          <a:p>
            <a:pPr marL="457200" lvl="0" indent="-317500" algn="l" rtl="0">
              <a:spcBef>
                <a:spcPts val="1200"/>
              </a:spcBef>
              <a:spcAft>
                <a:spcPts val="0"/>
              </a:spcAft>
              <a:buSzPts val="1400"/>
              <a:buChar char="●"/>
            </a:pPr>
            <a:r>
              <a:rPr lang="en-US"/>
              <a:t>Show the participants their Accountability Flowchart. </a:t>
            </a:r>
            <a:endParaRPr/>
          </a:p>
          <a:p>
            <a:pPr marL="457200" lvl="0" indent="-317500" algn="l" rtl="0">
              <a:spcBef>
                <a:spcPts val="0"/>
              </a:spcBef>
              <a:spcAft>
                <a:spcPts val="0"/>
              </a:spcAft>
              <a:buSzPts val="1400"/>
              <a:buChar char="●"/>
            </a:pPr>
            <a:r>
              <a:rPr lang="en-US"/>
              <a:t>Guide them in a discussion about their accountability flow chart and how it worked over the last 5 years. </a:t>
            </a:r>
            <a:endParaRPr/>
          </a:p>
          <a:p>
            <a:pPr marL="457200" lvl="0" indent="-317500" algn="l" rtl="0">
              <a:spcBef>
                <a:spcPts val="0"/>
              </a:spcBef>
              <a:spcAft>
                <a:spcPts val="0"/>
              </a:spcAft>
              <a:buSzPts val="1400"/>
              <a:buChar char="●"/>
            </a:pPr>
            <a:r>
              <a:rPr lang="en-US"/>
              <a:t>Potential questions:</a:t>
            </a:r>
            <a:endParaRPr/>
          </a:p>
          <a:p>
            <a:pPr marL="914400" lvl="1" indent="-304800" algn="l" rtl="0">
              <a:spcBef>
                <a:spcPts val="0"/>
              </a:spcBef>
              <a:spcAft>
                <a:spcPts val="0"/>
              </a:spcAft>
              <a:buSzPts val="1200"/>
              <a:buChar char="○"/>
            </a:pPr>
            <a:r>
              <a:rPr lang="en-US"/>
              <a:t>Is this what their accountability plan actually looked like?</a:t>
            </a:r>
            <a:endParaRPr/>
          </a:p>
          <a:p>
            <a:pPr marL="914400" lvl="1" indent="-304800" algn="l" rtl="0">
              <a:spcBef>
                <a:spcPts val="0"/>
              </a:spcBef>
              <a:spcAft>
                <a:spcPts val="0"/>
              </a:spcAft>
              <a:buSzPts val="1200"/>
              <a:buChar char="○"/>
            </a:pPr>
            <a:r>
              <a:rPr lang="en-US"/>
              <a:t>If not, what was the process they followed?</a:t>
            </a:r>
            <a:endParaRPr/>
          </a:p>
          <a:p>
            <a:pPr marL="914400" lvl="1" indent="-304800" algn="l" rtl="0">
              <a:spcBef>
                <a:spcPts val="0"/>
              </a:spcBef>
              <a:spcAft>
                <a:spcPts val="0"/>
              </a:spcAft>
              <a:buSzPts val="1200"/>
              <a:buChar char="○"/>
            </a:pPr>
            <a:r>
              <a:rPr lang="en-US"/>
              <a:t>What worked well?</a:t>
            </a:r>
            <a:endParaRPr/>
          </a:p>
          <a:p>
            <a:pPr marL="914400" lvl="1" indent="-304800" algn="l" rtl="0">
              <a:spcBef>
                <a:spcPts val="0"/>
              </a:spcBef>
              <a:spcAft>
                <a:spcPts val="0"/>
              </a:spcAft>
              <a:buSzPts val="1200"/>
              <a:buChar char="○"/>
            </a:pPr>
            <a:r>
              <a:rPr lang="en-US"/>
              <a:t>What did not work well?</a:t>
            </a:r>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highlight>
                <a:srgbClr val="FFFF00"/>
              </a:highlight>
            </a:endParaRPr>
          </a:p>
        </p:txBody>
      </p:sp>
      <p:sp>
        <p:nvSpPr>
          <p:cNvPr id="441" name="Google Shape;441;gf489fae3db_1_386: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b748927e2_3_212: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b748927e2_3_212: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Clr>
                <a:schemeClr val="dk1"/>
              </a:buClr>
              <a:buSzPts val="1100"/>
              <a:buFont typeface="Arial"/>
              <a:buNone/>
            </a:pPr>
            <a:r>
              <a:rPr lang="en-US" b="1"/>
              <a:t>ENGAGE</a:t>
            </a:r>
            <a:endParaRPr b="1"/>
          </a:p>
          <a:p>
            <a:pPr marL="0" lvl="0" indent="0" algn="l" rtl="0">
              <a:spcBef>
                <a:spcPts val="640"/>
              </a:spcBef>
              <a:spcAft>
                <a:spcPts val="0"/>
              </a:spcAft>
              <a:buNone/>
            </a:pPr>
            <a:r>
              <a:rPr lang="en-US">
                <a:solidFill>
                  <a:srgbClr val="303030"/>
                </a:solidFill>
              </a:rPr>
              <a:t>Go over objectives as a whole group.</a:t>
            </a:r>
            <a:endParaRPr>
              <a:solidFill>
                <a:srgbClr val="303030"/>
              </a:solidFill>
            </a:endParaRPr>
          </a:p>
          <a:p>
            <a:pPr marL="914400" marR="0" lvl="0" indent="0" algn="l" rtl="0">
              <a:spcBef>
                <a:spcPts val="0"/>
              </a:spcBef>
              <a:spcAft>
                <a:spcPts val="0"/>
              </a:spcAft>
              <a:buNone/>
            </a:pPr>
            <a:endParaRPr/>
          </a:p>
        </p:txBody>
      </p:sp>
      <p:sp>
        <p:nvSpPr>
          <p:cNvPr id="166" name="Google Shape;166;g3b748927e2_3_212: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60d8e2709e_0_15: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160d8e2709e_0_15: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EXTEND</a:t>
            </a:r>
            <a:endParaRPr b="1"/>
          </a:p>
          <a:p>
            <a:pPr marL="457200" marR="0" lvl="0" indent="-317500" algn="l" rtl="0">
              <a:spcBef>
                <a:spcPts val="0"/>
              </a:spcBef>
              <a:spcAft>
                <a:spcPts val="0"/>
              </a:spcAft>
              <a:buSzPts val="1400"/>
              <a:buChar char="●"/>
            </a:pPr>
            <a:r>
              <a:rPr lang="en-US"/>
              <a:t>Introduce participants to the instructional strategy Round Robin</a:t>
            </a:r>
            <a:endParaRPr/>
          </a:p>
          <a:p>
            <a:pPr marL="457200" marR="0" lvl="0" indent="-317500" algn="l" rtl="0">
              <a:spcBef>
                <a:spcPts val="0"/>
              </a:spcBef>
              <a:spcAft>
                <a:spcPts val="0"/>
              </a:spcAft>
              <a:buSzPts val="1400"/>
              <a:buChar char="●"/>
            </a:pPr>
            <a:r>
              <a:rPr lang="en-US"/>
              <a:t>At their tables have the discuss one question at a time.  Moving around the table and giving each participant an opportunity to share.</a:t>
            </a:r>
            <a:endParaRPr/>
          </a:p>
          <a:p>
            <a:pPr marL="457200" marR="0" lvl="0" indent="-317500" algn="l" rtl="0">
              <a:spcBef>
                <a:spcPts val="0"/>
              </a:spcBef>
              <a:spcAft>
                <a:spcPts val="0"/>
              </a:spcAft>
              <a:buSzPts val="1400"/>
              <a:buChar char="●"/>
            </a:pPr>
            <a:r>
              <a:rPr lang="en-US"/>
              <a:t>As a group come back together to discuss what worked well and what they need to adjust for the future.</a:t>
            </a:r>
            <a:endParaRPr/>
          </a:p>
          <a:p>
            <a:pPr marL="0" marR="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Round Robin</a:t>
            </a:r>
            <a:r>
              <a:rPr lang="en-US"/>
              <a:t>. Strategies. </a:t>
            </a:r>
            <a:r>
              <a:rPr lang="en-US">
                <a:solidFill>
                  <a:srgbClr val="1155CC"/>
                </a:solidFill>
              </a:rPr>
              <a:t>https://learn.k20center.ou.edu/strategy/2183</a:t>
            </a:r>
            <a:endParaRPr/>
          </a:p>
          <a:p>
            <a:pPr marL="0" marR="0" lvl="0" indent="0" algn="l" rtl="0">
              <a:spcBef>
                <a:spcPts val="0"/>
              </a:spcBef>
              <a:spcAft>
                <a:spcPts val="0"/>
              </a:spcAft>
              <a:buNone/>
            </a:pPr>
            <a:endParaRPr/>
          </a:p>
        </p:txBody>
      </p:sp>
      <p:sp>
        <p:nvSpPr>
          <p:cNvPr id="447" name="Google Shape;447;g160d8e2709e_0_15: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f489fae3db_1_404: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f489fae3db_1_404:notes"/>
          <p:cNvSpPr txBox="1">
            <a:spLocks noGrp="1"/>
          </p:cNvSpPr>
          <p:nvPr>
            <p:ph type="body" idx="1"/>
          </p:nvPr>
        </p:nvSpPr>
        <p:spPr>
          <a:xfrm>
            <a:off x="701039"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a:t>EXTEND</a:t>
            </a:r>
            <a:endParaRPr b="1"/>
          </a:p>
          <a:p>
            <a:pPr marL="457200" marR="0" lvl="0" indent="-317500" algn="l" rtl="0">
              <a:lnSpc>
                <a:spcPct val="100000"/>
              </a:lnSpc>
              <a:spcBef>
                <a:spcPts val="0"/>
              </a:spcBef>
              <a:spcAft>
                <a:spcPts val="0"/>
              </a:spcAft>
              <a:buSzPts val="1400"/>
              <a:buChar char="●"/>
            </a:pPr>
            <a:r>
              <a:rPr lang="en-US"/>
              <a:t>Facilitate a whole group discussion reflecting on the district's strategic plan and accountability/transparency. </a:t>
            </a:r>
            <a:endParaRPr/>
          </a:p>
        </p:txBody>
      </p:sp>
      <p:sp>
        <p:nvSpPr>
          <p:cNvPr id="455" name="Google Shape;455;gf489fae3db_1_404:notes"/>
          <p:cNvSpPr txBox="1">
            <a:spLocks noGrp="1"/>
          </p:cNvSpPr>
          <p:nvPr>
            <p:ph type="sldNum" idx="12"/>
          </p:nvPr>
        </p:nvSpPr>
        <p:spPr>
          <a:xfrm>
            <a:off x="3970937" y="8829967"/>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3df7fee2d9_0_25: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3df7fee2d9_0_25: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Break slides can be moved and used at any point in the presentation.</a:t>
            </a:r>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5 minute timer. YouTube. Retrieved August 16, 2022, from https://www.youtube.com/watch?v=EVS_yYQoLJg&amp;t=1s </a:t>
            </a:r>
            <a:endParaRPr sz="1100">
              <a:latin typeface="Arial"/>
              <a:ea typeface="Arial"/>
              <a:cs typeface="Arial"/>
              <a:sym typeface="Arial"/>
            </a:endParaRPr>
          </a:p>
          <a:p>
            <a:pPr marL="0" lvl="0" indent="0" algn="l" rtl="0">
              <a:spcBef>
                <a:spcPts val="1200"/>
              </a:spcBef>
              <a:spcAft>
                <a:spcPts val="0"/>
              </a:spcAft>
              <a:buNone/>
            </a:pPr>
            <a:endParaRPr/>
          </a:p>
        </p:txBody>
      </p:sp>
      <p:sp>
        <p:nvSpPr>
          <p:cNvPr id="463" name="Google Shape;463;g13df7fee2d9_0_25: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f489fae3db_1_416: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f489fae3db_1_416: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EVALUATE</a:t>
            </a:r>
            <a:endParaRPr b="1"/>
          </a:p>
          <a:p>
            <a:pPr marL="457200" lvl="0" indent="-317500" algn="l" rtl="0">
              <a:spcBef>
                <a:spcPts val="0"/>
              </a:spcBef>
              <a:spcAft>
                <a:spcPts val="0"/>
              </a:spcAft>
              <a:buSzPts val="1400"/>
              <a:buChar char="●"/>
            </a:pPr>
            <a:r>
              <a:rPr lang="en-US"/>
              <a:t>ABC Graffiti: divide into groups to brainstorm answers to the question “How do you intend to reintroduce you Focus Forward Plan and involve others?”</a:t>
            </a:r>
            <a:endParaRPr/>
          </a:p>
          <a:p>
            <a:pPr marL="457200" lvl="0" indent="-317500" algn="l" rtl="0">
              <a:spcBef>
                <a:spcPts val="0"/>
              </a:spcBef>
              <a:spcAft>
                <a:spcPts val="0"/>
              </a:spcAft>
              <a:buSzPts val="1400"/>
              <a:buChar char="●"/>
            </a:pPr>
            <a:r>
              <a:rPr lang="en-US"/>
              <a:t>Pass out the ABC Graffiti poster.</a:t>
            </a:r>
            <a:endParaRPr/>
          </a:p>
          <a:p>
            <a:pPr marL="457200" lvl="0" indent="-317500" algn="l" rtl="0">
              <a:spcBef>
                <a:spcPts val="0"/>
              </a:spcBef>
              <a:spcAft>
                <a:spcPts val="0"/>
              </a:spcAft>
              <a:buSzPts val="1400"/>
              <a:buChar char="●"/>
            </a:pPr>
            <a:r>
              <a:rPr lang="en-US"/>
              <a:t>Each group will have 3 minutes to write down all the ideas they can think of to answer the question.</a:t>
            </a:r>
            <a:endParaRPr/>
          </a:p>
          <a:p>
            <a:pPr marL="457200" lvl="0" indent="-317500" algn="l" rtl="0">
              <a:spcBef>
                <a:spcPts val="0"/>
              </a:spcBef>
              <a:spcAft>
                <a:spcPts val="0"/>
              </a:spcAft>
              <a:buSzPts val="1400"/>
              <a:buChar char="●"/>
            </a:pPr>
            <a:r>
              <a:rPr lang="en-US"/>
              <a:t>When the timer goes off they will rotate to the next groups poster.</a:t>
            </a:r>
            <a:endParaRPr/>
          </a:p>
          <a:p>
            <a:pPr marL="457200" lvl="0" indent="-317500" algn="l" rtl="0">
              <a:spcBef>
                <a:spcPts val="0"/>
              </a:spcBef>
              <a:spcAft>
                <a:spcPts val="0"/>
              </a:spcAft>
              <a:buSzPts val="1400"/>
              <a:buChar char="●"/>
            </a:pPr>
            <a:r>
              <a:rPr lang="en-US"/>
              <a:t>Continue until groups have returned to their original poster.</a:t>
            </a:r>
            <a:endParaRPr/>
          </a:p>
          <a:p>
            <a:pPr marL="457200" lvl="0" indent="-317500" algn="l" rtl="0">
              <a:spcBef>
                <a:spcPts val="0"/>
              </a:spcBef>
              <a:spcAft>
                <a:spcPts val="0"/>
              </a:spcAft>
              <a:buSzPts val="1400"/>
              <a:buChar char="●"/>
            </a:pPr>
            <a:r>
              <a:rPr lang="en-US"/>
              <a:t>Give each group time to discuss the ideas written down.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K20 Center. (n.d.). </a:t>
            </a:r>
            <a:r>
              <a:rPr lang="en-US">
                <a:solidFill>
                  <a:srgbClr val="A61C00"/>
                </a:solidFill>
              </a:rPr>
              <a:t>ABC Graffiti</a:t>
            </a:r>
            <a:r>
              <a:rPr lang="en-US"/>
              <a:t>. Strategies.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https://learn.k20center.ou.edu/strategy/96</a:t>
            </a:r>
            <a:endParaRPr>
              <a:solidFill>
                <a:srgbClr val="1155CC"/>
              </a:solidFil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K20center. (2021, September 21). K20 Center 3 minute timer. YouTube. Retrieved August 16, 2022, from https://www.youtube.com/watch?v=iISP02KPau0 </a:t>
            </a:r>
            <a:endParaRPr sz="110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a:solidFill>
                <a:srgbClr val="1155CC"/>
              </a:solidFill>
            </a:endParaRPr>
          </a:p>
          <a:p>
            <a:pPr marL="0" lvl="0" indent="0" algn="l" rtl="0">
              <a:spcBef>
                <a:spcPts val="0"/>
              </a:spcBef>
              <a:spcAft>
                <a:spcPts val="0"/>
              </a:spcAft>
              <a:buNone/>
            </a:pPr>
            <a:endParaRPr/>
          </a:p>
        </p:txBody>
      </p:sp>
      <p:sp>
        <p:nvSpPr>
          <p:cNvPr id="470" name="Google Shape;470;gf489fae3db_1_416: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3df7fee2d9_0_35: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3df7fee2d9_0_35: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EVALUATE</a:t>
            </a:r>
            <a:endParaRPr b="1"/>
          </a:p>
          <a:p>
            <a:pPr marL="457200" lvl="0" indent="-317500" algn="l" rtl="0">
              <a:spcBef>
                <a:spcPts val="0"/>
              </a:spcBef>
              <a:spcAft>
                <a:spcPts val="0"/>
              </a:spcAft>
              <a:buSzPts val="1400"/>
              <a:buChar char="●"/>
            </a:pPr>
            <a:r>
              <a:rPr lang="en-US"/>
              <a:t>Introduce the participants to the </a:t>
            </a:r>
            <a:r>
              <a:rPr lang="en-US" u="sng">
                <a:solidFill>
                  <a:srgbClr val="1155CC"/>
                </a:solidFill>
                <a:hlinkClick r:id="rId3">
                  <a:extLst>
                    <a:ext uri="{A12FA001-AC4F-418D-AE19-62706E023703}">
                      <ahyp:hlinkClr xmlns:ahyp="http://schemas.microsoft.com/office/drawing/2018/hyperlinkcolor" val="tx"/>
                    </a:ext>
                  </a:extLst>
                </a:hlinkClick>
              </a:rPr>
              <a:t>Elevator Speech</a:t>
            </a:r>
            <a:r>
              <a:rPr lang="en-US"/>
              <a:t> instructional strategy.  </a:t>
            </a:r>
            <a:endParaRPr/>
          </a:p>
          <a:p>
            <a:pPr marL="457200" lvl="0" indent="-317500" algn="l" rtl="0">
              <a:spcBef>
                <a:spcPts val="0"/>
              </a:spcBef>
              <a:spcAft>
                <a:spcPts val="0"/>
              </a:spcAft>
              <a:buSzPts val="1400"/>
              <a:buChar char="●"/>
            </a:pPr>
            <a:r>
              <a:rPr lang="en-US"/>
              <a:t>Inform participants they will write down a 30 second speech for explaining their revised strategic plan to stakeholders. </a:t>
            </a:r>
            <a:endParaRPr/>
          </a:p>
          <a:p>
            <a:pPr marL="457200" lvl="0" indent="-317500" algn="l" rtl="0">
              <a:spcBef>
                <a:spcPts val="0"/>
              </a:spcBef>
              <a:spcAft>
                <a:spcPts val="0"/>
              </a:spcAft>
              <a:buSzPts val="1400"/>
              <a:buChar char="●"/>
            </a:pPr>
            <a:r>
              <a:rPr lang="en-US"/>
              <a:t>Pass out the </a:t>
            </a:r>
            <a:r>
              <a:rPr lang="en-US" b="1"/>
              <a:t>Stakeholders Elevator Speech</a:t>
            </a:r>
            <a:r>
              <a:rPr lang="en-US"/>
              <a:t> handout. </a:t>
            </a:r>
            <a:endParaRPr/>
          </a:p>
          <a:p>
            <a:pPr marL="457200" lvl="0" indent="-317500" algn="l" rtl="0">
              <a:spcBef>
                <a:spcPts val="0"/>
              </a:spcBef>
              <a:spcAft>
                <a:spcPts val="0"/>
              </a:spcAft>
              <a:buSzPts val="1400"/>
              <a:buChar char="●"/>
            </a:pPr>
            <a:r>
              <a:rPr lang="en-US"/>
              <a:t>Give participants time to fill in their thoughts.  </a:t>
            </a:r>
            <a:endParaRPr/>
          </a:p>
          <a:p>
            <a:pPr marL="457200" lvl="0" indent="-317500" algn="l" rtl="0">
              <a:spcBef>
                <a:spcPts val="0"/>
              </a:spcBef>
              <a:spcAft>
                <a:spcPts val="0"/>
              </a:spcAft>
              <a:buSzPts val="1400"/>
              <a:buChar char="●"/>
            </a:pPr>
            <a:r>
              <a:rPr lang="en-US"/>
              <a:t>Have participants take the time to share their Elevator Speech with other participants at their table.</a:t>
            </a:r>
            <a:endParaRPr/>
          </a:p>
          <a:p>
            <a:pPr marL="0" lvl="0" indent="0" algn="l" rtl="0">
              <a:spcBef>
                <a:spcPts val="1200"/>
              </a:spcBef>
              <a:spcAft>
                <a:spcPts val="0"/>
              </a:spcAft>
              <a:buNone/>
            </a:pPr>
            <a:r>
              <a:rPr lang="en-US"/>
              <a:t>K20 Center. (n.d.). </a:t>
            </a:r>
            <a:r>
              <a:rPr lang="en-US">
                <a:solidFill>
                  <a:srgbClr val="910D28"/>
                </a:solidFill>
              </a:rPr>
              <a:t>Elevator Speech</a:t>
            </a:r>
            <a:r>
              <a:rPr lang="en-US"/>
              <a:t>. Strategies.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https://learn.k20center.ou.edu/strategy/57</a:t>
            </a:r>
            <a:endParaRPr>
              <a:solidFill>
                <a:srgbClr val="1155CC"/>
              </a:solidFill>
            </a:endParaRPr>
          </a:p>
          <a:p>
            <a:pPr marL="0" lvl="0" indent="0" algn="l" rtl="0">
              <a:spcBef>
                <a:spcPts val="0"/>
              </a:spcBef>
              <a:spcAft>
                <a:spcPts val="0"/>
              </a:spcAft>
              <a:buNone/>
            </a:pPr>
            <a:endParaRPr/>
          </a:p>
        </p:txBody>
      </p:sp>
      <p:sp>
        <p:nvSpPr>
          <p:cNvPr id="479" name="Google Shape;479;g13df7fee2d9_0_35: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df7fee2d9_0_45:notes"/>
          <p:cNvSpPr>
            <a:spLocks noGrp="1" noRot="1" noChangeAspect="1"/>
          </p:cNvSpPr>
          <p:nvPr>
            <p:ph type="sldImg" idx="2"/>
          </p:nvPr>
        </p:nvSpPr>
        <p:spPr>
          <a:xfrm>
            <a:off x="389773" y="697230"/>
            <a:ext cx="62316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3df7fee2d9_0_45: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ctr" anchorCtr="0">
            <a:noAutofit/>
          </a:bodyPr>
          <a:lstStyle/>
          <a:p>
            <a:pPr marL="0" lvl="0" indent="0" algn="l" rtl="0">
              <a:spcBef>
                <a:spcPts val="0"/>
              </a:spcBef>
              <a:spcAft>
                <a:spcPts val="0"/>
              </a:spcAft>
              <a:buNone/>
            </a:pPr>
            <a:r>
              <a:rPr lang="en-US">
                <a:highlight>
                  <a:srgbClr val="FFFF00"/>
                </a:highlight>
              </a:rPr>
              <a:t>Update the link and QR code for each district?</a:t>
            </a:r>
            <a:endParaRPr sz="1400">
              <a:highlight>
                <a:srgbClr val="FFFF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cdc4711a1_4_15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3cdc4711a1_4_153: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ENGAGE</a:t>
            </a:r>
            <a:endParaRPr b="1"/>
          </a:p>
          <a:p>
            <a:pPr marL="0" lvl="0" indent="0" algn="l" rtl="0">
              <a:spcBef>
                <a:spcPts val="0"/>
              </a:spcBef>
              <a:spcAft>
                <a:spcPts val="0"/>
              </a:spcAft>
              <a:buNone/>
            </a:pPr>
            <a:endParaRPr/>
          </a:p>
          <a:p>
            <a:pPr marL="0" lvl="0" indent="0" algn="l" rtl="0">
              <a:spcBef>
                <a:spcPts val="0"/>
              </a:spcBef>
              <a:spcAft>
                <a:spcPts val="0"/>
              </a:spcAft>
              <a:buNone/>
            </a:pPr>
            <a:r>
              <a:rPr lang="en-US"/>
              <a:t>Break down the objectives into the two days.</a:t>
            </a:r>
            <a:endParaRPr/>
          </a:p>
        </p:txBody>
      </p:sp>
      <p:sp>
        <p:nvSpPr>
          <p:cNvPr id="173" name="Google Shape;173;g13cdc4711a1_4_153: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cdc4711a1_4_1: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3cdc4711a1_4_1: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b="1"/>
              <a:t>ENGAGE</a:t>
            </a:r>
            <a:endParaRPr b="1">
              <a:solidFill>
                <a:srgbClr val="303030"/>
              </a:solidFill>
            </a:endParaRPr>
          </a:p>
          <a:p>
            <a:pPr marL="0" lvl="0" indent="0" algn="l" rtl="0">
              <a:spcBef>
                <a:spcPts val="640"/>
              </a:spcBef>
              <a:spcAft>
                <a:spcPts val="0"/>
              </a:spcAft>
              <a:buNone/>
            </a:pPr>
            <a:r>
              <a:rPr lang="en-US">
                <a:solidFill>
                  <a:srgbClr val="303030"/>
                </a:solidFill>
              </a:rPr>
              <a:t>Go over essential questions as a whole group.  Use the questions below to guide participants thought process.</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Have Learner Expectations, Core Beliefs, and Core Values changed?</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Have finances changed drastically?</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Has your organization taken on new responsibilities that affect your goals?</a:t>
            </a:r>
            <a:endParaRPr>
              <a:solidFill>
                <a:srgbClr val="303030"/>
              </a:solidFill>
            </a:endParaRPr>
          </a:p>
          <a:p>
            <a:pPr marL="914400" lvl="1" indent="-304800" algn="l" rtl="0">
              <a:spcBef>
                <a:spcPts val="640"/>
              </a:spcBef>
              <a:spcAft>
                <a:spcPts val="0"/>
              </a:spcAft>
              <a:buClr>
                <a:srgbClr val="303030"/>
              </a:buClr>
              <a:buSzPts val="1200"/>
              <a:buChar char="○"/>
            </a:pPr>
            <a:r>
              <a:rPr lang="en-US">
                <a:solidFill>
                  <a:srgbClr val="303030"/>
                </a:solidFill>
              </a:rPr>
              <a:t>Have there been any economic or external factors that could affect your district goals?</a:t>
            </a:r>
            <a:endParaRPr>
              <a:solidFill>
                <a:srgbClr val="303030"/>
              </a:solidFill>
            </a:endParaRPr>
          </a:p>
          <a:p>
            <a:pPr marL="914400" marR="0" lvl="0" indent="0" algn="l" rtl="0">
              <a:spcBef>
                <a:spcPts val="0"/>
              </a:spcBef>
              <a:spcAft>
                <a:spcPts val="0"/>
              </a:spcAft>
              <a:buNone/>
            </a:pPr>
            <a:endParaRPr/>
          </a:p>
        </p:txBody>
      </p:sp>
      <p:sp>
        <p:nvSpPr>
          <p:cNvPr id="181" name="Google Shape;181;g13cdc4711a1_4_1: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f489fae3db_1_7:notes"/>
          <p:cNvSpPr>
            <a:spLocks noGrp="1" noRot="1" noChangeAspect="1"/>
          </p:cNvSpPr>
          <p:nvPr>
            <p:ph type="sldImg" idx="2"/>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f489fae3db_1_7: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ENGAGE</a:t>
            </a:r>
            <a:endParaRPr b="1"/>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US">
                <a:highlight>
                  <a:srgbClr val="FFFF00"/>
                </a:highlight>
              </a:rPr>
              <a:t>Insert the districts State of the District information along with the superintendent’s photo.  </a:t>
            </a:r>
            <a:endParaRPr>
              <a:highlight>
                <a:srgbClr val="FFFF00"/>
              </a:highlight>
            </a:endParaRPr>
          </a:p>
          <a:p>
            <a:pPr marL="0" lvl="0" indent="0" algn="l" rtl="0">
              <a:spcBef>
                <a:spcPts val="0"/>
              </a:spcBef>
              <a:spcAft>
                <a:spcPts val="0"/>
              </a:spcAft>
              <a:buNone/>
            </a:pPr>
            <a:r>
              <a:rPr lang="en-US"/>
              <a:t>Give participants time to look over their State of the District.</a:t>
            </a:r>
            <a:endParaRPr/>
          </a:p>
        </p:txBody>
      </p:sp>
      <p:sp>
        <p:nvSpPr>
          <p:cNvPr id="188" name="Google Shape;188;gf489fae3db_1_7: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b748927e2_3_100:notes"/>
          <p:cNvSpPr>
            <a:spLocks noGrp="1" noRot="1" noChangeAspect="1"/>
          </p:cNvSpPr>
          <p:nvPr>
            <p:ph type="sldImg" idx="2"/>
          </p:nvPr>
        </p:nvSpPr>
        <p:spPr>
          <a:xfrm>
            <a:off x="389450" y="697230"/>
            <a:ext cx="6231600" cy="34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b748927e2_3_100:notes"/>
          <p:cNvSpPr txBox="1">
            <a:spLocks noGrp="1"/>
          </p:cNvSpPr>
          <p:nvPr>
            <p:ph type="body" idx="1"/>
          </p:nvPr>
        </p:nvSpPr>
        <p:spPr>
          <a:xfrm>
            <a:off x="701040" y="4415790"/>
            <a:ext cx="5608200" cy="41832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Clr>
                <a:schemeClr val="dk1"/>
              </a:buClr>
              <a:buSzPts val="1100"/>
              <a:buFont typeface="Arial"/>
              <a:buNone/>
            </a:pPr>
            <a:r>
              <a:rPr lang="en-US" b="1"/>
              <a:t>ENGAGE</a:t>
            </a:r>
            <a:endParaRPr b="1"/>
          </a:p>
          <a:p>
            <a:pPr marL="457200" lvl="0" indent="-317500" algn="l" rtl="0">
              <a:lnSpc>
                <a:spcPct val="115000"/>
              </a:lnSpc>
              <a:spcBef>
                <a:spcPts val="0"/>
              </a:spcBef>
              <a:spcAft>
                <a:spcPts val="0"/>
              </a:spcAft>
              <a:buSzPts val="1400"/>
              <a:buChar char="●"/>
            </a:pPr>
            <a:r>
              <a:rPr lang="en-US"/>
              <a:t>Just a reminder of our 4-Phase Model which results in a community- and a data-driven continuous strategic plan</a:t>
            </a:r>
            <a:endParaRPr/>
          </a:p>
          <a:p>
            <a:pPr marL="457200" lvl="0" indent="-317500" algn="l" rtl="0">
              <a:lnSpc>
                <a:spcPct val="115000"/>
              </a:lnSpc>
              <a:spcBef>
                <a:spcPts val="0"/>
              </a:spcBef>
              <a:spcAft>
                <a:spcPts val="0"/>
              </a:spcAft>
              <a:buSzPts val="1400"/>
              <a:buChar char="●"/>
            </a:pPr>
            <a:r>
              <a:rPr lang="en-US"/>
              <a:t>Began Strategic Planning in the second semester of ________</a:t>
            </a:r>
            <a:endParaRPr/>
          </a:p>
          <a:p>
            <a:pPr marL="0" lvl="0" indent="0" algn="l" rtl="0">
              <a:lnSpc>
                <a:spcPct val="115000"/>
              </a:lnSpc>
              <a:spcBef>
                <a:spcPts val="0"/>
              </a:spcBef>
              <a:spcAft>
                <a:spcPts val="0"/>
              </a:spcAft>
              <a:buClr>
                <a:schemeClr val="dk1"/>
              </a:buClr>
              <a:buSzPts val="1100"/>
              <a:buFont typeface="Arial"/>
              <a:buNone/>
            </a:pPr>
            <a:r>
              <a:rPr lang="en-US"/>
              <a:t>We completed phase I with the community forums and surveys.  You then met as teams in phase II to analyze data and determine your goal areas and objectives. Then for the Phase 3 and 4 you got into deciding where you wanted to go and exactly how will you were going to get there.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marR="0" lvl="0" indent="0" algn="l" rtl="0">
              <a:spcBef>
                <a:spcPts val="0"/>
              </a:spcBef>
              <a:spcAft>
                <a:spcPts val="0"/>
              </a:spcAft>
              <a:buNone/>
            </a:pPr>
            <a:endParaRPr/>
          </a:p>
        </p:txBody>
      </p:sp>
      <p:sp>
        <p:nvSpPr>
          <p:cNvPr id="195" name="Google Shape;195;g3b748927e2_3_100:notes"/>
          <p:cNvSpPr txBox="1">
            <a:spLocks noGrp="1"/>
          </p:cNvSpPr>
          <p:nvPr>
            <p:ph type="sldNum" idx="12"/>
          </p:nvPr>
        </p:nvSpPr>
        <p:spPr>
          <a:xfrm>
            <a:off x="3970938" y="8829967"/>
            <a:ext cx="3037800" cy="464700"/>
          </a:xfrm>
          <a:prstGeom prst="rect">
            <a:avLst/>
          </a:prstGeom>
          <a:noFill/>
          <a:ln>
            <a:noFill/>
          </a:ln>
        </p:spPr>
        <p:txBody>
          <a:bodyPr spcFirstLastPara="1" wrap="square" lIns="93075" tIns="46525" rIns="93075" bIns="465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11b6e8a6e0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11b6e8a6e0_0_0:notes"/>
          <p:cNvSpPr txBox="1">
            <a:spLocks noGrp="1"/>
          </p:cNvSpPr>
          <p:nvPr>
            <p:ph type="body" idx="1"/>
          </p:nvPr>
        </p:nvSpPr>
        <p:spPr>
          <a:xfrm>
            <a:off x="701039" y="4473892"/>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ENGAGE</a:t>
            </a:r>
            <a:endParaRPr/>
          </a:p>
          <a:p>
            <a:pPr marL="457200" lvl="0" indent="-317500" algn="l" rtl="0">
              <a:spcBef>
                <a:spcPts val="0"/>
              </a:spcBef>
              <a:spcAft>
                <a:spcPts val="0"/>
              </a:spcAft>
              <a:buSzPts val="1400"/>
              <a:buChar char="●"/>
            </a:pPr>
            <a:r>
              <a:rPr lang="en-US"/>
              <a:t>Let’s begin our reflection by doing a SWOT analysis of the districts strategic plan</a:t>
            </a:r>
            <a:endParaRPr/>
          </a:p>
          <a:p>
            <a:pPr marL="457200" lvl="0" indent="-317500" algn="l" rtl="0">
              <a:spcBef>
                <a:spcPts val="0"/>
              </a:spcBef>
              <a:spcAft>
                <a:spcPts val="0"/>
              </a:spcAft>
              <a:buSzPts val="1400"/>
              <a:buChar char="●"/>
            </a:pPr>
            <a:r>
              <a:rPr lang="en-US"/>
              <a:t>A SWOT Analysis helps you to understand the strengths and weaknesses of your strategic plan. It helps to identify opportunities and threats to your plan.</a:t>
            </a:r>
            <a:endParaRPr/>
          </a:p>
          <a:p>
            <a:pPr marL="914400" lvl="1" indent="-317500" algn="l" rtl="0">
              <a:spcBef>
                <a:spcPts val="0"/>
              </a:spcBef>
              <a:spcAft>
                <a:spcPts val="0"/>
              </a:spcAft>
              <a:buSzPts val="1400"/>
              <a:buChar char="○"/>
            </a:pPr>
            <a:r>
              <a:rPr lang="en-US"/>
              <a:t>Strengths and Weaknesses are factors that you can control</a:t>
            </a:r>
            <a:endParaRPr/>
          </a:p>
          <a:p>
            <a:pPr marL="914400" lvl="1" indent="-317500" algn="l" rtl="0">
              <a:spcBef>
                <a:spcPts val="0"/>
              </a:spcBef>
              <a:spcAft>
                <a:spcPts val="0"/>
              </a:spcAft>
              <a:buSzPts val="1400"/>
              <a:buChar char="○"/>
            </a:pPr>
            <a:r>
              <a:rPr lang="en-US"/>
              <a:t>Opportunities and Threats are external factors usually out of your control but are important to consider when planning</a:t>
            </a:r>
            <a:endParaRPr/>
          </a:p>
          <a:p>
            <a:pPr marL="457200" lvl="0" indent="-317500" algn="l" rtl="0">
              <a:spcBef>
                <a:spcPts val="0"/>
              </a:spcBef>
              <a:spcAft>
                <a:spcPts val="0"/>
              </a:spcAft>
              <a:buSzPts val="1400"/>
              <a:buChar char="●"/>
            </a:pPr>
            <a:r>
              <a:rPr lang="en-US"/>
              <a:t>Work in Goal Area Team groups. Pass out a few of the SWOT handouts for examples.</a:t>
            </a:r>
            <a:endParaRPr/>
          </a:p>
          <a:p>
            <a:pPr marL="457200" lvl="0" indent="-317500" algn="l" rtl="0">
              <a:spcBef>
                <a:spcPts val="0"/>
              </a:spcBef>
              <a:spcAft>
                <a:spcPts val="0"/>
              </a:spcAft>
              <a:buSzPts val="1400"/>
              <a:buChar char="●"/>
            </a:pPr>
            <a:r>
              <a:rPr lang="en-US"/>
              <a:t>Assign a leader and a recorder of each group. </a:t>
            </a:r>
            <a:endParaRPr/>
          </a:p>
          <a:p>
            <a:pPr marL="914400" lvl="1" indent="-317500" algn="l" rtl="0">
              <a:spcBef>
                <a:spcPts val="0"/>
              </a:spcBef>
              <a:spcAft>
                <a:spcPts val="0"/>
              </a:spcAft>
              <a:buSzPts val="1400"/>
              <a:buChar char="○"/>
            </a:pPr>
            <a:r>
              <a:rPr lang="en-US"/>
              <a:t>Leader makes sure team members respond in-turn and contribute an idea or pass.</a:t>
            </a:r>
            <a:endParaRPr/>
          </a:p>
          <a:p>
            <a:pPr marL="914400" lvl="1" indent="-317500" algn="l" rtl="0">
              <a:spcBef>
                <a:spcPts val="0"/>
              </a:spcBef>
              <a:spcAft>
                <a:spcPts val="0"/>
              </a:spcAft>
              <a:buSzPts val="1400"/>
              <a:buChar char="○"/>
            </a:pPr>
            <a:r>
              <a:rPr lang="en-US"/>
              <a:t>Recorder records the ideas contributed on the poster.</a:t>
            </a:r>
            <a:endParaRPr/>
          </a:p>
          <a:p>
            <a:pPr marL="457200" lvl="0" indent="-317500" algn="l" rtl="0">
              <a:spcBef>
                <a:spcPts val="0"/>
              </a:spcBef>
              <a:spcAft>
                <a:spcPts val="0"/>
              </a:spcAft>
              <a:buSzPts val="1400"/>
              <a:buChar char="●"/>
            </a:pPr>
            <a:r>
              <a:rPr lang="en-US"/>
              <a:t>Work through each quadrant separately about 3 minutes per quadrant</a:t>
            </a:r>
            <a:endParaRPr/>
          </a:p>
          <a:p>
            <a:pPr marL="457200" lvl="0" indent="-317500" algn="l" rtl="0">
              <a:spcBef>
                <a:spcPts val="0"/>
              </a:spcBef>
              <a:spcAft>
                <a:spcPts val="0"/>
              </a:spcAft>
              <a:buSzPts val="1400"/>
              <a:buChar char="●"/>
            </a:pPr>
            <a:r>
              <a:rPr lang="en-US"/>
              <a:t>Process each quadrant separately</a:t>
            </a:r>
            <a:endParaRPr/>
          </a:p>
          <a:p>
            <a:pPr marL="914400" lvl="1" indent="-317500" algn="l" rtl="0">
              <a:spcBef>
                <a:spcPts val="0"/>
              </a:spcBef>
              <a:spcAft>
                <a:spcPts val="0"/>
              </a:spcAft>
              <a:buSzPts val="1400"/>
              <a:buChar char="○"/>
            </a:pPr>
            <a:r>
              <a:rPr lang="en-US"/>
              <a:t>In your Goal Area Team discuss the responses in each quadrant. Based on your discussion, put an asterisk at the end of the item in each quadrant that your group believes is the most important.</a:t>
            </a:r>
            <a:endParaRPr/>
          </a:p>
          <a:p>
            <a:pPr marL="914400" lvl="1" indent="-317500" algn="l" rtl="0">
              <a:spcBef>
                <a:spcPts val="0"/>
              </a:spcBef>
              <a:spcAft>
                <a:spcPts val="0"/>
              </a:spcAft>
              <a:buSzPts val="1400"/>
              <a:buChar char="○"/>
            </a:pPr>
            <a:r>
              <a:rPr lang="en-US"/>
              <a:t>Look over each quadrant separately and ask a group member to share their asterisk (processing a quadrant at a time)</a:t>
            </a:r>
            <a:endParaRPr/>
          </a:p>
          <a:p>
            <a:pPr marL="457200" lvl="0" indent="-317500" algn="l" rtl="0">
              <a:spcBef>
                <a:spcPts val="0"/>
              </a:spcBef>
              <a:spcAft>
                <a:spcPts val="0"/>
              </a:spcAft>
              <a:buSzPts val="1400"/>
              <a:buChar char="●"/>
            </a:pPr>
            <a:r>
              <a:rPr lang="en-US"/>
              <a:t>Explain that we can use the results of this activity as we start to do revisions/additions to the strategic plan</a:t>
            </a:r>
            <a:endParaRPr/>
          </a:p>
          <a:p>
            <a:pPr marL="0" lvl="0" indent="0" algn="l" rtl="0">
              <a:spcBef>
                <a:spcPts val="0"/>
              </a:spcBef>
              <a:spcAft>
                <a:spcPts val="0"/>
              </a:spcAft>
              <a:buNone/>
            </a:pPr>
            <a:endParaRPr/>
          </a:p>
          <a:p>
            <a:pPr marL="0" lvl="0" indent="0" algn="l" rtl="0">
              <a:spcBef>
                <a:spcPts val="0"/>
              </a:spcBef>
              <a:spcAft>
                <a:spcPts val="0"/>
              </a:spcAft>
              <a:buNone/>
            </a:pPr>
            <a:r>
              <a:rPr lang="en-US">
                <a:highlight>
                  <a:srgbClr val="FF9900"/>
                </a:highlight>
              </a:rPr>
              <a:t>Work in teams being sure each team has alumni members. Do the SWOT through a carousel activity. </a:t>
            </a:r>
            <a:endParaRPr>
              <a:highlight>
                <a:srgbClr val="FF9900"/>
              </a:highlight>
            </a:endParaRPr>
          </a:p>
          <a:p>
            <a:pPr marL="0" lvl="0" indent="0" algn="l" rtl="0">
              <a:spcBef>
                <a:spcPts val="0"/>
              </a:spcBef>
              <a:spcAft>
                <a:spcPts val="0"/>
              </a:spcAft>
              <a:buNone/>
            </a:pPr>
            <a:r>
              <a:rPr lang="en-US">
                <a:highlight>
                  <a:srgbClr val="FF9900"/>
                </a:highlight>
              </a:rPr>
              <a:t>The purpose is to celebrate strengths, use info regarding threats to avoid moving forward, avoid weaknesses in the next plan and capitalize on the opportunities. </a:t>
            </a:r>
            <a:endParaRPr>
              <a:highlight>
                <a:srgbClr val="FF9900"/>
              </a:highlight>
            </a:endParaRPr>
          </a:p>
          <a:p>
            <a:pPr marL="0" lvl="0" indent="0" algn="l" rtl="0">
              <a:spcBef>
                <a:spcPts val="0"/>
              </a:spcBef>
              <a:spcAft>
                <a:spcPts val="0"/>
              </a:spcAft>
              <a:buNone/>
            </a:pPr>
            <a:r>
              <a:rPr lang="en-US">
                <a:highlight>
                  <a:srgbClr val="FF9900"/>
                </a:highlight>
              </a:rPr>
              <a:t>Become more familiar with the plan.</a:t>
            </a:r>
            <a:endParaRPr>
              <a:highlight>
                <a:srgbClr val="FF9900"/>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2" name="Google Shape;212;g111b6e8a6e0_0_0:notes"/>
          <p:cNvSpPr txBox="1">
            <a:spLocks noGrp="1"/>
          </p:cNvSpPr>
          <p:nvPr>
            <p:ph type="sldNum" idx="12"/>
          </p:nvPr>
        </p:nvSpPr>
        <p:spPr>
          <a:xfrm>
            <a:off x="3970937"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5596850" y="2285968"/>
            <a:ext cx="32847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D85C6"/>
              </a:buClr>
              <a:buSzPts val="5200"/>
              <a:buNone/>
              <a:defRPr sz="5200">
                <a:solidFill>
                  <a:srgbClr val="3D85C6"/>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5596850" y="855793"/>
            <a:ext cx="3235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6666"/>
              </a:buClr>
              <a:buSzPts val="2800"/>
              <a:buNone/>
              <a:defRPr sz="2800">
                <a:solidFill>
                  <a:srgbClr val="E06666"/>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pic>
        <p:nvPicPr>
          <p:cNvPr id="51" name="Google Shape;51;p11" descr="arrowFILL.png"/>
          <p:cNvPicPr preferRelativeResize="0"/>
          <p:nvPr/>
        </p:nvPicPr>
        <p:blipFill rotWithShape="1">
          <a:blip r:embed="rId2">
            <a:alphaModFix amt="50000"/>
          </a:blip>
          <a:srcRect l="8333" r="8333"/>
          <a:stretch/>
        </p:blipFill>
        <p:spPr>
          <a:xfrm>
            <a:off x="0" y="0"/>
            <a:ext cx="9144000" cy="5143500"/>
          </a:xfrm>
          <a:prstGeom prst="rect">
            <a:avLst/>
          </a:prstGeom>
          <a:noFill/>
          <a:ln>
            <a:noFill/>
          </a:ln>
        </p:spPr>
      </p:pic>
      <p:sp>
        <p:nvSpPr>
          <p:cNvPr id="52" name="Google Shape;52;p11"/>
          <p:cNvSpPr/>
          <p:nvPr/>
        </p:nvSpPr>
        <p:spPr>
          <a:xfrm>
            <a:off x="0" y="347531"/>
            <a:ext cx="9144000" cy="4448400"/>
          </a:xfrm>
          <a:prstGeom prst="rect">
            <a:avLst/>
          </a:prstGeom>
          <a:solidFill>
            <a:srgbClr val="0B3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877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06666"/>
              </a:buClr>
              <a:buSzPts val="12000"/>
              <a:buNone/>
              <a:defRPr sz="12000">
                <a:solidFill>
                  <a:srgbClr val="E0666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2923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56" name="Google Shape;56;p11" descr="CSIbug.png"/>
          <p:cNvPicPr preferRelativeResize="0"/>
          <p:nvPr/>
        </p:nvPicPr>
        <p:blipFill>
          <a:blip r:embed="rId3">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12" descr="arrowFILL.png"/>
          <p:cNvPicPr preferRelativeResize="0"/>
          <p:nvPr/>
        </p:nvPicPr>
        <p:blipFill rotWithShape="1">
          <a:blip r:embed="rId2">
            <a:alphaModFix amt="50000"/>
          </a:blip>
          <a:srcRect l="8333" r="8333"/>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pic>
        <p:nvPicPr>
          <p:cNvPr id="61" name="Google Shape;61;p13" descr="CSIbug.png"/>
          <p:cNvPicPr preferRelativeResize="0"/>
          <p:nvPr/>
        </p:nvPicPr>
        <p:blipFill>
          <a:blip r:embed="rId2">
            <a:alphaModFix/>
          </a:blip>
          <a:stretch>
            <a:fillRect/>
          </a:stretch>
        </p:blipFill>
        <p:spPr>
          <a:xfrm>
            <a:off x="4113096" y="4543425"/>
            <a:ext cx="516259" cy="430819"/>
          </a:xfrm>
          <a:prstGeom prst="rect">
            <a:avLst/>
          </a:prstGeom>
          <a:noFill/>
          <a:ln>
            <a:noFill/>
          </a:ln>
        </p:spPr>
      </p:pic>
      <p:pic>
        <p:nvPicPr>
          <p:cNvPr id="62" name="Google Shape;62;p13"/>
          <p:cNvPicPr preferRelativeResize="0"/>
          <p:nvPr/>
        </p:nvPicPr>
        <p:blipFill>
          <a:blip r:embed="rId3">
            <a:alphaModFix amt="34000"/>
          </a:blip>
          <a:stretch>
            <a:fillRect/>
          </a:stretch>
        </p:blipFill>
        <p:spPr>
          <a:xfrm>
            <a:off x="456063" y="0"/>
            <a:ext cx="8231875"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5021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D85C6"/>
              </a:buClr>
              <a:buSzPts val="6000"/>
              <a:buNone/>
              <a:defRPr sz="6000">
                <a:solidFill>
                  <a:srgbClr val="3D85C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4"/>
          <p:cNvSpPr txBox="1">
            <a:spLocks noGrp="1"/>
          </p:cNvSpPr>
          <p:nvPr>
            <p:ph type="body" idx="1"/>
          </p:nvPr>
        </p:nvSpPr>
        <p:spPr>
          <a:xfrm>
            <a:off x="311700" y="1209619"/>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66" name="Google Shape;66;p14"/>
          <p:cNvSpPr txBox="1">
            <a:spLocks noGrp="1"/>
          </p:cNvSpPr>
          <p:nvPr>
            <p:ph type="body" idx="2"/>
          </p:nvPr>
        </p:nvSpPr>
        <p:spPr>
          <a:xfrm>
            <a:off x="4832400" y="120962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OBJECT_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5021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D85C6"/>
              </a:buClr>
              <a:buSzPts val="6000"/>
              <a:buNone/>
              <a:defRPr sz="6000">
                <a:solidFill>
                  <a:srgbClr val="3D85C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5"/>
          <p:cNvSpPr txBox="1">
            <a:spLocks noGrp="1"/>
          </p:cNvSpPr>
          <p:nvPr>
            <p:ph type="body" idx="1"/>
          </p:nvPr>
        </p:nvSpPr>
        <p:spPr>
          <a:xfrm>
            <a:off x="311700" y="1209619"/>
            <a:ext cx="85206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hasCustomPrompt="1"/>
          </p:nvPr>
        </p:nvSpPr>
        <p:spPr>
          <a:xfrm>
            <a:off x="311700" y="877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D85C6"/>
              </a:buClr>
              <a:buSzPts val="12000"/>
              <a:buNone/>
              <a:defRPr sz="12000">
                <a:solidFill>
                  <a:srgbClr val="3D85C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16"/>
          <p:cNvSpPr txBox="1">
            <a:spLocks noGrp="1"/>
          </p:cNvSpPr>
          <p:nvPr>
            <p:ph type="body" idx="1"/>
          </p:nvPr>
        </p:nvSpPr>
        <p:spPr>
          <a:xfrm>
            <a:off x="311700" y="2923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434343"/>
              </a:buClr>
              <a:buSzPts val="1800"/>
              <a:buChar char="●"/>
              <a:defRPr>
                <a:solidFill>
                  <a:srgbClr val="434343"/>
                </a:solidFill>
              </a:defRPr>
            </a:lvl1pPr>
            <a:lvl2pPr marL="914400" lvl="1" indent="-317500" algn="ctr" rtl="0">
              <a:spcBef>
                <a:spcPts val="1600"/>
              </a:spcBef>
              <a:spcAft>
                <a:spcPts val="0"/>
              </a:spcAft>
              <a:buClr>
                <a:srgbClr val="434343"/>
              </a:buClr>
              <a:buSzPts val="1400"/>
              <a:buChar char="○"/>
              <a:defRPr>
                <a:solidFill>
                  <a:srgbClr val="434343"/>
                </a:solidFill>
              </a:defRPr>
            </a:lvl2pPr>
            <a:lvl3pPr marL="1371600" lvl="2" indent="-317500" algn="ctr" rtl="0">
              <a:spcBef>
                <a:spcPts val="1600"/>
              </a:spcBef>
              <a:spcAft>
                <a:spcPts val="0"/>
              </a:spcAft>
              <a:buClr>
                <a:srgbClr val="434343"/>
              </a:buClr>
              <a:buSzPts val="1400"/>
              <a:buChar char="■"/>
              <a:defRPr>
                <a:solidFill>
                  <a:srgbClr val="434343"/>
                </a:solidFill>
              </a:defRPr>
            </a:lvl3pPr>
            <a:lvl4pPr marL="1828800" lvl="3" indent="-317500" algn="ctr" rtl="0">
              <a:spcBef>
                <a:spcPts val="1600"/>
              </a:spcBef>
              <a:spcAft>
                <a:spcPts val="0"/>
              </a:spcAft>
              <a:buClr>
                <a:srgbClr val="434343"/>
              </a:buClr>
              <a:buSzPts val="1400"/>
              <a:buChar char="●"/>
              <a:defRPr>
                <a:solidFill>
                  <a:srgbClr val="434343"/>
                </a:solidFill>
              </a:defRPr>
            </a:lvl4pPr>
            <a:lvl5pPr marL="2286000" lvl="4" indent="-317500" algn="ctr" rtl="0">
              <a:spcBef>
                <a:spcPts val="1600"/>
              </a:spcBef>
              <a:spcAft>
                <a:spcPts val="0"/>
              </a:spcAft>
              <a:buClr>
                <a:srgbClr val="434343"/>
              </a:buClr>
              <a:buSzPts val="1400"/>
              <a:buChar char="○"/>
              <a:defRPr>
                <a:solidFill>
                  <a:srgbClr val="434343"/>
                </a:solidFill>
              </a:defRPr>
            </a:lvl5pPr>
            <a:lvl6pPr marL="2743200" lvl="5" indent="-317500" algn="ctr" rtl="0">
              <a:spcBef>
                <a:spcPts val="1600"/>
              </a:spcBef>
              <a:spcAft>
                <a:spcPts val="0"/>
              </a:spcAft>
              <a:buClr>
                <a:srgbClr val="434343"/>
              </a:buClr>
              <a:buSzPts val="1400"/>
              <a:buChar char="■"/>
              <a:defRPr>
                <a:solidFill>
                  <a:srgbClr val="434343"/>
                </a:solidFill>
              </a:defRPr>
            </a:lvl6pPr>
            <a:lvl7pPr marL="3200400" lvl="6" indent="-317500" algn="ctr" rtl="0">
              <a:spcBef>
                <a:spcPts val="1600"/>
              </a:spcBef>
              <a:spcAft>
                <a:spcPts val="0"/>
              </a:spcAft>
              <a:buClr>
                <a:srgbClr val="434343"/>
              </a:buClr>
              <a:buSzPts val="1400"/>
              <a:buChar char="●"/>
              <a:defRPr>
                <a:solidFill>
                  <a:srgbClr val="434343"/>
                </a:solidFill>
              </a:defRPr>
            </a:lvl7pPr>
            <a:lvl8pPr marL="3657600" lvl="7" indent="-317500" algn="ctr" rtl="0">
              <a:spcBef>
                <a:spcPts val="1600"/>
              </a:spcBef>
              <a:spcAft>
                <a:spcPts val="0"/>
              </a:spcAft>
              <a:buClr>
                <a:srgbClr val="434343"/>
              </a:buClr>
              <a:buSzPts val="1400"/>
              <a:buChar char="○"/>
              <a:defRPr>
                <a:solidFill>
                  <a:srgbClr val="434343"/>
                </a:solidFill>
              </a:defRPr>
            </a:lvl8pPr>
            <a:lvl9pPr marL="4114800" lvl="8" indent="-317500" algn="ctr" rtl="0">
              <a:spcBef>
                <a:spcPts val="1600"/>
              </a:spcBef>
              <a:spcAft>
                <a:spcPts val="160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1113233" y="514350"/>
            <a:ext cx="7514100" cy="1314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2800"/>
              <a:buFont typeface="Corbel"/>
              <a:buNone/>
              <a:defRPr sz="4000" b="0" i="0" u="none" strike="noStrike" cap="none">
                <a:solidFill>
                  <a:schemeClr val="dk1"/>
                </a:solidFill>
                <a:latin typeface="Corbel"/>
                <a:ea typeface="Corbel"/>
                <a:cs typeface="Corbel"/>
                <a:sym typeface="Corbel"/>
              </a:defRPr>
            </a:lvl1pPr>
            <a:lvl2pPr marL="0" marR="0" lvl="1" indent="0" algn="l" rtl="0">
              <a:spcBef>
                <a:spcPts val="0"/>
              </a:spcBef>
              <a:spcAft>
                <a:spcPts val="0"/>
              </a:spcAft>
              <a:buClr>
                <a:schemeClr val="dk2"/>
              </a:buClr>
              <a:buSzPts val="2800"/>
              <a:buFont typeface="Arial"/>
              <a:buNone/>
              <a:defRPr sz="1800" b="0" i="0" u="none" strike="noStrike" cap="none">
                <a:solidFill>
                  <a:schemeClr val="dk2"/>
                </a:solidFill>
              </a:defRPr>
            </a:lvl2pPr>
            <a:lvl3pPr marL="0" marR="0" lvl="2" indent="0" algn="l" rtl="0">
              <a:spcBef>
                <a:spcPts val="0"/>
              </a:spcBef>
              <a:spcAft>
                <a:spcPts val="0"/>
              </a:spcAft>
              <a:buClr>
                <a:schemeClr val="dk2"/>
              </a:buClr>
              <a:buSzPts val="2800"/>
              <a:buFont typeface="Arial"/>
              <a:buNone/>
              <a:defRPr sz="1800" b="0" i="0" u="none" strike="noStrike" cap="none">
                <a:solidFill>
                  <a:schemeClr val="dk2"/>
                </a:solidFill>
              </a:defRPr>
            </a:lvl3pPr>
            <a:lvl4pPr marL="0" marR="0" lvl="3" indent="0" algn="l" rtl="0">
              <a:spcBef>
                <a:spcPts val="0"/>
              </a:spcBef>
              <a:spcAft>
                <a:spcPts val="0"/>
              </a:spcAft>
              <a:buClr>
                <a:schemeClr val="dk2"/>
              </a:buClr>
              <a:buSzPts val="2800"/>
              <a:buFont typeface="Arial"/>
              <a:buNone/>
              <a:defRPr sz="1800" b="0" i="0" u="none" strike="noStrike" cap="none">
                <a:solidFill>
                  <a:schemeClr val="dk2"/>
                </a:solidFill>
              </a:defRPr>
            </a:lvl4pPr>
            <a:lvl5pPr marL="0" marR="0" lvl="4" indent="0" algn="l" rtl="0">
              <a:spcBef>
                <a:spcPts val="0"/>
              </a:spcBef>
              <a:spcAft>
                <a:spcPts val="0"/>
              </a:spcAft>
              <a:buClr>
                <a:schemeClr val="dk2"/>
              </a:buClr>
              <a:buSzPts val="2800"/>
              <a:buFont typeface="Arial"/>
              <a:buNone/>
              <a:defRPr sz="1800" b="0" i="0" u="none" strike="noStrike" cap="none">
                <a:solidFill>
                  <a:schemeClr val="dk2"/>
                </a:solidFill>
              </a:defRPr>
            </a:lvl5pPr>
            <a:lvl6pPr marL="0" marR="0" lvl="5" indent="0" algn="l" rtl="0">
              <a:spcBef>
                <a:spcPts val="0"/>
              </a:spcBef>
              <a:spcAft>
                <a:spcPts val="0"/>
              </a:spcAft>
              <a:buClr>
                <a:schemeClr val="dk2"/>
              </a:buClr>
              <a:buSzPts val="2800"/>
              <a:buFont typeface="Arial"/>
              <a:buNone/>
              <a:defRPr sz="1800" b="0" i="0" u="none" strike="noStrike" cap="none">
                <a:solidFill>
                  <a:schemeClr val="dk2"/>
                </a:solidFill>
              </a:defRPr>
            </a:lvl6pPr>
            <a:lvl7pPr marL="0" marR="0" lvl="6" indent="0" algn="l" rtl="0">
              <a:spcBef>
                <a:spcPts val="0"/>
              </a:spcBef>
              <a:spcAft>
                <a:spcPts val="0"/>
              </a:spcAft>
              <a:buClr>
                <a:schemeClr val="dk2"/>
              </a:buClr>
              <a:buSzPts val="2800"/>
              <a:buFont typeface="Arial"/>
              <a:buNone/>
              <a:defRPr sz="1800" b="0" i="0" u="none" strike="noStrike" cap="none">
                <a:solidFill>
                  <a:schemeClr val="dk2"/>
                </a:solidFill>
              </a:defRPr>
            </a:lvl7pPr>
            <a:lvl8pPr marL="0" marR="0" lvl="7" indent="0" algn="l" rtl="0">
              <a:spcBef>
                <a:spcPts val="0"/>
              </a:spcBef>
              <a:spcAft>
                <a:spcPts val="0"/>
              </a:spcAft>
              <a:buClr>
                <a:schemeClr val="dk2"/>
              </a:buClr>
              <a:buSzPts val="2800"/>
              <a:buFont typeface="Arial"/>
              <a:buNone/>
              <a:defRPr sz="1800" b="0" i="0" u="none" strike="noStrike" cap="none">
                <a:solidFill>
                  <a:schemeClr val="dk2"/>
                </a:solidFill>
              </a:defRPr>
            </a:lvl8pPr>
            <a:lvl9pPr marL="0" marR="0" lvl="8" indent="0" algn="l" rtl="0">
              <a:spcBef>
                <a:spcPts val="0"/>
              </a:spcBef>
              <a:spcAft>
                <a:spcPts val="0"/>
              </a:spcAft>
              <a:buClr>
                <a:schemeClr val="dk2"/>
              </a:buClr>
              <a:buSzPts val="2800"/>
              <a:buFont typeface="Arial"/>
              <a:buNone/>
              <a:defRPr sz="1800" b="0" i="0" u="none" strike="noStrike" cap="none">
                <a:solidFill>
                  <a:schemeClr val="dk2"/>
                </a:solidFill>
              </a:defRPr>
            </a:lvl9pPr>
          </a:lstStyle>
          <a:p>
            <a:endParaRPr/>
          </a:p>
        </p:txBody>
      </p:sp>
      <p:sp>
        <p:nvSpPr>
          <p:cNvPr id="75" name="Google Shape;75;p17"/>
          <p:cNvSpPr txBox="1">
            <a:spLocks noGrp="1"/>
          </p:cNvSpPr>
          <p:nvPr>
            <p:ph type="body" idx="1"/>
          </p:nvPr>
        </p:nvSpPr>
        <p:spPr>
          <a:xfrm>
            <a:off x="1113232" y="2000249"/>
            <a:ext cx="7514100" cy="2343300"/>
          </a:xfrm>
          <a:prstGeom prst="rect">
            <a:avLst/>
          </a:prstGeom>
          <a:noFill/>
          <a:ln>
            <a:noFill/>
          </a:ln>
        </p:spPr>
        <p:txBody>
          <a:bodyPr spcFirstLastPara="1" wrap="square" lIns="91425" tIns="91425" rIns="91425" bIns="91425" anchor="ctr" anchorCtr="0">
            <a:noAutofit/>
          </a:bodyPr>
          <a:lstStyle>
            <a:lvl1pPr marL="457200" marR="0" lvl="0" indent="-449580" algn="l" rtl="0">
              <a:lnSpc>
                <a:spcPct val="100000"/>
              </a:lnSpc>
              <a:spcBef>
                <a:spcPts val="480"/>
              </a:spcBef>
              <a:spcAft>
                <a:spcPts val="0"/>
              </a:spcAft>
              <a:buClr>
                <a:srgbClr val="8D1415"/>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8D1415"/>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8D1415"/>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8D1415"/>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8D1415"/>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76" name="Google Shape;76;p17"/>
          <p:cNvSpPr txBox="1">
            <a:spLocks noGrp="1"/>
          </p:cNvSpPr>
          <p:nvPr>
            <p:ph type="dt" idx="10"/>
          </p:nvPr>
        </p:nvSpPr>
        <p:spPr>
          <a:xfrm>
            <a:off x="7299492" y="4412456"/>
            <a:ext cx="857400" cy="273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400"/>
              <a:buFont typeface="Corbel"/>
              <a:buNone/>
              <a:defRPr sz="1000" b="0" i="0" u="none" strike="noStrike" cap="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6pPr>
            <a:lvl7pPr marL="2743200" marR="0" lvl="6"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7pPr>
            <a:lvl8pPr marL="3200400" marR="0" lvl="7"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8pPr>
            <a:lvl9pPr marL="3657600" marR="0" lvl="8"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77" name="Google Shape;77;p17"/>
          <p:cNvSpPr txBox="1">
            <a:spLocks noGrp="1"/>
          </p:cNvSpPr>
          <p:nvPr>
            <p:ph type="ftr" idx="11"/>
          </p:nvPr>
        </p:nvSpPr>
        <p:spPr>
          <a:xfrm>
            <a:off x="1929208" y="4412456"/>
            <a:ext cx="5313300"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Corbel"/>
              <a:buNone/>
              <a:defRPr sz="1000" b="0" i="0" u="none" strike="noStrike" cap="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6pPr>
            <a:lvl7pPr marL="2743200" marR="0" lvl="6"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7pPr>
            <a:lvl8pPr marL="3200400" marR="0" lvl="7"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8pPr>
            <a:lvl9pPr marL="3657600" marR="0" lvl="8"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78" name="Google Shape;78;p17"/>
          <p:cNvSpPr txBox="1">
            <a:spLocks noGrp="1"/>
          </p:cNvSpPr>
          <p:nvPr>
            <p:ph type="sldNum" idx="12"/>
          </p:nvPr>
        </p:nvSpPr>
        <p:spPr>
          <a:xfrm>
            <a:off x="8213892" y="4400348"/>
            <a:ext cx="413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1929208" y="2000249"/>
            <a:ext cx="6698100" cy="15828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chemeClr val="dk1"/>
              </a:buClr>
              <a:buSzPts val="2800"/>
              <a:buFont typeface="Corbel"/>
              <a:buNone/>
              <a:defRPr sz="4000" b="0" i="0" u="none" strike="noStrike" cap="none">
                <a:solidFill>
                  <a:schemeClr val="dk1"/>
                </a:solidFill>
                <a:latin typeface="Corbel"/>
                <a:ea typeface="Corbel"/>
                <a:cs typeface="Corbel"/>
                <a:sym typeface="Corbel"/>
              </a:defRPr>
            </a:lvl1pPr>
            <a:lvl2pPr marL="0" marR="0" lvl="1" indent="0" algn="l" rtl="0">
              <a:spcBef>
                <a:spcPts val="0"/>
              </a:spcBef>
              <a:spcAft>
                <a:spcPts val="0"/>
              </a:spcAft>
              <a:buClr>
                <a:schemeClr val="dk2"/>
              </a:buClr>
              <a:buSzPts val="2800"/>
              <a:buFont typeface="Arial"/>
              <a:buNone/>
              <a:defRPr sz="1800" b="0" i="0" u="none" strike="noStrike" cap="none">
                <a:solidFill>
                  <a:schemeClr val="dk2"/>
                </a:solidFill>
              </a:defRPr>
            </a:lvl2pPr>
            <a:lvl3pPr marL="0" marR="0" lvl="2" indent="0" algn="l" rtl="0">
              <a:spcBef>
                <a:spcPts val="0"/>
              </a:spcBef>
              <a:spcAft>
                <a:spcPts val="0"/>
              </a:spcAft>
              <a:buClr>
                <a:schemeClr val="dk2"/>
              </a:buClr>
              <a:buSzPts val="2800"/>
              <a:buFont typeface="Arial"/>
              <a:buNone/>
              <a:defRPr sz="1800" b="0" i="0" u="none" strike="noStrike" cap="none">
                <a:solidFill>
                  <a:schemeClr val="dk2"/>
                </a:solidFill>
              </a:defRPr>
            </a:lvl3pPr>
            <a:lvl4pPr marL="0" marR="0" lvl="3" indent="0" algn="l" rtl="0">
              <a:spcBef>
                <a:spcPts val="0"/>
              </a:spcBef>
              <a:spcAft>
                <a:spcPts val="0"/>
              </a:spcAft>
              <a:buClr>
                <a:schemeClr val="dk2"/>
              </a:buClr>
              <a:buSzPts val="2800"/>
              <a:buFont typeface="Arial"/>
              <a:buNone/>
              <a:defRPr sz="1800" b="0" i="0" u="none" strike="noStrike" cap="none">
                <a:solidFill>
                  <a:schemeClr val="dk2"/>
                </a:solidFill>
              </a:defRPr>
            </a:lvl4pPr>
            <a:lvl5pPr marL="0" marR="0" lvl="4" indent="0" algn="l" rtl="0">
              <a:spcBef>
                <a:spcPts val="0"/>
              </a:spcBef>
              <a:spcAft>
                <a:spcPts val="0"/>
              </a:spcAft>
              <a:buClr>
                <a:schemeClr val="dk2"/>
              </a:buClr>
              <a:buSzPts val="2800"/>
              <a:buFont typeface="Arial"/>
              <a:buNone/>
              <a:defRPr sz="1800" b="0" i="0" u="none" strike="noStrike" cap="none">
                <a:solidFill>
                  <a:schemeClr val="dk2"/>
                </a:solidFill>
              </a:defRPr>
            </a:lvl5pPr>
            <a:lvl6pPr marL="0" marR="0" lvl="5" indent="0" algn="l" rtl="0">
              <a:spcBef>
                <a:spcPts val="0"/>
              </a:spcBef>
              <a:spcAft>
                <a:spcPts val="0"/>
              </a:spcAft>
              <a:buClr>
                <a:schemeClr val="dk2"/>
              </a:buClr>
              <a:buSzPts val="2800"/>
              <a:buFont typeface="Arial"/>
              <a:buNone/>
              <a:defRPr sz="1800" b="0" i="0" u="none" strike="noStrike" cap="none">
                <a:solidFill>
                  <a:schemeClr val="dk2"/>
                </a:solidFill>
              </a:defRPr>
            </a:lvl6pPr>
            <a:lvl7pPr marL="0" marR="0" lvl="6" indent="0" algn="l" rtl="0">
              <a:spcBef>
                <a:spcPts val="0"/>
              </a:spcBef>
              <a:spcAft>
                <a:spcPts val="0"/>
              </a:spcAft>
              <a:buClr>
                <a:schemeClr val="dk2"/>
              </a:buClr>
              <a:buSzPts val="2800"/>
              <a:buFont typeface="Arial"/>
              <a:buNone/>
              <a:defRPr sz="1800" b="0" i="0" u="none" strike="noStrike" cap="none">
                <a:solidFill>
                  <a:schemeClr val="dk2"/>
                </a:solidFill>
              </a:defRPr>
            </a:lvl7pPr>
            <a:lvl8pPr marL="0" marR="0" lvl="7" indent="0" algn="l" rtl="0">
              <a:spcBef>
                <a:spcPts val="0"/>
              </a:spcBef>
              <a:spcAft>
                <a:spcPts val="0"/>
              </a:spcAft>
              <a:buClr>
                <a:schemeClr val="dk2"/>
              </a:buClr>
              <a:buSzPts val="2800"/>
              <a:buFont typeface="Arial"/>
              <a:buNone/>
              <a:defRPr sz="1800" b="0" i="0" u="none" strike="noStrike" cap="none">
                <a:solidFill>
                  <a:schemeClr val="dk2"/>
                </a:solidFill>
              </a:defRPr>
            </a:lvl8pPr>
            <a:lvl9pPr marL="0" marR="0" lvl="8" indent="0" algn="l" rtl="0">
              <a:spcBef>
                <a:spcPts val="0"/>
              </a:spcBef>
              <a:spcAft>
                <a:spcPts val="0"/>
              </a:spcAft>
              <a:buClr>
                <a:schemeClr val="dk2"/>
              </a:buClr>
              <a:buSzPts val="2800"/>
              <a:buFont typeface="Arial"/>
              <a:buNone/>
              <a:defRPr sz="1800" b="0" i="0" u="none" strike="noStrike" cap="none">
                <a:solidFill>
                  <a:schemeClr val="dk2"/>
                </a:solidFill>
              </a:defRPr>
            </a:lvl9pPr>
          </a:lstStyle>
          <a:p>
            <a:endParaRPr/>
          </a:p>
        </p:txBody>
      </p:sp>
      <p:sp>
        <p:nvSpPr>
          <p:cNvPr id="81" name="Google Shape;81;p18"/>
          <p:cNvSpPr txBox="1">
            <a:spLocks noGrp="1"/>
          </p:cNvSpPr>
          <p:nvPr>
            <p:ph type="body" idx="1"/>
          </p:nvPr>
        </p:nvSpPr>
        <p:spPr>
          <a:xfrm>
            <a:off x="1929208" y="3583035"/>
            <a:ext cx="6698100" cy="6453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400"/>
              </a:spcBef>
              <a:spcAft>
                <a:spcPts val="0"/>
              </a:spcAft>
              <a:buClr>
                <a:srgbClr val="8D1415"/>
              </a:buClr>
              <a:buSzPts val="1800"/>
              <a:buFont typeface="Arial"/>
              <a:buNone/>
              <a:defRPr sz="2000" b="0" i="0" u="none" strike="noStrike" cap="none">
                <a:solidFill>
                  <a:schemeClr val="dk1"/>
                </a:solidFill>
                <a:latin typeface="Corbel"/>
                <a:ea typeface="Corbel"/>
                <a:cs typeface="Corbel"/>
                <a:sym typeface="Corbel"/>
              </a:defRPr>
            </a:lvl1pPr>
            <a:lvl2pPr marL="914400" marR="0" lvl="1" indent="-228600" algn="l" rtl="0">
              <a:lnSpc>
                <a:spcPct val="100000"/>
              </a:lnSpc>
              <a:spcBef>
                <a:spcPts val="600"/>
              </a:spcBef>
              <a:spcAft>
                <a:spcPts val="0"/>
              </a:spcAft>
              <a:buClr>
                <a:srgbClr val="8D1415"/>
              </a:buClr>
              <a:buSzPts val="1400"/>
              <a:buFont typeface="Arial"/>
              <a:buNone/>
              <a:defRPr sz="1800" b="0" i="0" u="none" strike="noStrike" cap="none">
                <a:solidFill>
                  <a:srgbClr val="888888"/>
                </a:solidFill>
                <a:latin typeface="Corbel"/>
                <a:ea typeface="Corbel"/>
                <a:cs typeface="Corbel"/>
                <a:sym typeface="Corbel"/>
              </a:defRPr>
            </a:lvl2pPr>
            <a:lvl3pPr marL="1371600" marR="0" lvl="2" indent="-228600" algn="l" rtl="0">
              <a:lnSpc>
                <a:spcPct val="100000"/>
              </a:lnSpc>
              <a:spcBef>
                <a:spcPts val="600"/>
              </a:spcBef>
              <a:spcAft>
                <a:spcPts val="0"/>
              </a:spcAft>
              <a:buClr>
                <a:srgbClr val="8D1415"/>
              </a:buClr>
              <a:buSzPts val="1400"/>
              <a:buFont typeface="Arial"/>
              <a:buNone/>
              <a:defRPr sz="1600" b="0" i="0" u="none" strike="noStrike" cap="none">
                <a:solidFill>
                  <a:srgbClr val="888888"/>
                </a:solidFill>
                <a:latin typeface="Corbel"/>
                <a:ea typeface="Corbel"/>
                <a:cs typeface="Corbel"/>
                <a:sym typeface="Corbel"/>
              </a:defRPr>
            </a:lvl3pPr>
            <a:lvl4pPr marL="1828800" marR="0" lvl="3" indent="-228600" algn="l" rtl="0">
              <a:lnSpc>
                <a:spcPct val="100000"/>
              </a:lnSpc>
              <a:spcBef>
                <a:spcPts val="600"/>
              </a:spcBef>
              <a:spcAft>
                <a:spcPts val="0"/>
              </a:spcAft>
              <a:buClr>
                <a:srgbClr val="8D1415"/>
              </a:buClr>
              <a:buSzPts val="1400"/>
              <a:buFont typeface="Arial"/>
              <a:buNone/>
              <a:defRPr sz="1400" b="0" i="0" u="none" strike="noStrike" cap="none">
                <a:solidFill>
                  <a:srgbClr val="888888"/>
                </a:solidFill>
                <a:latin typeface="Corbel"/>
                <a:ea typeface="Corbel"/>
                <a:cs typeface="Corbel"/>
                <a:sym typeface="Corbel"/>
              </a:defRPr>
            </a:lvl4pPr>
            <a:lvl5pPr marL="2286000" marR="0" lvl="4" indent="-228600" algn="l" rtl="0">
              <a:lnSpc>
                <a:spcPct val="100000"/>
              </a:lnSpc>
              <a:spcBef>
                <a:spcPts val="600"/>
              </a:spcBef>
              <a:spcAft>
                <a:spcPts val="0"/>
              </a:spcAft>
              <a:buClr>
                <a:srgbClr val="8D1415"/>
              </a:buClr>
              <a:buSzPts val="1400"/>
              <a:buFont typeface="Arial"/>
              <a:buNone/>
              <a:defRPr sz="1400" b="0" i="0" u="none" strike="noStrike" cap="none">
                <a:solidFill>
                  <a:srgbClr val="888888"/>
                </a:solidFill>
                <a:latin typeface="Corbel"/>
                <a:ea typeface="Corbel"/>
                <a:cs typeface="Corbel"/>
                <a:sym typeface="Corbel"/>
              </a:defRPr>
            </a:lvl5pPr>
            <a:lvl6pPr marL="2743200" marR="0" lvl="5" indent="-228600" algn="l" rtl="0">
              <a:lnSpc>
                <a:spcPct val="100000"/>
              </a:lnSpc>
              <a:spcBef>
                <a:spcPts val="600"/>
              </a:spcBef>
              <a:spcAft>
                <a:spcPts val="0"/>
              </a:spcAft>
              <a:buClr>
                <a:srgbClr val="8D1415"/>
              </a:buClr>
              <a:buSzPts val="1400"/>
              <a:buFont typeface="Arial"/>
              <a:buNone/>
              <a:defRPr sz="1400" b="0" i="0" u="none" strike="noStrike" cap="none">
                <a:solidFill>
                  <a:srgbClr val="888888"/>
                </a:solidFill>
                <a:latin typeface="Corbel"/>
                <a:ea typeface="Corbel"/>
                <a:cs typeface="Corbel"/>
                <a:sym typeface="Corbel"/>
              </a:defRPr>
            </a:lvl6pPr>
            <a:lvl7pPr marL="3200400" marR="0" lvl="6" indent="-228600" algn="l" rtl="0">
              <a:lnSpc>
                <a:spcPct val="100000"/>
              </a:lnSpc>
              <a:spcBef>
                <a:spcPts val="600"/>
              </a:spcBef>
              <a:spcAft>
                <a:spcPts val="0"/>
              </a:spcAft>
              <a:buClr>
                <a:srgbClr val="8D1415"/>
              </a:buClr>
              <a:buSzPts val="1400"/>
              <a:buFont typeface="Arial"/>
              <a:buNone/>
              <a:defRPr sz="1400" b="0" i="0" u="none" strike="noStrike" cap="none">
                <a:solidFill>
                  <a:srgbClr val="888888"/>
                </a:solidFill>
                <a:latin typeface="Corbel"/>
                <a:ea typeface="Corbel"/>
                <a:cs typeface="Corbel"/>
                <a:sym typeface="Corbel"/>
              </a:defRPr>
            </a:lvl7pPr>
            <a:lvl8pPr marL="3657600" marR="0" lvl="7" indent="-228600" algn="l" rtl="0">
              <a:lnSpc>
                <a:spcPct val="100000"/>
              </a:lnSpc>
              <a:spcBef>
                <a:spcPts val="600"/>
              </a:spcBef>
              <a:spcAft>
                <a:spcPts val="0"/>
              </a:spcAft>
              <a:buClr>
                <a:srgbClr val="8D1415"/>
              </a:buClr>
              <a:buSzPts val="1400"/>
              <a:buFont typeface="Arial"/>
              <a:buNone/>
              <a:defRPr sz="1400" b="0" i="0" u="none" strike="noStrike" cap="none">
                <a:solidFill>
                  <a:srgbClr val="888888"/>
                </a:solidFill>
                <a:latin typeface="Corbel"/>
                <a:ea typeface="Corbel"/>
                <a:cs typeface="Corbel"/>
                <a:sym typeface="Corbel"/>
              </a:defRPr>
            </a:lvl8pPr>
            <a:lvl9pPr marL="4114800" marR="0" lvl="8" indent="-228600" algn="l" rtl="0">
              <a:lnSpc>
                <a:spcPct val="100000"/>
              </a:lnSpc>
              <a:spcBef>
                <a:spcPts val="600"/>
              </a:spcBef>
              <a:spcAft>
                <a:spcPts val="600"/>
              </a:spcAft>
              <a:buClr>
                <a:srgbClr val="8D1415"/>
              </a:buClr>
              <a:buSzPts val="140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82" name="Google Shape;82;p18"/>
          <p:cNvSpPr txBox="1">
            <a:spLocks noGrp="1"/>
          </p:cNvSpPr>
          <p:nvPr>
            <p:ph type="dt" idx="10"/>
          </p:nvPr>
        </p:nvSpPr>
        <p:spPr>
          <a:xfrm>
            <a:off x="7299492" y="4412456"/>
            <a:ext cx="857400" cy="273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400"/>
              <a:buFont typeface="Corbel"/>
              <a:buNone/>
              <a:defRPr sz="1000" b="0" i="0" u="none" strike="noStrike" cap="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6pPr>
            <a:lvl7pPr marL="2743200" marR="0" lvl="6"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7pPr>
            <a:lvl8pPr marL="3200400" marR="0" lvl="7"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8pPr>
            <a:lvl9pPr marL="3657600" marR="0" lvl="8"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3" name="Google Shape;83;p18"/>
          <p:cNvSpPr txBox="1">
            <a:spLocks noGrp="1"/>
          </p:cNvSpPr>
          <p:nvPr>
            <p:ph type="ftr" idx="11"/>
          </p:nvPr>
        </p:nvSpPr>
        <p:spPr>
          <a:xfrm>
            <a:off x="1929208" y="4412456"/>
            <a:ext cx="5313300"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Corbel"/>
              <a:buNone/>
              <a:defRPr sz="1000" b="0" i="0" u="none" strike="noStrike" cap="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6pPr>
            <a:lvl7pPr marL="2743200" marR="0" lvl="6"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7pPr>
            <a:lvl8pPr marL="3200400" marR="0" lvl="7"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8pPr>
            <a:lvl9pPr marL="3657600" marR="0" lvl="8" indent="0" algn="l" rtl="0">
              <a:lnSpc>
                <a:spcPct val="100000"/>
              </a:lnSpc>
              <a:spcBef>
                <a:spcPts val="0"/>
              </a:spcBef>
              <a:spcAft>
                <a:spcPts val="0"/>
              </a:spcAft>
              <a:buClr>
                <a:schemeClr val="dk1"/>
              </a:buClr>
              <a:buSzPts val="1400"/>
              <a:buFont typeface="Corbel"/>
              <a:buNone/>
              <a:defRPr sz="1800" b="0" i="0" u="none" strike="noStrike" cap="none">
                <a:solidFill>
                  <a:schemeClr val="dk1"/>
                </a:solidFill>
                <a:latin typeface="Corbel"/>
                <a:ea typeface="Corbel"/>
                <a:cs typeface="Corbel"/>
                <a:sym typeface="Corbel"/>
              </a:defRPr>
            </a:lvl9pPr>
          </a:lstStyle>
          <a:p>
            <a:endParaRPr/>
          </a:p>
        </p:txBody>
      </p:sp>
      <p:sp>
        <p:nvSpPr>
          <p:cNvPr id="84" name="Google Shape;84;p18"/>
          <p:cNvSpPr txBox="1">
            <a:spLocks noGrp="1"/>
          </p:cNvSpPr>
          <p:nvPr>
            <p:ph type="sldNum" idx="12"/>
          </p:nvPr>
        </p:nvSpPr>
        <p:spPr>
          <a:xfrm>
            <a:off x="8213892" y="4412456"/>
            <a:ext cx="413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chemeClr val="dk1"/>
              </a:buClr>
              <a:buFont typeface="Corbe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3">
  <p:cSld name="OBJECT_3">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762000" y="3429000"/>
            <a:ext cx="6781800" cy="120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262626"/>
              </a:buClr>
              <a:buSzPts val="2800"/>
              <a:buFont typeface="Arial"/>
              <a:buNone/>
              <a:defRPr sz="5400" b="0" i="0" u="none" strike="noStrike" cap="none">
                <a:solidFill>
                  <a:srgbClr val="262626"/>
                </a:solidFill>
                <a:latin typeface="Arial"/>
                <a:ea typeface="Arial"/>
                <a:cs typeface="Arial"/>
                <a:sym typeface="Arial"/>
              </a:defRPr>
            </a:lvl1pPr>
            <a:lvl2pPr marL="0" marR="0" lvl="1" indent="0" algn="l" rtl="0">
              <a:spcBef>
                <a:spcPts val="0"/>
              </a:spcBef>
              <a:spcAft>
                <a:spcPts val="0"/>
              </a:spcAft>
              <a:buSzPts val="2800"/>
              <a:buNone/>
              <a:defRPr sz="1800" b="0" i="0" u="none" strike="noStrike" cap="none">
                <a:solidFill>
                  <a:schemeClr val="dk2"/>
                </a:solidFill>
              </a:defRPr>
            </a:lvl2pPr>
            <a:lvl3pPr marL="0" marR="0" lvl="2" indent="0" algn="l" rtl="0">
              <a:spcBef>
                <a:spcPts val="0"/>
              </a:spcBef>
              <a:spcAft>
                <a:spcPts val="0"/>
              </a:spcAft>
              <a:buSzPts val="2800"/>
              <a:buNone/>
              <a:defRPr sz="1800" b="0" i="0" u="none" strike="noStrike" cap="none">
                <a:solidFill>
                  <a:schemeClr val="dk2"/>
                </a:solidFill>
              </a:defRPr>
            </a:lvl3pPr>
            <a:lvl4pPr marL="0" marR="0" lvl="3" indent="0" algn="l" rtl="0">
              <a:spcBef>
                <a:spcPts val="0"/>
              </a:spcBef>
              <a:spcAft>
                <a:spcPts val="0"/>
              </a:spcAft>
              <a:buSzPts val="2800"/>
              <a:buNone/>
              <a:defRPr sz="1800" b="0" i="0" u="none" strike="noStrike" cap="none">
                <a:solidFill>
                  <a:schemeClr val="dk2"/>
                </a:solidFill>
              </a:defRPr>
            </a:lvl4pPr>
            <a:lvl5pPr marL="0" marR="0" lvl="4" indent="0" algn="l" rtl="0">
              <a:spcBef>
                <a:spcPts val="0"/>
              </a:spcBef>
              <a:spcAft>
                <a:spcPts val="0"/>
              </a:spcAft>
              <a:buSzPts val="2800"/>
              <a:buNone/>
              <a:defRPr sz="1800" b="0" i="0" u="none" strike="noStrike" cap="none">
                <a:solidFill>
                  <a:schemeClr val="dk2"/>
                </a:solidFill>
              </a:defRPr>
            </a:lvl5pPr>
            <a:lvl6pPr marL="0" marR="0" lvl="5" indent="0" algn="l" rtl="0">
              <a:spcBef>
                <a:spcPts val="0"/>
              </a:spcBef>
              <a:spcAft>
                <a:spcPts val="0"/>
              </a:spcAft>
              <a:buSzPts val="2800"/>
              <a:buNone/>
              <a:defRPr sz="1800" b="0" i="0" u="none" strike="noStrike" cap="none">
                <a:solidFill>
                  <a:schemeClr val="dk2"/>
                </a:solidFill>
              </a:defRPr>
            </a:lvl6pPr>
            <a:lvl7pPr marL="0" marR="0" lvl="6" indent="0" algn="l" rtl="0">
              <a:spcBef>
                <a:spcPts val="0"/>
              </a:spcBef>
              <a:spcAft>
                <a:spcPts val="0"/>
              </a:spcAft>
              <a:buSzPts val="2800"/>
              <a:buNone/>
              <a:defRPr sz="1800" b="0" i="0" u="none" strike="noStrike" cap="none">
                <a:solidFill>
                  <a:schemeClr val="dk2"/>
                </a:solidFill>
              </a:defRPr>
            </a:lvl7pPr>
            <a:lvl8pPr marL="0" marR="0" lvl="7" indent="0" algn="l" rtl="0">
              <a:spcBef>
                <a:spcPts val="0"/>
              </a:spcBef>
              <a:spcAft>
                <a:spcPts val="0"/>
              </a:spcAft>
              <a:buSzPts val="2800"/>
              <a:buNone/>
              <a:defRPr sz="1800" b="0" i="0" u="none" strike="noStrike" cap="none">
                <a:solidFill>
                  <a:schemeClr val="dk2"/>
                </a:solidFill>
              </a:defRPr>
            </a:lvl8pPr>
            <a:lvl9pPr marL="0" marR="0" lvl="8" indent="0" algn="l" rtl="0">
              <a:spcBef>
                <a:spcPts val="0"/>
              </a:spcBef>
              <a:spcAft>
                <a:spcPts val="0"/>
              </a:spcAft>
              <a:buSzPts val="2800"/>
              <a:buNone/>
              <a:defRPr sz="1800" b="0" i="0" u="none" strike="noStrike" cap="none">
                <a:solidFill>
                  <a:schemeClr val="dk2"/>
                </a:solidFill>
              </a:defRPr>
            </a:lvl9pPr>
          </a:lstStyle>
          <a:p>
            <a:endParaRPr/>
          </a:p>
        </p:txBody>
      </p:sp>
      <p:sp>
        <p:nvSpPr>
          <p:cNvPr id="87" name="Google Shape;87;p19"/>
          <p:cNvSpPr txBox="1">
            <a:spLocks noGrp="1"/>
          </p:cNvSpPr>
          <p:nvPr>
            <p:ph type="body" idx="1"/>
          </p:nvPr>
        </p:nvSpPr>
        <p:spPr>
          <a:xfrm>
            <a:off x="762000" y="514350"/>
            <a:ext cx="7543800" cy="2914800"/>
          </a:xfrm>
          <a:prstGeom prst="rect">
            <a:avLst/>
          </a:prstGeom>
          <a:noFill/>
          <a:ln>
            <a:noFill/>
          </a:ln>
        </p:spPr>
        <p:txBody>
          <a:bodyPr spcFirstLastPara="1" wrap="square" lIns="91425" tIns="91425" rIns="91425" bIns="91425" anchor="ctr" anchorCtr="0">
            <a:noAutofit/>
          </a:bodyPr>
          <a:lstStyle>
            <a:lvl1pPr marL="457200" marR="0" lvl="0" indent="-381000" algn="l" rtl="0">
              <a:spcBef>
                <a:spcPts val="480"/>
              </a:spcBef>
              <a:spcAft>
                <a:spcPts val="0"/>
              </a:spcAft>
              <a:buClr>
                <a:schemeClr val="accent1"/>
              </a:buClr>
              <a:buSzPts val="2400"/>
              <a:buFont typeface="Arial"/>
              <a:buChar char="•"/>
              <a:defRPr sz="2400" b="0" i="0" u="none" strike="noStrike" cap="none">
                <a:solidFill>
                  <a:schemeClr val="dk2"/>
                </a:solidFill>
                <a:latin typeface="Carme"/>
                <a:ea typeface="Carme"/>
                <a:cs typeface="Carme"/>
                <a:sym typeface="Carme"/>
              </a:defRPr>
            </a:lvl1pPr>
            <a:lvl2pPr marL="914400" marR="0" lvl="1" indent="-368300" algn="l" rtl="0">
              <a:spcBef>
                <a:spcPts val="1600"/>
              </a:spcBef>
              <a:spcAft>
                <a:spcPts val="0"/>
              </a:spcAft>
              <a:buClr>
                <a:schemeClr val="accent1"/>
              </a:buClr>
              <a:buSzPts val="2200"/>
              <a:buFont typeface="Arial"/>
              <a:buChar char="•"/>
              <a:defRPr sz="2200" b="0" i="0" u="none" strike="noStrike" cap="none">
                <a:solidFill>
                  <a:schemeClr val="dk2"/>
                </a:solidFill>
                <a:latin typeface="Carme"/>
                <a:ea typeface="Carme"/>
                <a:cs typeface="Carme"/>
                <a:sym typeface="Carme"/>
              </a:defRPr>
            </a:lvl2pPr>
            <a:lvl3pPr marL="1371600" marR="0" lvl="2" indent="-355600" algn="l" rtl="0">
              <a:spcBef>
                <a:spcPts val="1600"/>
              </a:spcBef>
              <a:spcAft>
                <a:spcPts val="0"/>
              </a:spcAft>
              <a:buClr>
                <a:schemeClr val="accent1"/>
              </a:buClr>
              <a:buSzPts val="2000"/>
              <a:buFont typeface="Arial"/>
              <a:buChar char="•"/>
              <a:defRPr sz="2000" b="0" i="0" u="none" strike="noStrike" cap="none">
                <a:solidFill>
                  <a:schemeClr val="dk2"/>
                </a:solidFill>
                <a:latin typeface="Carme"/>
                <a:ea typeface="Carme"/>
                <a:cs typeface="Carme"/>
                <a:sym typeface="Carme"/>
              </a:defRPr>
            </a:lvl3pPr>
            <a:lvl4pPr marL="1828800" marR="0" lvl="3" indent="-342900" algn="l" rtl="0">
              <a:spcBef>
                <a:spcPts val="1600"/>
              </a:spcBef>
              <a:spcAft>
                <a:spcPts val="0"/>
              </a:spcAft>
              <a:buClr>
                <a:schemeClr val="accent1"/>
              </a:buClr>
              <a:buSzPts val="1800"/>
              <a:buFont typeface="Arial"/>
              <a:buChar char="•"/>
              <a:defRPr sz="1800" b="0" i="0" u="none" strike="noStrike" cap="none">
                <a:solidFill>
                  <a:schemeClr val="dk2"/>
                </a:solidFill>
                <a:latin typeface="Carme"/>
                <a:ea typeface="Carme"/>
                <a:cs typeface="Carme"/>
                <a:sym typeface="Carme"/>
              </a:defRPr>
            </a:lvl4pPr>
            <a:lvl5pPr marL="2286000" marR="0" lvl="4" indent="-342900" algn="l" rtl="0">
              <a:spcBef>
                <a:spcPts val="1600"/>
              </a:spcBef>
              <a:spcAft>
                <a:spcPts val="0"/>
              </a:spcAft>
              <a:buClr>
                <a:schemeClr val="accent1"/>
              </a:buClr>
              <a:buSzPts val="1800"/>
              <a:buFont typeface="Arial"/>
              <a:buChar char="•"/>
              <a:defRPr sz="1800" b="0" i="0" u="none" strike="noStrike" cap="none">
                <a:solidFill>
                  <a:schemeClr val="dk2"/>
                </a:solidFill>
                <a:latin typeface="Carme"/>
                <a:ea typeface="Carme"/>
                <a:cs typeface="Carme"/>
                <a:sym typeface="Carme"/>
              </a:defRPr>
            </a:lvl5pPr>
            <a:lvl6pPr marL="2743200" marR="0" lvl="5" indent="-330200" algn="l" rtl="0">
              <a:spcBef>
                <a:spcPts val="1600"/>
              </a:spcBef>
              <a:spcAft>
                <a:spcPts val="0"/>
              </a:spcAft>
              <a:buClr>
                <a:schemeClr val="accent1"/>
              </a:buClr>
              <a:buSzPts val="1600"/>
              <a:buFont typeface="Arial"/>
              <a:buChar char="•"/>
              <a:defRPr sz="1600" b="0" i="0" u="none" strike="noStrike" cap="none">
                <a:solidFill>
                  <a:schemeClr val="dk2"/>
                </a:solidFill>
                <a:latin typeface="Source Sans Pro"/>
                <a:ea typeface="Source Sans Pro"/>
                <a:cs typeface="Source Sans Pro"/>
                <a:sym typeface="Source Sans Pro"/>
              </a:defRPr>
            </a:lvl6pPr>
            <a:lvl7pPr marL="3200400" marR="0" lvl="6" indent="-330200" algn="l" rtl="0">
              <a:spcBef>
                <a:spcPts val="1600"/>
              </a:spcBef>
              <a:spcAft>
                <a:spcPts val="0"/>
              </a:spcAft>
              <a:buClr>
                <a:schemeClr val="accent1"/>
              </a:buClr>
              <a:buSzPts val="1600"/>
              <a:buFont typeface="Arial"/>
              <a:buChar char="•"/>
              <a:defRPr sz="1600" b="0" i="0" u="none" strike="noStrike" cap="none">
                <a:solidFill>
                  <a:schemeClr val="dk2"/>
                </a:solidFill>
                <a:latin typeface="Source Sans Pro"/>
                <a:ea typeface="Source Sans Pro"/>
                <a:cs typeface="Source Sans Pro"/>
                <a:sym typeface="Source Sans Pro"/>
              </a:defRPr>
            </a:lvl7pPr>
            <a:lvl8pPr marL="3657600" marR="0" lvl="7" indent="-330200" algn="l" rtl="0">
              <a:spcBef>
                <a:spcPts val="1600"/>
              </a:spcBef>
              <a:spcAft>
                <a:spcPts val="0"/>
              </a:spcAft>
              <a:buClr>
                <a:schemeClr val="accent1"/>
              </a:buClr>
              <a:buSzPts val="1600"/>
              <a:buFont typeface="Arial"/>
              <a:buChar char="•"/>
              <a:defRPr sz="1600" b="0" i="0" u="none" strike="noStrike" cap="none">
                <a:solidFill>
                  <a:schemeClr val="dk2"/>
                </a:solidFill>
                <a:latin typeface="Source Sans Pro"/>
                <a:ea typeface="Source Sans Pro"/>
                <a:cs typeface="Source Sans Pro"/>
                <a:sym typeface="Source Sans Pro"/>
              </a:defRPr>
            </a:lvl8pPr>
            <a:lvl9pPr marL="4114800" marR="0" lvl="8" indent="-330200" algn="l" rtl="0">
              <a:spcBef>
                <a:spcPts val="1600"/>
              </a:spcBef>
              <a:spcAft>
                <a:spcPts val="1600"/>
              </a:spcAft>
              <a:buClr>
                <a:schemeClr val="accent1"/>
              </a:buClr>
              <a:buSzPts val="1600"/>
              <a:buFont typeface="Arial"/>
              <a:buChar char="•"/>
              <a:defRPr sz="1600" b="0" i="0" u="none" strike="noStrike" cap="none">
                <a:solidFill>
                  <a:schemeClr val="dk2"/>
                </a:solidFill>
                <a:latin typeface="Source Sans Pro"/>
                <a:ea typeface="Source Sans Pro"/>
                <a:cs typeface="Source Sans Pro"/>
                <a:sym typeface="Source Sans Pro"/>
              </a:defRPr>
            </a:lvl9pPr>
          </a:lstStyle>
          <a:p>
            <a:endParaRPr/>
          </a:p>
        </p:txBody>
      </p:sp>
      <p:sp>
        <p:nvSpPr>
          <p:cNvPr id="88" name="Google Shape;88;p19"/>
          <p:cNvSpPr txBox="1">
            <a:spLocks noGrp="1"/>
          </p:cNvSpPr>
          <p:nvPr>
            <p:ph type="ftr" idx="11"/>
          </p:nvPr>
        </p:nvSpPr>
        <p:spPr>
          <a:xfrm>
            <a:off x="761999" y="4656582"/>
            <a:ext cx="68985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1">
                <a:solidFill>
                  <a:srgbClr val="444444"/>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1"/>
          <p:cNvSpPr txBox="1">
            <a:spLocks noGrp="1"/>
          </p:cNvSpPr>
          <p:nvPr>
            <p:ph type="ctrTitle"/>
          </p:nvPr>
        </p:nvSpPr>
        <p:spPr>
          <a:xfrm>
            <a:off x="5649900" y="2280782"/>
            <a:ext cx="31824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D85C6"/>
              </a:buClr>
              <a:buSzPts val="5200"/>
              <a:buNone/>
              <a:defRPr sz="5200">
                <a:solidFill>
                  <a:srgbClr val="3D85C6"/>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1"/>
          <p:cNvSpPr txBox="1">
            <a:spLocks noGrp="1"/>
          </p:cNvSpPr>
          <p:nvPr>
            <p:ph type="subTitle" idx="1"/>
          </p:nvPr>
        </p:nvSpPr>
        <p:spPr>
          <a:xfrm>
            <a:off x="5649900" y="906857"/>
            <a:ext cx="3182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0000"/>
              </a:buClr>
              <a:buSzPts val="2800"/>
              <a:buNone/>
              <a:defRPr sz="2800">
                <a:solidFill>
                  <a:srgbClr val="99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0B3254"/>
        </a:solidFill>
        <a:effectLst/>
      </p:bgPr>
    </p:bg>
    <p:spTree>
      <p:nvGrpSpPr>
        <p:cNvPr id="1" name="Shape 15"/>
        <p:cNvGrpSpPr/>
        <p:nvPr/>
      </p:nvGrpSpPr>
      <p:grpSpPr>
        <a:xfrm>
          <a:off x="0" y="0"/>
          <a:ext cx="0" cy="0"/>
          <a:chOff x="0" y="0"/>
          <a:chExt cx="0" cy="0"/>
        </a:xfrm>
      </p:grpSpPr>
      <p:pic>
        <p:nvPicPr>
          <p:cNvPr id="16" name="Google Shape;16;p3" descr="arrowFILL.png"/>
          <p:cNvPicPr preferRelativeResize="0"/>
          <p:nvPr/>
        </p:nvPicPr>
        <p:blipFill rotWithShape="1">
          <a:blip r:embed="rId2">
            <a:alphaModFix amt="50000"/>
          </a:blip>
          <a:srcRect l="8333" r="8333"/>
          <a:stretch/>
        </p:blipFill>
        <p:spPr>
          <a:xfrm>
            <a:off x="0" y="0"/>
            <a:ext cx="9144000" cy="5143500"/>
          </a:xfrm>
          <a:prstGeom prst="rect">
            <a:avLst/>
          </a:prstGeom>
          <a:noFill/>
          <a:ln>
            <a:noFill/>
          </a:ln>
        </p:spPr>
      </p:pic>
      <p:sp>
        <p:nvSpPr>
          <p:cNvPr id="17" name="Google Shape;17;p3"/>
          <p:cNvSpPr/>
          <p:nvPr/>
        </p:nvSpPr>
        <p:spPr>
          <a:xfrm>
            <a:off x="0" y="1619513"/>
            <a:ext cx="9144000" cy="1904400"/>
          </a:xfrm>
          <a:prstGeom prst="rect">
            <a:avLst/>
          </a:prstGeom>
          <a:solidFill>
            <a:srgbClr val="0B3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06666"/>
              </a:buClr>
              <a:buSzPts val="5200"/>
              <a:buNone/>
              <a:defRPr sz="5200">
                <a:solidFill>
                  <a:srgbClr val="E06666"/>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 name="Google Shape;19;p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CCCCCC"/>
              </a:buClr>
              <a:buSzPts val="2800"/>
              <a:buNone/>
              <a:defRPr sz="2800">
                <a:solidFill>
                  <a:srgbClr val="CCCCCC"/>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0" name="Google Shape;20;p3" descr="CSIbug.png"/>
          <p:cNvPicPr preferRelativeResize="0"/>
          <p:nvPr/>
        </p:nvPicPr>
        <p:blipFill>
          <a:blip r:embed="rId3">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3D85C6"/>
        </a:solidFill>
        <a:effectLst/>
      </p:bgPr>
    </p:bg>
    <p:spTree>
      <p:nvGrpSpPr>
        <p:cNvPr id="1" name="Shape 95"/>
        <p:cNvGrpSpPr/>
        <p:nvPr/>
      </p:nvGrpSpPr>
      <p:grpSpPr>
        <a:xfrm>
          <a:off x="0" y="0"/>
          <a:ext cx="0" cy="0"/>
          <a:chOff x="0" y="0"/>
          <a:chExt cx="0" cy="0"/>
        </a:xfrm>
      </p:grpSpPr>
      <p:pic>
        <p:nvPicPr>
          <p:cNvPr id="96" name="Google Shape;96;p22" descr="arrowFILL.png"/>
          <p:cNvPicPr preferRelativeResize="0"/>
          <p:nvPr/>
        </p:nvPicPr>
        <p:blipFill rotWithShape="1">
          <a:blip r:embed="rId2">
            <a:alphaModFix amt="50000"/>
          </a:blip>
          <a:srcRect l="8333" r="8333"/>
          <a:stretch/>
        </p:blipFill>
        <p:spPr>
          <a:xfrm>
            <a:off x="0" y="0"/>
            <a:ext cx="9144000" cy="5143500"/>
          </a:xfrm>
          <a:prstGeom prst="rect">
            <a:avLst/>
          </a:prstGeom>
          <a:noFill/>
          <a:ln>
            <a:noFill/>
          </a:ln>
        </p:spPr>
      </p:pic>
      <p:sp>
        <p:nvSpPr>
          <p:cNvPr id="97" name="Google Shape;97;p22"/>
          <p:cNvSpPr/>
          <p:nvPr/>
        </p:nvSpPr>
        <p:spPr>
          <a:xfrm>
            <a:off x="0" y="1619513"/>
            <a:ext cx="9144000" cy="19044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9" name="Google Shape;99;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CCCCCC"/>
              </a:buClr>
              <a:buSzPts val="2800"/>
              <a:buNone/>
              <a:defRPr sz="2800">
                <a:solidFill>
                  <a:srgbClr val="CCCCCC"/>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00" name="Google Shape;100;p22" descr="CSIbug.png"/>
          <p:cNvPicPr preferRelativeResize="0"/>
          <p:nvPr/>
        </p:nvPicPr>
        <p:blipFill>
          <a:blip r:embed="rId3">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noFill/>
        <a:effectLst/>
      </p:bgPr>
    </p:bg>
    <p:spTree>
      <p:nvGrpSpPr>
        <p:cNvPr id="1" name="Shape 101"/>
        <p:cNvGrpSpPr/>
        <p:nvPr/>
      </p:nvGrpSpPr>
      <p:grpSpPr>
        <a:xfrm>
          <a:off x="0" y="0"/>
          <a:ext cx="0" cy="0"/>
          <a:chOff x="0" y="0"/>
          <a:chExt cx="0" cy="0"/>
        </a:xfrm>
      </p:grpSpPr>
      <p:pic>
        <p:nvPicPr>
          <p:cNvPr id="102" name="Google Shape;102;p23" descr="arrowFILL2.png"/>
          <p:cNvPicPr preferRelativeResize="0"/>
          <p:nvPr/>
        </p:nvPicPr>
        <p:blipFill rotWithShape="1">
          <a:blip r:embed="rId2">
            <a:alphaModFix/>
          </a:blip>
          <a:srcRect l="8333" r="8333"/>
          <a:stretch/>
        </p:blipFill>
        <p:spPr>
          <a:xfrm>
            <a:off x="0" y="0"/>
            <a:ext cx="9144000" cy="5143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AF3239"/>
              </a:buClr>
              <a:buSzPts val="2800"/>
              <a:buNone/>
              <a:defRPr>
                <a:solidFill>
                  <a:srgbClr val="AF323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5"/>
          <p:cNvSpPr txBox="1">
            <a:spLocks noGrp="1"/>
          </p:cNvSpPr>
          <p:nvPr>
            <p:ph type="title"/>
          </p:nvPr>
        </p:nvSpPr>
        <p:spPr>
          <a:xfrm>
            <a:off x="311700" y="307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D85C6"/>
              </a:buClr>
              <a:buSzPts val="2800"/>
              <a:buNone/>
              <a:defRPr>
                <a:solidFill>
                  <a:srgbClr val="3D85C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25"/>
          <p:cNvSpPr txBox="1">
            <a:spLocks noGrp="1"/>
          </p:cNvSpPr>
          <p:nvPr>
            <p:ph type="body" idx="1"/>
          </p:nvPr>
        </p:nvSpPr>
        <p:spPr>
          <a:xfrm>
            <a:off x="311700" y="1015119"/>
            <a:ext cx="3999900" cy="30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09" name="Google Shape;109;p25"/>
          <p:cNvSpPr txBox="1">
            <a:spLocks noGrp="1"/>
          </p:cNvSpPr>
          <p:nvPr>
            <p:ph type="body" idx="2"/>
          </p:nvPr>
        </p:nvSpPr>
        <p:spPr>
          <a:xfrm>
            <a:off x="4832400" y="101512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06666"/>
              </a:buClr>
              <a:buSzPts val="2800"/>
              <a:buNone/>
              <a:defRPr>
                <a:solidFill>
                  <a:srgbClr val="E0666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06666"/>
              </a:buClr>
              <a:buSzPts val="2400"/>
              <a:buNone/>
              <a:defRPr sz="2400">
                <a:solidFill>
                  <a:srgbClr val="E0666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6" name="Google Shape;116;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7" name="Google Shape;11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E06666"/>
              </a:buClr>
              <a:buSzPts val="4800"/>
              <a:buNone/>
              <a:defRPr sz="4800">
                <a:solidFill>
                  <a:srgbClr val="E0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0" name="Google Shape;120;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434343"/>
              </a:buClr>
              <a:buSzPts val="1800"/>
              <a:buNone/>
              <a:defRPr>
                <a:solidFill>
                  <a:srgbClr val="434343"/>
                </a:solidFill>
              </a:defRPr>
            </a:lvl1pPr>
          </a:lstStyle>
          <a:p>
            <a:endParaRPr/>
          </a:p>
        </p:txBody>
      </p:sp>
      <p:sp>
        <p:nvSpPr>
          <p:cNvPr id="123" name="Google Shape;12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30"/>
          <p:cNvSpPr txBox="1">
            <a:spLocks noGrp="1"/>
          </p:cNvSpPr>
          <p:nvPr>
            <p:ph type="title" hasCustomPrompt="1"/>
          </p:nvPr>
        </p:nvSpPr>
        <p:spPr>
          <a:xfrm>
            <a:off x="311700" y="877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C78D8"/>
              </a:buClr>
              <a:buSzPts val="12000"/>
              <a:buNone/>
              <a:defRPr sz="12000">
                <a:solidFill>
                  <a:srgbClr val="3C78D8"/>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30"/>
          <p:cNvSpPr txBox="1">
            <a:spLocks noGrp="1"/>
          </p:cNvSpPr>
          <p:nvPr>
            <p:ph type="body" idx="1"/>
          </p:nvPr>
        </p:nvSpPr>
        <p:spPr>
          <a:xfrm>
            <a:off x="311700" y="2923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3C78D8"/>
              </a:buClr>
              <a:buSzPts val="1800"/>
              <a:buChar char="●"/>
              <a:defRPr>
                <a:solidFill>
                  <a:srgbClr val="3C78D8"/>
                </a:solidFill>
              </a:defRPr>
            </a:lvl1pPr>
            <a:lvl2pPr marL="914400" lvl="1" indent="-317500" algn="ctr" rtl="0">
              <a:spcBef>
                <a:spcPts val="1600"/>
              </a:spcBef>
              <a:spcAft>
                <a:spcPts val="0"/>
              </a:spcAft>
              <a:buClr>
                <a:srgbClr val="3C78D8"/>
              </a:buClr>
              <a:buSzPts val="1400"/>
              <a:buChar char="○"/>
              <a:defRPr>
                <a:solidFill>
                  <a:srgbClr val="3C78D8"/>
                </a:solidFill>
              </a:defRPr>
            </a:lvl2pPr>
            <a:lvl3pPr marL="1371600" lvl="2" indent="-317500" algn="ctr" rtl="0">
              <a:spcBef>
                <a:spcPts val="1600"/>
              </a:spcBef>
              <a:spcAft>
                <a:spcPts val="0"/>
              </a:spcAft>
              <a:buClr>
                <a:srgbClr val="3C78D8"/>
              </a:buClr>
              <a:buSzPts val="1400"/>
              <a:buChar char="■"/>
              <a:defRPr>
                <a:solidFill>
                  <a:srgbClr val="3C78D8"/>
                </a:solidFill>
              </a:defRPr>
            </a:lvl3pPr>
            <a:lvl4pPr marL="1828800" lvl="3" indent="-317500" algn="ctr" rtl="0">
              <a:spcBef>
                <a:spcPts val="1600"/>
              </a:spcBef>
              <a:spcAft>
                <a:spcPts val="0"/>
              </a:spcAft>
              <a:buClr>
                <a:srgbClr val="3C78D8"/>
              </a:buClr>
              <a:buSzPts val="1400"/>
              <a:buChar char="●"/>
              <a:defRPr>
                <a:solidFill>
                  <a:srgbClr val="3C78D8"/>
                </a:solidFill>
              </a:defRPr>
            </a:lvl4pPr>
            <a:lvl5pPr marL="2286000" lvl="4" indent="-317500" algn="ctr" rtl="0">
              <a:spcBef>
                <a:spcPts val="1600"/>
              </a:spcBef>
              <a:spcAft>
                <a:spcPts val="0"/>
              </a:spcAft>
              <a:buClr>
                <a:srgbClr val="3C78D8"/>
              </a:buClr>
              <a:buSzPts val="1400"/>
              <a:buChar char="○"/>
              <a:defRPr>
                <a:solidFill>
                  <a:srgbClr val="3C78D8"/>
                </a:solidFill>
              </a:defRPr>
            </a:lvl5pPr>
            <a:lvl6pPr marL="2743200" lvl="5" indent="-317500" algn="ctr" rtl="0">
              <a:spcBef>
                <a:spcPts val="1600"/>
              </a:spcBef>
              <a:spcAft>
                <a:spcPts val="0"/>
              </a:spcAft>
              <a:buClr>
                <a:srgbClr val="3C78D8"/>
              </a:buClr>
              <a:buSzPts val="1400"/>
              <a:buChar char="■"/>
              <a:defRPr>
                <a:solidFill>
                  <a:srgbClr val="3C78D8"/>
                </a:solidFill>
              </a:defRPr>
            </a:lvl6pPr>
            <a:lvl7pPr marL="3200400" lvl="6" indent="-317500" algn="ctr" rtl="0">
              <a:spcBef>
                <a:spcPts val="1600"/>
              </a:spcBef>
              <a:spcAft>
                <a:spcPts val="0"/>
              </a:spcAft>
              <a:buClr>
                <a:srgbClr val="3C78D8"/>
              </a:buClr>
              <a:buSzPts val="1400"/>
              <a:buChar char="●"/>
              <a:defRPr>
                <a:solidFill>
                  <a:srgbClr val="3C78D8"/>
                </a:solidFill>
              </a:defRPr>
            </a:lvl7pPr>
            <a:lvl8pPr marL="3657600" lvl="7" indent="-317500" algn="ctr" rtl="0">
              <a:spcBef>
                <a:spcPts val="1600"/>
              </a:spcBef>
              <a:spcAft>
                <a:spcPts val="0"/>
              </a:spcAft>
              <a:buClr>
                <a:srgbClr val="3C78D8"/>
              </a:buClr>
              <a:buSzPts val="1400"/>
              <a:buChar char="○"/>
              <a:defRPr>
                <a:solidFill>
                  <a:srgbClr val="3C78D8"/>
                </a:solidFill>
              </a:defRPr>
            </a:lvl8pPr>
            <a:lvl9pPr marL="4114800" lvl="8" indent="-317500" algn="ctr" rtl="0">
              <a:spcBef>
                <a:spcPts val="1600"/>
              </a:spcBef>
              <a:spcAft>
                <a:spcPts val="1600"/>
              </a:spcAft>
              <a:buClr>
                <a:srgbClr val="3C78D8"/>
              </a:buClr>
              <a:buSzPts val="1400"/>
              <a:buChar char="■"/>
              <a:defRPr>
                <a:solidFill>
                  <a:srgbClr val="3C78D8"/>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129" name="Google Shape;129;p31" descr="arrowFILL.png"/>
          <p:cNvPicPr preferRelativeResize="0"/>
          <p:nvPr/>
        </p:nvPicPr>
        <p:blipFill rotWithShape="1">
          <a:blip r:embed="rId2">
            <a:alphaModFix amt="50000"/>
          </a:blip>
          <a:srcRect l="8333" r="8333"/>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1"/>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pic>
        <p:nvPicPr>
          <p:cNvPr id="131" name="Google Shape;131;p32" descr="Faces.png"/>
          <p:cNvPicPr preferRelativeResize="0"/>
          <p:nvPr/>
        </p:nvPicPr>
        <p:blipFill>
          <a:blip r:embed="rId2">
            <a:alphaModFix amt="38000"/>
          </a:blip>
          <a:stretch>
            <a:fillRect/>
          </a:stretch>
        </p:blipFill>
        <p:spPr>
          <a:xfrm>
            <a:off x="-560375" y="0"/>
            <a:ext cx="6172193" cy="38576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33"/>
          <p:cNvSpPr txBox="1">
            <a:spLocks noGrp="1"/>
          </p:cNvSpPr>
          <p:nvPr>
            <p:ph type="title"/>
          </p:nvPr>
        </p:nvSpPr>
        <p:spPr>
          <a:xfrm>
            <a:off x="311700" y="5021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D85C6"/>
              </a:buClr>
              <a:buSzPts val="2800"/>
              <a:buNone/>
              <a:defRPr>
                <a:solidFill>
                  <a:srgbClr val="3D85C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33"/>
          <p:cNvSpPr txBox="1">
            <a:spLocks noGrp="1"/>
          </p:cNvSpPr>
          <p:nvPr>
            <p:ph type="body" idx="1"/>
          </p:nvPr>
        </p:nvSpPr>
        <p:spPr>
          <a:xfrm>
            <a:off x="311700" y="1209619"/>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35" name="Google Shape;135;p33"/>
          <p:cNvSpPr txBox="1">
            <a:spLocks noGrp="1"/>
          </p:cNvSpPr>
          <p:nvPr>
            <p:ph type="body" idx="2"/>
          </p:nvPr>
        </p:nvSpPr>
        <p:spPr>
          <a:xfrm>
            <a:off x="4832400" y="120962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34"/>
          <p:cNvSpPr txBox="1">
            <a:spLocks noGrp="1"/>
          </p:cNvSpPr>
          <p:nvPr>
            <p:ph type="title" hasCustomPrompt="1"/>
          </p:nvPr>
        </p:nvSpPr>
        <p:spPr>
          <a:xfrm>
            <a:off x="311700" y="877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D85C6"/>
              </a:buClr>
              <a:buSzPts val="12000"/>
              <a:buNone/>
              <a:defRPr sz="12000">
                <a:solidFill>
                  <a:srgbClr val="3D85C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34"/>
          <p:cNvSpPr txBox="1">
            <a:spLocks noGrp="1"/>
          </p:cNvSpPr>
          <p:nvPr>
            <p:ph type="body" idx="1"/>
          </p:nvPr>
        </p:nvSpPr>
        <p:spPr>
          <a:xfrm>
            <a:off x="311700" y="2923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434343"/>
              </a:buClr>
              <a:buSzPts val="1800"/>
              <a:buChar char="●"/>
              <a:defRPr>
                <a:solidFill>
                  <a:srgbClr val="434343"/>
                </a:solidFill>
              </a:defRPr>
            </a:lvl1pPr>
            <a:lvl2pPr marL="914400" lvl="1" indent="-317500" algn="ctr" rtl="0">
              <a:spcBef>
                <a:spcPts val="1600"/>
              </a:spcBef>
              <a:spcAft>
                <a:spcPts val="0"/>
              </a:spcAft>
              <a:buClr>
                <a:srgbClr val="434343"/>
              </a:buClr>
              <a:buSzPts val="1400"/>
              <a:buChar char="○"/>
              <a:defRPr>
                <a:solidFill>
                  <a:srgbClr val="434343"/>
                </a:solidFill>
              </a:defRPr>
            </a:lvl2pPr>
            <a:lvl3pPr marL="1371600" lvl="2" indent="-317500" algn="ctr" rtl="0">
              <a:spcBef>
                <a:spcPts val="1600"/>
              </a:spcBef>
              <a:spcAft>
                <a:spcPts val="0"/>
              </a:spcAft>
              <a:buClr>
                <a:srgbClr val="434343"/>
              </a:buClr>
              <a:buSzPts val="1400"/>
              <a:buChar char="■"/>
              <a:defRPr>
                <a:solidFill>
                  <a:srgbClr val="434343"/>
                </a:solidFill>
              </a:defRPr>
            </a:lvl3pPr>
            <a:lvl4pPr marL="1828800" lvl="3" indent="-317500" algn="ctr" rtl="0">
              <a:spcBef>
                <a:spcPts val="1600"/>
              </a:spcBef>
              <a:spcAft>
                <a:spcPts val="0"/>
              </a:spcAft>
              <a:buClr>
                <a:srgbClr val="434343"/>
              </a:buClr>
              <a:buSzPts val="1400"/>
              <a:buChar char="●"/>
              <a:defRPr>
                <a:solidFill>
                  <a:srgbClr val="434343"/>
                </a:solidFill>
              </a:defRPr>
            </a:lvl4pPr>
            <a:lvl5pPr marL="2286000" lvl="4" indent="-317500" algn="ctr" rtl="0">
              <a:spcBef>
                <a:spcPts val="1600"/>
              </a:spcBef>
              <a:spcAft>
                <a:spcPts val="0"/>
              </a:spcAft>
              <a:buClr>
                <a:srgbClr val="434343"/>
              </a:buClr>
              <a:buSzPts val="1400"/>
              <a:buChar char="○"/>
              <a:defRPr>
                <a:solidFill>
                  <a:srgbClr val="434343"/>
                </a:solidFill>
              </a:defRPr>
            </a:lvl5pPr>
            <a:lvl6pPr marL="2743200" lvl="5" indent="-317500" algn="ctr" rtl="0">
              <a:spcBef>
                <a:spcPts val="1600"/>
              </a:spcBef>
              <a:spcAft>
                <a:spcPts val="0"/>
              </a:spcAft>
              <a:buClr>
                <a:srgbClr val="434343"/>
              </a:buClr>
              <a:buSzPts val="1400"/>
              <a:buChar char="■"/>
              <a:defRPr>
                <a:solidFill>
                  <a:srgbClr val="434343"/>
                </a:solidFill>
              </a:defRPr>
            </a:lvl6pPr>
            <a:lvl7pPr marL="3200400" lvl="6" indent="-317500" algn="ctr" rtl="0">
              <a:spcBef>
                <a:spcPts val="1600"/>
              </a:spcBef>
              <a:spcAft>
                <a:spcPts val="0"/>
              </a:spcAft>
              <a:buClr>
                <a:srgbClr val="434343"/>
              </a:buClr>
              <a:buSzPts val="1400"/>
              <a:buChar char="●"/>
              <a:defRPr>
                <a:solidFill>
                  <a:srgbClr val="434343"/>
                </a:solidFill>
              </a:defRPr>
            </a:lvl7pPr>
            <a:lvl8pPr marL="3657600" lvl="7" indent="-317500" algn="ctr" rtl="0">
              <a:spcBef>
                <a:spcPts val="1600"/>
              </a:spcBef>
              <a:spcAft>
                <a:spcPts val="0"/>
              </a:spcAft>
              <a:buClr>
                <a:srgbClr val="434343"/>
              </a:buClr>
              <a:buSzPts val="1400"/>
              <a:buChar char="○"/>
              <a:defRPr>
                <a:solidFill>
                  <a:srgbClr val="434343"/>
                </a:solidFill>
              </a:defRPr>
            </a:lvl8pPr>
            <a:lvl9pPr marL="4114800" lvl="8" indent="-317500" algn="ctr" rtl="0">
              <a:spcBef>
                <a:spcPts val="1600"/>
              </a:spcBef>
              <a:spcAft>
                <a:spcPts val="160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139"/>
        <p:cNvGrpSpPr/>
        <p:nvPr/>
      </p:nvGrpSpPr>
      <p:grpSpPr>
        <a:xfrm>
          <a:off x="0" y="0"/>
          <a:ext cx="0" cy="0"/>
          <a:chOff x="0" y="0"/>
          <a:chExt cx="0" cy="0"/>
        </a:xfrm>
      </p:grpSpPr>
      <p:sp>
        <p:nvSpPr>
          <p:cNvPr id="140" name="Google Shape;140;p3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spcBef>
                <a:spcPts val="520"/>
              </a:spcBef>
              <a:spcAft>
                <a:spcPts val="0"/>
              </a:spcAft>
              <a:buClr>
                <a:schemeClr val="accent4"/>
              </a:buClr>
              <a:buSzPts val="2600"/>
              <a:buFont typeface="Calibri"/>
              <a:buAutoNum type="arabicPeriod"/>
              <a:defRPr sz="2600"/>
            </a:lvl1pPr>
            <a:lvl2pPr marL="914400" lvl="1" indent="-355600" algn="l" rtl="0">
              <a:spcBef>
                <a:spcPts val="1600"/>
              </a:spcBef>
              <a:spcAft>
                <a:spcPts val="0"/>
              </a:spcAft>
              <a:buClr>
                <a:schemeClr val="accent4"/>
              </a:buClr>
              <a:buSzPts val="2000"/>
              <a:buFont typeface="Calibri"/>
              <a:buAutoNum type="alphaLcParenR"/>
              <a:defRPr sz="2000"/>
            </a:lvl2pPr>
            <a:lvl3pPr marL="1371600" lvl="2" indent="-336550" algn="l" rtl="0">
              <a:spcBef>
                <a:spcPts val="1600"/>
              </a:spcBef>
              <a:spcAft>
                <a:spcPts val="0"/>
              </a:spcAft>
              <a:buClr>
                <a:schemeClr val="accent4"/>
              </a:buClr>
              <a:buSzPts val="1700"/>
              <a:buFont typeface="Calibri"/>
              <a:buAutoNum type="romanLcPeriod"/>
              <a:defRPr sz="1700"/>
            </a:lvl3pPr>
            <a:lvl4pPr marL="1828800" lvl="3" indent="-323850" algn="l" rtl="0">
              <a:spcBef>
                <a:spcPts val="1600"/>
              </a:spcBef>
              <a:spcAft>
                <a:spcPts val="0"/>
              </a:spcAft>
              <a:buSzPts val="1500"/>
              <a:buFont typeface="Calibri"/>
              <a:buAutoNum type="arabicPeriod"/>
              <a:defRPr/>
            </a:lvl4pPr>
            <a:lvl5pPr marL="2286000" lvl="4" indent="-314325" algn="l" rtl="0">
              <a:spcBef>
                <a:spcPts val="1600"/>
              </a:spcBef>
              <a:spcAft>
                <a:spcPts val="0"/>
              </a:spcAft>
              <a:buSzPts val="1350"/>
              <a:buFont typeface="Calibri"/>
              <a:buAutoNum type="arabicPeriod"/>
              <a:defRPr sz="1350"/>
            </a:lvl5pPr>
            <a:lvl6pPr marL="2743200" lvl="5" indent="-320039" algn="l" rtl="0">
              <a:spcBef>
                <a:spcPts val="1600"/>
              </a:spcBef>
              <a:spcAft>
                <a:spcPts val="0"/>
              </a:spcAft>
              <a:buSzPts val="1440"/>
              <a:buChar char="■"/>
              <a:defRPr/>
            </a:lvl6pPr>
            <a:lvl7pPr marL="3200400" lvl="6" indent="-320039" algn="l" rtl="0">
              <a:spcBef>
                <a:spcPts val="1600"/>
              </a:spcBef>
              <a:spcAft>
                <a:spcPts val="0"/>
              </a:spcAft>
              <a:buSzPts val="144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41" name="Google Shape;141;p3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pic>
        <p:nvPicPr>
          <p:cNvPr id="23" name="Google Shape;23;p5" descr="arrowFILL.png"/>
          <p:cNvPicPr preferRelativeResize="0"/>
          <p:nvPr/>
        </p:nvPicPr>
        <p:blipFill rotWithShape="1">
          <a:blip r:embed="rId2">
            <a:alphaModFix amt="50000"/>
          </a:blip>
          <a:srcRect l="8333" r="8333"/>
          <a:stretch/>
        </p:blipFill>
        <p:spPr>
          <a:xfrm>
            <a:off x="0" y="0"/>
            <a:ext cx="9144000" cy="5143500"/>
          </a:xfrm>
          <a:prstGeom prst="rect">
            <a:avLst/>
          </a:prstGeom>
          <a:noFill/>
          <a:ln>
            <a:noFill/>
          </a:ln>
        </p:spPr>
      </p:pic>
      <p:sp>
        <p:nvSpPr>
          <p:cNvPr id="24" name="Google Shape;24;p5"/>
          <p:cNvSpPr/>
          <p:nvPr/>
        </p:nvSpPr>
        <p:spPr>
          <a:xfrm>
            <a:off x="0" y="347531"/>
            <a:ext cx="9144000" cy="4448400"/>
          </a:xfrm>
          <a:prstGeom prst="rect">
            <a:avLst/>
          </a:prstGeom>
          <a:solidFill>
            <a:srgbClr val="0B3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06666"/>
              </a:buClr>
              <a:buSzPts val="2800"/>
              <a:buNone/>
              <a:defRPr>
                <a:solidFill>
                  <a:srgbClr val="E0666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28" name="Google Shape;28;p5" descr="CSIbug.png"/>
          <p:cNvPicPr preferRelativeResize="0"/>
          <p:nvPr/>
        </p:nvPicPr>
        <p:blipFill>
          <a:blip r:embed="rId3">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3603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D85C6"/>
              </a:buClr>
              <a:buSzPts val="6000"/>
              <a:buNone/>
              <a:defRPr sz="6000">
                <a:solidFill>
                  <a:srgbClr val="3D85C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txBox="1">
            <a:spLocks noGrp="1"/>
          </p:cNvSpPr>
          <p:nvPr>
            <p:ph type="body" idx="1"/>
          </p:nvPr>
        </p:nvSpPr>
        <p:spPr>
          <a:xfrm>
            <a:off x="311700" y="1381069"/>
            <a:ext cx="3999900" cy="30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2" name="Google Shape;32;p6"/>
          <p:cNvSpPr txBox="1">
            <a:spLocks noGrp="1"/>
          </p:cNvSpPr>
          <p:nvPr>
            <p:ph type="body" idx="2"/>
          </p:nvPr>
        </p:nvSpPr>
        <p:spPr>
          <a:xfrm>
            <a:off x="4832400" y="13810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06666"/>
              </a:buClr>
              <a:buSzPts val="2800"/>
              <a:buNone/>
              <a:defRPr>
                <a:solidFill>
                  <a:srgbClr val="E0666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37" name="Google Shape;37;p7" descr="CSIbug.png"/>
          <p:cNvPicPr preferRelativeResize="0"/>
          <p:nvPr/>
        </p:nvPicPr>
        <p:blipFill>
          <a:blip r:embed="rId2">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06666"/>
              </a:buClr>
              <a:buSzPts val="2400"/>
              <a:buNone/>
              <a:defRPr sz="2400">
                <a:solidFill>
                  <a:srgbClr val="E0666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 name="Google Shape;4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42" name="Google Shape;42;p8" descr="CSIbug.png"/>
          <p:cNvPicPr preferRelativeResize="0"/>
          <p:nvPr/>
        </p:nvPicPr>
        <p:blipFill>
          <a:blip r:embed="rId2">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E06666"/>
              </a:buClr>
              <a:buSzPts val="4800"/>
              <a:buNone/>
              <a:defRPr sz="4800">
                <a:solidFill>
                  <a:srgbClr val="E0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5" name="Google Shape;4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46" name="Google Shape;46;p9" descr="CSIbug.png"/>
          <p:cNvPicPr preferRelativeResize="0"/>
          <p:nvPr/>
        </p:nvPicPr>
        <p:blipFill>
          <a:blip r:embed="rId2">
            <a:alphaModFix/>
          </a:blip>
          <a:stretch>
            <a:fillRect/>
          </a:stretch>
        </p:blipFill>
        <p:spPr>
          <a:xfrm>
            <a:off x="4113096" y="4543425"/>
            <a:ext cx="516259" cy="4308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434343"/>
              </a:buClr>
              <a:buSzPts val="1800"/>
              <a:buNone/>
              <a:defRPr>
                <a:solidFill>
                  <a:srgbClr val="434343"/>
                </a:solidFill>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6.pn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B3254"/>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E06666"/>
              </a:buClr>
              <a:buSzPts val="2800"/>
              <a:buFont typeface="Calibri"/>
              <a:buNone/>
              <a:defRPr sz="2800">
                <a:solidFill>
                  <a:srgbClr val="E06666"/>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CCCCCC"/>
              </a:buClr>
              <a:buSzPts val="1800"/>
              <a:buFont typeface="Calibri"/>
              <a:buChar char="●"/>
              <a:defRPr sz="1800">
                <a:solidFill>
                  <a:srgbClr val="CCCCCC"/>
                </a:solidFill>
                <a:latin typeface="Calibri"/>
                <a:ea typeface="Calibri"/>
                <a:cs typeface="Calibri"/>
                <a:sym typeface="Calibri"/>
              </a:defRPr>
            </a:lvl1pPr>
            <a:lvl2pPr marL="914400" lvl="1"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2pPr>
            <a:lvl3pPr marL="1371600" lvl="2"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3pPr>
            <a:lvl4pPr marL="1828800" lvl="3"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4pPr>
            <a:lvl5pPr marL="2286000" lvl="4"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5pPr>
            <a:lvl6pPr marL="2743200" lvl="5"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6pPr>
            <a:lvl7pPr marL="3200400" lvl="6"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7pPr>
            <a:lvl8pPr marL="3657600" lvl="7" indent="-317500" rtl="0">
              <a:lnSpc>
                <a:spcPct val="115000"/>
              </a:lnSpc>
              <a:spcBef>
                <a:spcPts val="1600"/>
              </a:spcBef>
              <a:spcAft>
                <a:spcPts val="0"/>
              </a:spcAft>
              <a:buClr>
                <a:srgbClr val="CCCCCC"/>
              </a:buClr>
              <a:buSzPts val="1400"/>
              <a:buFont typeface="Calibri"/>
              <a:buChar char="○"/>
              <a:defRPr>
                <a:solidFill>
                  <a:srgbClr val="CCCCCC"/>
                </a:solidFill>
                <a:latin typeface="Calibri"/>
                <a:ea typeface="Calibri"/>
                <a:cs typeface="Calibri"/>
                <a:sym typeface="Calibri"/>
              </a:defRPr>
            </a:lvl8pPr>
            <a:lvl9pPr marL="4114800" lvl="8" indent="-317500" rtl="0">
              <a:lnSpc>
                <a:spcPct val="115000"/>
              </a:lnSpc>
              <a:spcBef>
                <a:spcPts val="1600"/>
              </a:spcBef>
              <a:spcAft>
                <a:spcPts val="1600"/>
              </a:spcAft>
              <a:buClr>
                <a:srgbClr val="CCCCCC"/>
              </a:buClr>
              <a:buSzPts val="1400"/>
              <a:buFont typeface="Calibri"/>
              <a:buChar char="■"/>
              <a:defRPr>
                <a:solidFill>
                  <a:srgbClr val="CCCCCC"/>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990000"/>
              </a:buClr>
              <a:buSzPts val="2800"/>
              <a:buFont typeface="Calibri"/>
              <a:buNone/>
              <a:defRPr sz="2800">
                <a:solidFill>
                  <a:srgbClr val="990000"/>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1" name="Google Shape;91;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Calibri"/>
              <a:buChar char="●"/>
              <a:defRPr sz="1800">
                <a:solidFill>
                  <a:srgbClr val="434343"/>
                </a:solidFill>
                <a:latin typeface="Calibri"/>
                <a:ea typeface="Calibri"/>
                <a:cs typeface="Calibri"/>
                <a:sym typeface="Calibri"/>
              </a:defRPr>
            </a:lvl1pPr>
            <a:lvl2pPr marL="914400" lvl="1" indent="-317500" rtl="0">
              <a:lnSpc>
                <a:spcPct val="115000"/>
              </a:lnSpc>
              <a:spcBef>
                <a:spcPts val="1600"/>
              </a:spcBef>
              <a:spcAft>
                <a:spcPts val="0"/>
              </a:spcAft>
              <a:buClr>
                <a:srgbClr val="434343"/>
              </a:buClr>
              <a:buSzPts val="1400"/>
              <a:buFont typeface="Calibri"/>
              <a:buChar char="○"/>
              <a:defRPr>
                <a:solidFill>
                  <a:srgbClr val="434343"/>
                </a:solidFill>
                <a:latin typeface="Calibri"/>
                <a:ea typeface="Calibri"/>
                <a:cs typeface="Calibri"/>
                <a:sym typeface="Calibri"/>
              </a:defRPr>
            </a:lvl2pPr>
            <a:lvl3pPr marL="1371600" lvl="2" indent="-317500" rtl="0">
              <a:lnSpc>
                <a:spcPct val="115000"/>
              </a:lnSpc>
              <a:spcBef>
                <a:spcPts val="1600"/>
              </a:spcBef>
              <a:spcAft>
                <a:spcPts val="0"/>
              </a:spcAft>
              <a:buClr>
                <a:srgbClr val="3D85C6"/>
              </a:buClr>
              <a:buSzPts val="1400"/>
              <a:buFont typeface="Calibri"/>
              <a:buChar char="■"/>
              <a:defRPr>
                <a:solidFill>
                  <a:srgbClr val="3D85C6"/>
                </a:solidFill>
                <a:latin typeface="Calibri"/>
                <a:ea typeface="Calibri"/>
                <a:cs typeface="Calibri"/>
                <a:sym typeface="Calibri"/>
              </a:defRPr>
            </a:lvl3pPr>
            <a:lvl4pPr marL="1828800" lvl="3" indent="-317500" rtl="0">
              <a:lnSpc>
                <a:spcPct val="115000"/>
              </a:lnSpc>
              <a:spcBef>
                <a:spcPts val="1600"/>
              </a:spcBef>
              <a:spcAft>
                <a:spcPts val="0"/>
              </a:spcAft>
              <a:buClr>
                <a:srgbClr val="990000"/>
              </a:buClr>
              <a:buSzPts val="1400"/>
              <a:buFont typeface="Calibri"/>
              <a:buChar char="●"/>
              <a:defRPr>
                <a:solidFill>
                  <a:srgbClr val="990000"/>
                </a:solidFill>
                <a:latin typeface="Calibri"/>
                <a:ea typeface="Calibri"/>
                <a:cs typeface="Calibri"/>
                <a:sym typeface="Calibri"/>
              </a:defRPr>
            </a:lvl4pPr>
            <a:lvl5pPr marL="2286000" lvl="4" indent="-317500" rtl="0">
              <a:lnSpc>
                <a:spcPct val="115000"/>
              </a:lnSpc>
              <a:spcBef>
                <a:spcPts val="1600"/>
              </a:spcBef>
              <a:spcAft>
                <a:spcPts val="0"/>
              </a:spcAft>
              <a:buClr>
                <a:srgbClr val="434343"/>
              </a:buClr>
              <a:buSzPts val="1400"/>
              <a:buFont typeface="Calibri"/>
              <a:buChar char="○"/>
              <a:defRPr>
                <a:solidFill>
                  <a:srgbClr val="434343"/>
                </a:solidFill>
                <a:latin typeface="Calibri"/>
                <a:ea typeface="Calibri"/>
                <a:cs typeface="Calibri"/>
                <a:sym typeface="Calibri"/>
              </a:defRPr>
            </a:lvl5pPr>
            <a:lvl6pPr marL="2743200" lvl="5" indent="-317500" rtl="0">
              <a:lnSpc>
                <a:spcPct val="115000"/>
              </a:lnSpc>
              <a:spcBef>
                <a:spcPts val="1600"/>
              </a:spcBef>
              <a:spcAft>
                <a:spcPts val="0"/>
              </a:spcAft>
              <a:buClr>
                <a:srgbClr val="434343"/>
              </a:buClr>
              <a:buSzPts val="1400"/>
              <a:buFont typeface="Calibri"/>
              <a:buChar char="■"/>
              <a:defRPr>
                <a:solidFill>
                  <a:srgbClr val="434343"/>
                </a:solidFill>
                <a:latin typeface="Calibri"/>
                <a:ea typeface="Calibri"/>
                <a:cs typeface="Calibri"/>
                <a:sym typeface="Calibri"/>
              </a:defRPr>
            </a:lvl6pPr>
            <a:lvl7pPr marL="3200400" lvl="6" indent="-317500" rtl="0">
              <a:lnSpc>
                <a:spcPct val="115000"/>
              </a:lnSpc>
              <a:spcBef>
                <a:spcPts val="1600"/>
              </a:spcBef>
              <a:spcAft>
                <a:spcPts val="0"/>
              </a:spcAft>
              <a:buClr>
                <a:srgbClr val="434343"/>
              </a:buClr>
              <a:buSzPts val="1400"/>
              <a:buFont typeface="Calibri"/>
              <a:buChar char="●"/>
              <a:defRPr>
                <a:solidFill>
                  <a:srgbClr val="434343"/>
                </a:solidFill>
                <a:latin typeface="Calibri"/>
                <a:ea typeface="Calibri"/>
                <a:cs typeface="Calibri"/>
                <a:sym typeface="Calibri"/>
              </a:defRPr>
            </a:lvl7pPr>
            <a:lvl8pPr marL="3657600" lvl="7" indent="-317500" rtl="0">
              <a:lnSpc>
                <a:spcPct val="115000"/>
              </a:lnSpc>
              <a:spcBef>
                <a:spcPts val="1600"/>
              </a:spcBef>
              <a:spcAft>
                <a:spcPts val="0"/>
              </a:spcAft>
              <a:buClr>
                <a:srgbClr val="434343"/>
              </a:buClr>
              <a:buSzPts val="1400"/>
              <a:buFont typeface="Calibri"/>
              <a:buChar char="○"/>
              <a:defRPr>
                <a:solidFill>
                  <a:srgbClr val="434343"/>
                </a:solidFill>
                <a:latin typeface="Calibri"/>
                <a:ea typeface="Calibri"/>
                <a:cs typeface="Calibri"/>
                <a:sym typeface="Calibri"/>
              </a:defRPr>
            </a:lvl8pPr>
            <a:lvl9pPr marL="4114800" lvl="8" indent="-317500" rtl="0">
              <a:lnSpc>
                <a:spcPct val="115000"/>
              </a:lnSpc>
              <a:spcBef>
                <a:spcPts val="1600"/>
              </a:spcBef>
              <a:spcAft>
                <a:spcPts val="1600"/>
              </a:spcAft>
              <a:buClr>
                <a:srgbClr val="434343"/>
              </a:buClr>
              <a:buSzPts val="1400"/>
              <a:buFont typeface="Calibri"/>
              <a:buChar char="■"/>
              <a:defRPr>
                <a:solidFill>
                  <a:srgbClr val="434343"/>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iISP02KPau0"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k20.ou.edu/stu"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iISP02KPau0"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iISP02KPau0"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hyperlink" Target="http://k20.ou.edu/goals"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12.jpg"/><Relationship Id="rId4" Type="http://schemas.openxmlformats.org/officeDocument/2006/relationships/hyperlink" Target="http://www.youtube.com/watch?v=iISP02KPau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6"/>
          <p:cNvSpPr txBox="1"/>
          <p:nvPr/>
        </p:nvSpPr>
        <p:spPr>
          <a:xfrm flipH="1">
            <a:off x="5789225" y="1482000"/>
            <a:ext cx="2856900" cy="225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None/>
            </a:pPr>
            <a:r>
              <a:rPr lang="en-US" sz="5000" b="1">
                <a:solidFill>
                  <a:srgbClr val="434343"/>
                </a:solidFill>
                <a:highlight>
                  <a:srgbClr val="FFFF00"/>
                </a:highlight>
                <a:latin typeface="Calibri"/>
                <a:ea typeface="Calibri"/>
                <a:cs typeface="Calibri"/>
                <a:sym typeface="Calibri"/>
              </a:rPr>
              <a:t>NAME</a:t>
            </a:r>
            <a:r>
              <a:rPr lang="en-US" sz="5000" b="1">
                <a:solidFill>
                  <a:srgbClr val="434343"/>
                </a:solidFill>
                <a:latin typeface="Calibri"/>
                <a:ea typeface="Calibri"/>
                <a:cs typeface="Calibri"/>
                <a:sym typeface="Calibri"/>
              </a:rPr>
              <a:t> Public Schools</a:t>
            </a:r>
            <a:endParaRPr sz="5000" b="1">
              <a:solidFill>
                <a:srgbClr val="434343"/>
              </a:solidFill>
              <a:latin typeface="Calibri"/>
              <a:ea typeface="Calibri"/>
              <a:cs typeface="Calibri"/>
              <a:sym typeface="Calibri"/>
            </a:endParaRPr>
          </a:p>
        </p:txBody>
      </p:sp>
      <p:sp>
        <p:nvSpPr>
          <p:cNvPr id="147" name="Google Shape;147;p36"/>
          <p:cNvSpPr txBox="1">
            <a:spLocks noGrp="1"/>
          </p:cNvSpPr>
          <p:nvPr>
            <p:ph type="ctrTitle"/>
          </p:nvPr>
        </p:nvSpPr>
        <p:spPr>
          <a:xfrm>
            <a:off x="5789225" y="803274"/>
            <a:ext cx="3195600" cy="601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000" b="1">
                <a:solidFill>
                  <a:srgbClr val="990000"/>
                </a:solidFill>
              </a:rPr>
              <a:t>CSI Reboot </a:t>
            </a:r>
            <a:r>
              <a:rPr lang="en-US" sz="3000">
                <a:solidFill>
                  <a:srgbClr val="990000"/>
                </a:solidFill>
              </a:rPr>
              <a:t>  </a:t>
            </a:r>
            <a:endParaRPr sz="3000" i="0" u="none" strike="noStrike" cap="none">
              <a:solidFill>
                <a:srgbClr val="99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5"/>
          <p:cNvSpPr txBox="1">
            <a:spLocks noGrp="1"/>
          </p:cNvSpPr>
          <p:nvPr>
            <p:ph type="title"/>
          </p:nvPr>
        </p:nvSpPr>
        <p:spPr>
          <a:xfrm>
            <a:off x="311700" y="20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991B1E"/>
                </a:solidFill>
              </a:rPr>
              <a:t>Carousel </a:t>
            </a:r>
            <a:endParaRPr sz="3600">
              <a:solidFill>
                <a:srgbClr val="991B1E"/>
              </a:solidFill>
            </a:endParaRPr>
          </a:p>
        </p:txBody>
      </p:sp>
      <p:sp>
        <p:nvSpPr>
          <p:cNvPr id="222" name="Google Shape;222;p45"/>
          <p:cNvSpPr txBox="1">
            <a:spLocks noGrp="1"/>
          </p:cNvSpPr>
          <p:nvPr>
            <p:ph type="body" idx="2"/>
          </p:nvPr>
        </p:nvSpPr>
        <p:spPr>
          <a:xfrm>
            <a:off x="435775" y="915022"/>
            <a:ext cx="83964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990000"/>
              </a:buClr>
              <a:buSzPts val="2400"/>
              <a:buAutoNum type="arabicPeriod"/>
            </a:pPr>
            <a:r>
              <a:rPr lang="en-US" sz="2400"/>
              <a:t>Your group will rotate through the SWOT </a:t>
            </a:r>
            <a:br>
              <a:rPr lang="en-US" sz="2400"/>
            </a:br>
            <a:r>
              <a:rPr lang="en-US" sz="2400"/>
              <a:t>posters for each of the other goal areas.</a:t>
            </a:r>
            <a:endParaRPr sz="2400"/>
          </a:p>
          <a:p>
            <a:pPr marL="457200" lvl="0" indent="-381000" algn="l" rtl="0">
              <a:spcBef>
                <a:spcPts val="0"/>
              </a:spcBef>
              <a:spcAft>
                <a:spcPts val="0"/>
              </a:spcAft>
              <a:buClr>
                <a:srgbClr val="990000"/>
              </a:buClr>
              <a:buSzPts val="2400"/>
              <a:buAutoNum type="arabicPeriod"/>
            </a:pPr>
            <a:r>
              <a:rPr lang="en-US" sz="2400"/>
              <a:t>You have 5 minutes to view what the </a:t>
            </a:r>
            <a:br>
              <a:rPr lang="en-US" sz="2400"/>
            </a:br>
            <a:r>
              <a:rPr lang="en-US" sz="2400"/>
              <a:t>previous group has written.</a:t>
            </a:r>
            <a:endParaRPr sz="2400"/>
          </a:p>
          <a:p>
            <a:pPr marL="457200" lvl="0" indent="-381000" algn="l" rtl="0">
              <a:spcBef>
                <a:spcPts val="0"/>
              </a:spcBef>
              <a:spcAft>
                <a:spcPts val="0"/>
              </a:spcAft>
              <a:buClr>
                <a:srgbClr val="990000"/>
              </a:buClr>
              <a:buSzPts val="2400"/>
              <a:buAutoNum type="arabicPeriod"/>
            </a:pPr>
            <a:r>
              <a:rPr lang="en-US" sz="2400"/>
              <a:t>Brainstorm and add any additional </a:t>
            </a:r>
            <a:br>
              <a:rPr lang="en-US" sz="2400"/>
            </a:br>
            <a:r>
              <a:rPr lang="en-US" sz="2400"/>
              <a:t>information.</a:t>
            </a:r>
            <a:endParaRPr sz="2400"/>
          </a:p>
          <a:p>
            <a:pPr marL="457200" lvl="0" indent="-381000" algn="l" rtl="0">
              <a:spcBef>
                <a:spcPts val="0"/>
              </a:spcBef>
              <a:spcAft>
                <a:spcPts val="0"/>
              </a:spcAft>
              <a:buClr>
                <a:srgbClr val="990000"/>
              </a:buClr>
              <a:buSzPts val="2400"/>
              <a:buAutoNum type="arabicPeriod"/>
            </a:pPr>
            <a:r>
              <a:rPr lang="en-US" sz="2400"/>
              <a:t>When time is up, move on to the next goal area.</a:t>
            </a:r>
            <a:endParaRPr sz="2400"/>
          </a:p>
        </p:txBody>
      </p:sp>
      <p:pic>
        <p:nvPicPr>
          <p:cNvPr id="223" name="Google Shape;223;p45" title="K20 Center 3 minute timer">
            <a:hlinkClick r:id="rId3"/>
          </p:cNvPr>
          <p:cNvPicPr preferRelativeResize="0"/>
          <p:nvPr/>
        </p:nvPicPr>
        <p:blipFill>
          <a:blip r:embed="rId4">
            <a:alphaModFix/>
          </a:blip>
          <a:stretch>
            <a:fillRect/>
          </a:stretch>
        </p:blipFill>
        <p:spPr>
          <a:xfrm>
            <a:off x="6833400" y="1862225"/>
            <a:ext cx="1982926" cy="1487175"/>
          </a:xfrm>
          <a:prstGeom prst="rect">
            <a:avLst/>
          </a:prstGeom>
          <a:noFill/>
          <a:ln>
            <a:noFill/>
          </a:ln>
        </p:spPr>
      </p:pic>
      <p:pic>
        <p:nvPicPr>
          <p:cNvPr id="224" name="Google Shape;224;p45"/>
          <p:cNvPicPr preferRelativeResize="0"/>
          <p:nvPr/>
        </p:nvPicPr>
        <p:blipFill>
          <a:blip r:embed="rId5">
            <a:alphaModFix/>
          </a:blip>
          <a:stretch>
            <a:fillRect/>
          </a:stretch>
        </p:blipFill>
        <p:spPr>
          <a:xfrm>
            <a:off x="6704354" y="546025"/>
            <a:ext cx="2111975" cy="1068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6"/>
          <p:cNvSpPr txBox="1">
            <a:spLocks noGrp="1"/>
          </p:cNvSpPr>
          <p:nvPr>
            <p:ph type="body" idx="1"/>
          </p:nvPr>
        </p:nvSpPr>
        <p:spPr>
          <a:xfrm>
            <a:off x="1572600" y="357475"/>
            <a:ext cx="59988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990000"/>
                </a:solidFill>
              </a:rPr>
              <a:t>Let’s take a 5-minute break!</a:t>
            </a:r>
            <a:endParaRPr sz="3600">
              <a:solidFill>
                <a:srgbClr val="990000"/>
              </a:solidFill>
            </a:endParaRPr>
          </a:p>
        </p:txBody>
      </p:sp>
      <p:pic>
        <p:nvPicPr>
          <p:cNvPr id="231" name="Google Shape;231;p46" title="K20 Center 5 minute timer">
            <a:hlinkClick r:id="rId3"/>
          </p:cNvPr>
          <p:cNvPicPr preferRelativeResize="0"/>
          <p:nvPr/>
        </p:nvPicPr>
        <p:blipFill>
          <a:blip r:embed="rId4">
            <a:alphaModFix/>
          </a:blip>
          <a:stretch>
            <a:fillRect/>
          </a:stretch>
        </p:blipFill>
        <p:spPr>
          <a:xfrm>
            <a:off x="2415688" y="1230300"/>
            <a:ext cx="4312625" cy="323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7"/>
          <p:cNvSpPr/>
          <p:nvPr/>
        </p:nvSpPr>
        <p:spPr>
          <a:xfrm>
            <a:off x="5624925" y="1580624"/>
            <a:ext cx="3257700" cy="1398000"/>
          </a:xfrm>
          <a:prstGeom prst="wedgeRoundRectCallout">
            <a:avLst>
              <a:gd name="adj1" fmla="val -11617"/>
              <a:gd name="adj2" fmla="val 75696"/>
              <a:gd name="adj3" fmla="val 0"/>
            </a:avLst>
          </a:prstGeom>
          <a:solidFill>
            <a:schemeClr val="lt1"/>
          </a:solidFill>
          <a:ln w="9525" cap="flat" cmpd="sng">
            <a:solidFill>
              <a:srgbClr val="8D141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8" name="Google Shape;238;p47"/>
          <p:cNvSpPr txBox="1">
            <a:spLocks noGrp="1"/>
          </p:cNvSpPr>
          <p:nvPr>
            <p:ph type="body" idx="1"/>
          </p:nvPr>
        </p:nvSpPr>
        <p:spPr>
          <a:xfrm>
            <a:off x="311700" y="1115500"/>
            <a:ext cx="5015400" cy="30882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Clr>
                <a:srgbClr val="991B1E"/>
              </a:buClr>
              <a:buSzPts val="2600"/>
              <a:buChar char="●"/>
            </a:pPr>
            <a:r>
              <a:rPr lang="en-US" sz="2600">
                <a:solidFill>
                  <a:srgbClr val="434343"/>
                </a:solidFill>
              </a:rPr>
              <a:t>Risk-taking/asking questions</a:t>
            </a:r>
            <a:endParaRPr sz="2600">
              <a:solidFill>
                <a:srgbClr val="434343"/>
              </a:solidFill>
            </a:endParaRPr>
          </a:p>
          <a:p>
            <a:pPr marL="457200" lvl="0" indent="-393700" algn="l" rtl="0">
              <a:spcBef>
                <a:spcPts val="0"/>
              </a:spcBef>
              <a:spcAft>
                <a:spcPts val="0"/>
              </a:spcAft>
              <a:buClr>
                <a:srgbClr val="991B1E"/>
              </a:buClr>
              <a:buSzPts val="2600"/>
              <a:buChar char="●"/>
            </a:pPr>
            <a:r>
              <a:rPr lang="en-US" sz="2600">
                <a:solidFill>
                  <a:srgbClr val="434343"/>
                </a:solidFill>
              </a:rPr>
              <a:t>Alignment of beliefs, values, mission, goals</a:t>
            </a:r>
            <a:endParaRPr sz="2600">
              <a:solidFill>
                <a:srgbClr val="434343"/>
              </a:solidFill>
            </a:endParaRPr>
          </a:p>
          <a:p>
            <a:pPr marL="457200" lvl="0" indent="-393700" algn="l" rtl="0">
              <a:spcBef>
                <a:spcPts val="0"/>
              </a:spcBef>
              <a:spcAft>
                <a:spcPts val="0"/>
              </a:spcAft>
              <a:buClr>
                <a:srgbClr val="991B1E"/>
              </a:buClr>
              <a:buSzPts val="2600"/>
              <a:buChar char="●"/>
            </a:pPr>
            <a:r>
              <a:rPr lang="en-US" sz="2600">
                <a:solidFill>
                  <a:srgbClr val="434343"/>
                </a:solidFill>
              </a:rPr>
              <a:t>Simplicity and focus</a:t>
            </a:r>
            <a:endParaRPr sz="2600">
              <a:solidFill>
                <a:srgbClr val="434343"/>
              </a:solidFill>
            </a:endParaRPr>
          </a:p>
          <a:p>
            <a:pPr marL="457200" lvl="0" indent="-393700" algn="l" rtl="0">
              <a:spcBef>
                <a:spcPts val="0"/>
              </a:spcBef>
              <a:spcAft>
                <a:spcPts val="0"/>
              </a:spcAft>
              <a:buClr>
                <a:srgbClr val="991B1E"/>
              </a:buClr>
              <a:buSzPts val="2600"/>
              <a:buChar char="●"/>
            </a:pPr>
            <a:r>
              <a:rPr lang="en-US" sz="2600">
                <a:solidFill>
                  <a:srgbClr val="434343"/>
                </a:solidFill>
              </a:rPr>
              <a:t>Rigorous tracking/accountability</a:t>
            </a:r>
            <a:endParaRPr sz="2600">
              <a:solidFill>
                <a:srgbClr val="434343"/>
              </a:solidFill>
            </a:endParaRPr>
          </a:p>
          <a:p>
            <a:pPr marL="0" lvl="0" indent="0" algn="l" rtl="0">
              <a:spcBef>
                <a:spcPts val="1600"/>
              </a:spcBef>
              <a:spcAft>
                <a:spcPts val="0"/>
              </a:spcAft>
              <a:buNone/>
            </a:pPr>
            <a:endParaRPr sz="3300"/>
          </a:p>
          <a:p>
            <a:pPr marL="0" lvl="0" indent="0" algn="l" rtl="0">
              <a:spcBef>
                <a:spcPts val="1600"/>
              </a:spcBef>
              <a:spcAft>
                <a:spcPts val="0"/>
              </a:spcAft>
              <a:buNone/>
            </a:pPr>
            <a:endParaRPr sz="3000"/>
          </a:p>
          <a:p>
            <a:pPr marL="0" lvl="0" indent="0" algn="l" rtl="0">
              <a:spcBef>
                <a:spcPts val="1600"/>
              </a:spcBef>
              <a:spcAft>
                <a:spcPts val="1600"/>
              </a:spcAft>
              <a:buNone/>
            </a:pPr>
            <a:endParaRPr sz="3000"/>
          </a:p>
        </p:txBody>
      </p:sp>
      <p:sp>
        <p:nvSpPr>
          <p:cNvPr id="239" name="Google Shape;239;p47"/>
          <p:cNvSpPr txBox="1"/>
          <p:nvPr/>
        </p:nvSpPr>
        <p:spPr>
          <a:xfrm>
            <a:off x="5890075" y="2576575"/>
            <a:ext cx="2837400" cy="274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400" i="1">
                <a:solidFill>
                  <a:srgbClr val="205595"/>
                </a:solidFill>
                <a:latin typeface="Calibri"/>
                <a:ea typeface="Calibri"/>
                <a:cs typeface="Calibri"/>
                <a:sym typeface="Calibri"/>
              </a:rPr>
              <a:t>“Culture drives great results.”</a:t>
            </a:r>
            <a:endParaRPr sz="3400" i="1">
              <a:solidFill>
                <a:srgbClr val="205595"/>
              </a:solidFill>
              <a:latin typeface="Calibri"/>
              <a:ea typeface="Calibri"/>
              <a:cs typeface="Calibri"/>
              <a:sym typeface="Calibri"/>
            </a:endParaRPr>
          </a:p>
          <a:p>
            <a:pPr marL="0" lvl="0" indent="0" algn="ctr" rtl="0">
              <a:lnSpc>
                <a:spcPct val="115000"/>
              </a:lnSpc>
              <a:spcBef>
                <a:spcPts val="0"/>
              </a:spcBef>
              <a:spcAft>
                <a:spcPts val="0"/>
              </a:spcAft>
              <a:buNone/>
            </a:pPr>
            <a:endParaRPr sz="2600" i="1">
              <a:solidFill>
                <a:srgbClr val="205595"/>
              </a:solidFill>
              <a:latin typeface="Calibri"/>
              <a:ea typeface="Calibri"/>
              <a:cs typeface="Calibri"/>
              <a:sym typeface="Calibri"/>
            </a:endParaRPr>
          </a:p>
          <a:p>
            <a:pPr marL="457200" lvl="0" indent="0" algn="r" rtl="0">
              <a:lnSpc>
                <a:spcPct val="115000"/>
              </a:lnSpc>
              <a:spcBef>
                <a:spcPts val="0"/>
              </a:spcBef>
              <a:spcAft>
                <a:spcPts val="1600"/>
              </a:spcAft>
              <a:buNone/>
            </a:pPr>
            <a:r>
              <a:rPr lang="en-US" sz="1800">
                <a:solidFill>
                  <a:srgbClr val="434343"/>
                </a:solidFill>
                <a:latin typeface="Calibri"/>
                <a:ea typeface="Calibri"/>
                <a:cs typeface="Calibri"/>
                <a:sym typeface="Calibri"/>
              </a:rPr>
              <a:t>  Jack Welch</a:t>
            </a:r>
            <a:endParaRPr sz="1800">
              <a:solidFill>
                <a:srgbClr val="434343"/>
              </a:solidFill>
              <a:latin typeface="Calibri"/>
              <a:ea typeface="Calibri"/>
              <a:cs typeface="Calibri"/>
              <a:sym typeface="Calibri"/>
            </a:endParaRPr>
          </a:p>
        </p:txBody>
      </p:sp>
      <p:sp>
        <p:nvSpPr>
          <p:cNvPr id="240" name="Google Shape;240;p47"/>
          <p:cNvSpPr txBox="1">
            <a:spLocks noGrp="1"/>
          </p:cNvSpPr>
          <p:nvPr>
            <p:ph type="title"/>
          </p:nvPr>
        </p:nvSpPr>
        <p:spPr>
          <a:xfrm>
            <a:off x="311700" y="360375"/>
            <a:ext cx="8520600" cy="572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600">
                <a:solidFill>
                  <a:srgbClr val="990000"/>
                </a:solidFill>
              </a:rPr>
              <a:t>Characteristics of a Performance Culture </a:t>
            </a:r>
            <a:endParaRPr sz="3600" i="0" u="none" strike="noStrike" cap="none">
              <a:solidFill>
                <a:srgbClr val="99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8"/>
          <p:cNvPicPr preferRelativeResize="0"/>
          <p:nvPr/>
        </p:nvPicPr>
        <p:blipFill>
          <a:blip r:embed="rId3">
            <a:alphaModFix/>
          </a:blip>
          <a:stretch>
            <a:fillRect/>
          </a:stretch>
        </p:blipFill>
        <p:spPr>
          <a:xfrm>
            <a:off x="5093852" y="131638"/>
            <a:ext cx="3650426" cy="4880226"/>
          </a:xfrm>
          <a:prstGeom prst="rect">
            <a:avLst/>
          </a:prstGeom>
          <a:noFill/>
          <a:ln>
            <a:noFill/>
          </a:ln>
          <a:effectLst>
            <a:outerShdw blurRad="57150" dist="19050" dir="5400000" algn="bl" rotWithShape="0">
              <a:srgbClr val="000000">
                <a:alpha val="50000"/>
              </a:srgbClr>
            </a:outerShdw>
          </a:effectLst>
        </p:spPr>
      </p:pic>
      <p:sp>
        <p:nvSpPr>
          <p:cNvPr id="247" name="Google Shape;247;p48"/>
          <p:cNvSpPr txBox="1"/>
          <p:nvPr/>
        </p:nvSpPr>
        <p:spPr>
          <a:xfrm>
            <a:off x="457200" y="1463050"/>
            <a:ext cx="4325100" cy="1763400"/>
          </a:xfrm>
          <a:prstGeom prst="rect">
            <a:avLst/>
          </a:prstGeom>
          <a:noFill/>
          <a:ln>
            <a:noFill/>
          </a:ln>
        </p:spPr>
        <p:txBody>
          <a:bodyPr spcFirstLastPara="1" wrap="square" lIns="91425" tIns="91425" rIns="91425" bIns="91425" anchor="ctr" anchorCtr="0">
            <a:noAutofit/>
          </a:bodyPr>
          <a:lstStyle/>
          <a:p>
            <a:pPr marL="457200" lvl="0" indent="-393700" algn="l" rtl="0">
              <a:lnSpc>
                <a:spcPct val="115000"/>
              </a:lnSpc>
              <a:spcBef>
                <a:spcPts val="0"/>
              </a:spcBef>
              <a:spcAft>
                <a:spcPts val="0"/>
              </a:spcAft>
              <a:buClr>
                <a:srgbClr val="991B1E"/>
              </a:buClr>
              <a:buSzPts val="2600"/>
              <a:buFont typeface="Calibri"/>
              <a:buChar char="●"/>
            </a:pPr>
            <a:r>
              <a:rPr lang="en-US" sz="2600">
                <a:solidFill>
                  <a:schemeClr val="dk1"/>
                </a:solidFill>
                <a:latin typeface="Calibri"/>
                <a:ea typeface="Calibri"/>
                <a:cs typeface="Calibri"/>
                <a:sym typeface="Calibri"/>
              </a:rPr>
              <a:t>3 items that you agree with</a:t>
            </a:r>
            <a:endParaRPr sz="2600">
              <a:solidFill>
                <a:schemeClr val="dk1"/>
              </a:solidFill>
              <a:latin typeface="Calibri"/>
              <a:ea typeface="Calibri"/>
              <a:cs typeface="Calibri"/>
              <a:sym typeface="Calibri"/>
            </a:endParaRPr>
          </a:p>
          <a:p>
            <a:pPr marL="457200" lvl="0" indent="-393700" algn="l" rtl="0">
              <a:lnSpc>
                <a:spcPct val="115000"/>
              </a:lnSpc>
              <a:spcBef>
                <a:spcPts val="0"/>
              </a:spcBef>
              <a:spcAft>
                <a:spcPts val="0"/>
              </a:spcAft>
              <a:buClr>
                <a:srgbClr val="991B1E"/>
              </a:buClr>
              <a:buSzPts val="2600"/>
              <a:buFont typeface="Calibri"/>
              <a:buChar char="●"/>
            </a:pPr>
            <a:r>
              <a:rPr lang="en-US" sz="2600">
                <a:solidFill>
                  <a:schemeClr val="dk1"/>
                </a:solidFill>
                <a:latin typeface="Calibri"/>
                <a:ea typeface="Calibri"/>
                <a:cs typeface="Calibri"/>
                <a:sym typeface="Calibri"/>
              </a:rPr>
              <a:t>2 items that surprise you</a:t>
            </a:r>
            <a:endParaRPr sz="2600">
              <a:solidFill>
                <a:schemeClr val="dk1"/>
              </a:solidFill>
              <a:latin typeface="Calibri"/>
              <a:ea typeface="Calibri"/>
              <a:cs typeface="Calibri"/>
              <a:sym typeface="Calibri"/>
            </a:endParaRPr>
          </a:p>
          <a:p>
            <a:pPr marL="457200" lvl="0" indent="-393700" algn="l" rtl="0">
              <a:lnSpc>
                <a:spcPct val="115000"/>
              </a:lnSpc>
              <a:spcBef>
                <a:spcPts val="0"/>
              </a:spcBef>
              <a:spcAft>
                <a:spcPts val="0"/>
              </a:spcAft>
              <a:buClr>
                <a:srgbClr val="991B1E"/>
              </a:buClr>
              <a:buSzPts val="2600"/>
              <a:buFont typeface="Calibri"/>
              <a:buChar char="●"/>
            </a:pPr>
            <a:r>
              <a:rPr lang="en-US" sz="2600">
                <a:solidFill>
                  <a:schemeClr val="dk1"/>
                </a:solidFill>
                <a:latin typeface="Calibri"/>
                <a:ea typeface="Calibri"/>
                <a:cs typeface="Calibri"/>
                <a:sym typeface="Calibri"/>
              </a:rPr>
              <a:t>1 question you have</a:t>
            </a:r>
            <a:endParaRPr sz="2600">
              <a:solidFill>
                <a:schemeClr val="dk1"/>
              </a:solidFill>
              <a:latin typeface="Calibri"/>
              <a:ea typeface="Calibri"/>
              <a:cs typeface="Calibri"/>
              <a:sym typeface="Calibri"/>
            </a:endParaRPr>
          </a:p>
        </p:txBody>
      </p:sp>
      <p:sp>
        <p:nvSpPr>
          <p:cNvPr id="248" name="Google Shape;248;p48"/>
          <p:cNvSpPr txBox="1">
            <a:spLocks noGrp="1"/>
          </p:cNvSpPr>
          <p:nvPr>
            <p:ph type="title" idx="4294967295"/>
          </p:nvPr>
        </p:nvSpPr>
        <p:spPr>
          <a:xfrm>
            <a:off x="457200" y="310896"/>
            <a:ext cx="8520600" cy="673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3600">
                <a:solidFill>
                  <a:srgbClr val="991B1E"/>
                </a:solidFill>
              </a:rPr>
              <a:t>3 - 2 - 1</a:t>
            </a:r>
            <a:endParaRPr sz="3600">
              <a:solidFill>
                <a:srgbClr val="991B1E"/>
              </a:solidFill>
            </a:endParaRPr>
          </a:p>
        </p:txBody>
      </p:sp>
      <p:pic>
        <p:nvPicPr>
          <p:cNvPr id="249" name="Google Shape;249;p48"/>
          <p:cNvPicPr preferRelativeResize="0"/>
          <p:nvPr/>
        </p:nvPicPr>
        <p:blipFill>
          <a:blip r:embed="rId4">
            <a:alphaModFix/>
          </a:blip>
          <a:stretch>
            <a:fillRect/>
          </a:stretch>
        </p:blipFill>
        <p:spPr>
          <a:xfrm>
            <a:off x="2805175" y="3275175"/>
            <a:ext cx="1391225" cy="1391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9"/>
          <p:cNvSpPr txBox="1">
            <a:spLocks noGrp="1"/>
          </p:cNvSpPr>
          <p:nvPr>
            <p:ph type="body" idx="1"/>
          </p:nvPr>
        </p:nvSpPr>
        <p:spPr>
          <a:xfrm>
            <a:off x="422375" y="1977250"/>
            <a:ext cx="4710000" cy="605100"/>
          </a:xfrm>
          <a:prstGeom prst="rect">
            <a:avLst/>
          </a:prstGeom>
        </p:spPr>
        <p:txBody>
          <a:bodyPr spcFirstLastPara="1" wrap="square" lIns="91425" tIns="91425" rIns="91425" bIns="91425" anchor="ctr" anchorCtr="0">
            <a:noAutofit/>
          </a:bodyPr>
          <a:lstStyle/>
          <a:p>
            <a:pPr marL="0" lvl="0" indent="0" algn="l" rtl="0">
              <a:lnSpc>
                <a:spcPct val="100000"/>
              </a:lnSpc>
              <a:spcBef>
                <a:spcPts val="640"/>
              </a:spcBef>
              <a:spcAft>
                <a:spcPts val="0"/>
              </a:spcAft>
              <a:buNone/>
            </a:pPr>
            <a:r>
              <a:rPr lang="en-US" sz="2000">
                <a:solidFill>
                  <a:srgbClr val="303030"/>
                </a:solidFill>
              </a:rPr>
              <a:t>Examine the Student Achievement goal area and objectives. Consider these questions:</a:t>
            </a:r>
            <a:endParaRPr sz="2000">
              <a:solidFill>
                <a:srgbClr val="303030"/>
              </a:solidFill>
            </a:endParaRPr>
          </a:p>
          <a:p>
            <a:pPr marL="457200" lvl="0" indent="-228600" algn="l" rtl="0">
              <a:lnSpc>
                <a:spcPct val="100000"/>
              </a:lnSpc>
              <a:spcBef>
                <a:spcPts val="640"/>
              </a:spcBef>
              <a:spcAft>
                <a:spcPts val="0"/>
              </a:spcAft>
              <a:buClr>
                <a:srgbClr val="991B1E"/>
              </a:buClr>
              <a:buSzPts val="2000"/>
              <a:buNone/>
            </a:pPr>
            <a:r>
              <a:rPr lang="en-US" sz="2000">
                <a:solidFill>
                  <a:srgbClr val="303030"/>
                </a:solidFill>
              </a:rPr>
              <a:t>Are our goals/objectives still relevant?</a:t>
            </a:r>
            <a:endParaRPr sz="2000">
              <a:solidFill>
                <a:srgbClr val="303030"/>
              </a:solidFill>
            </a:endParaRPr>
          </a:p>
          <a:p>
            <a:pPr marL="457200" lvl="0" indent="-228600" algn="l" rtl="0">
              <a:lnSpc>
                <a:spcPct val="100000"/>
              </a:lnSpc>
              <a:spcBef>
                <a:spcPts val="0"/>
              </a:spcBef>
              <a:spcAft>
                <a:spcPts val="0"/>
              </a:spcAft>
              <a:buClr>
                <a:srgbClr val="991B1E"/>
              </a:buClr>
              <a:buSzPts val="2000"/>
              <a:buNone/>
            </a:pPr>
            <a:r>
              <a:rPr lang="en-US" sz="2000">
                <a:solidFill>
                  <a:srgbClr val="303030"/>
                </a:solidFill>
              </a:rPr>
              <a:t>Do they reflect your community’s Learner Expectations, Core Beliefs, and Core Values?</a:t>
            </a:r>
            <a:endParaRPr sz="2000">
              <a:solidFill>
                <a:srgbClr val="303030"/>
              </a:solidFill>
              <a:latin typeface="Raleway"/>
              <a:ea typeface="Raleway"/>
              <a:cs typeface="Raleway"/>
              <a:sym typeface="Raleway"/>
            </a:endParaRPr>
          </a:p>
        </p:txBody>
      </p:sp>
      <p:sp>
        <p:nvSpPr>
          <p:cNvPr id="256" name="Google Shape;256;p49"/>
          <p:cNvSpPr txBox="1">
            <a:spLocks noGrp="1"/>
          </p:cNvSpPr>
          <p:nvPr>
            <p:ph type="title" idx="4294967295"/>
          </p:nvPr>
        </p:nvSpPr>
        <p:spPr>
          <a:xfrm>
            <a:off x="311700" y="307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Font typeface="Cambria"/>
              <a:buNone/>
            </a:pPr>
            <a:r>
              <a:rPr lang="en-US" sz="3600">
                <a:solidFill>
                  <a:srgbClr val="990000"/>
                </a:solidFill>
              </a:rPr>
              <a:t>Goal Areas and Objectives</a:t>
            </a:r>
            <a:endParaRPr sz="3600"/>
          </a:p>
        </p:txBody>
      </p:sp>
      <p:pic>
        <p:nvPicPr>
          <p:cNvPr id="257" name="Google Shape;257;p49"/>
          <p:cNvPicPr preferRelativeResize="0"/>
          <p:nvPr/>
        </p:nvPicPr>
        <p:blipFill>
          <a:blip r:embed="rId3">
            <a:alphaModFix/>
          </a:blip>
          <a:stretch>
            <a:fillRect/>
          </a:stretch>
        </p:blipFill>
        <p:spPr>
          <a:xfrm>
            <a:off x="5596276" y="713423"/>
            <a:ext cx="3060676" cy="40917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0"/>
          <p:cNvSpPr txBox="1">
            <a:spLocks noGrp="1"/>
          </p:cNvSpPr>
          <p:nvPr>
            <p:ph type="body" idx="1"/>
          </p:nvPr>
        </p:nvSpPr>
        <p:spPr>
          <a:xfrm>
            <a:off x="457200" y="838200"/>
            <a:ext cx="8513700" cy="2971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640"/>
              </a:spcBef>
              <a:spcAft>
                <a:spcPts val="0"/>
              </a:spcAft>
              <a:buNone/>
            </a:pPr>
            <a:r>
              <a:rPr lang="en-US" sz="2600">
                <a:solidFill>
                  <a:srgbClr val="303030"/>
                </a:solidFill>
              </a:rPr>
              <a:t>Using the digital scorecard, you will:</a:t>
            </a:r>
            <a:endParaRPr sz="2600">
              <a:solidFill>
                <a:srgbClr val="303030"/>
              </a:solidFill>
            </a:endParaRPr>
          </a:p>
          <a:p>
            <a:pPr marL="457200" marR="0" lvl="0" indent="-381000" algn="l" rtl="0">
              <a:lnSpc>
                <a:spcPct val="100000"/>
              </a:lnSpc>
              <a:spcBef>
                <a:spcPts val="640"/>
              </a:spcBef>
              <a:spcAft>
                <a:spcPts val="0"/>
              </a:spcAft>
              <a:buClr>
                <a:srgbClr val="8D1415"/>
              </a:buClr>
              <a:buSzPts val="2400"/>
              <a:buChar char="●"/>
            </a:pPr>
            <a:r>
              <a:rPr lang="en-US" sz="2400">
                <a:solidFill>
                  <a:srgbClr val="303030"/>
                </a:solidFill>
              </a:rPr>
              <a:t>Analyze SA data for each performance measure.</a:t>
            </a:r>
            <a:endParaRPr sz="2400">
              <a:solidFill>
                <a:srgbClr val="303030"/>
              </a:solidFill>
            </a:endParaRPr>
          </a:p>
          <a:p>
            <a:pPr marL="457200" marR="0" lvl="0" indent="-381000" algn="l" rtl="0">
              <a:lnSpc>
                <a:spcPct val="100000"/>
              </a:lnSpc>
              <a:spcBef>
                <a:spcPts val="0"/>
              </a:spcBef>
              <a:spcAft>
                <a:spcPts val="0"/>
              </a:spcAft>
              <a:buClr>
                <a:srgbClr val="8D1415"/>
              </a:buClr>
              <a:buSzPts val="2400"/>
              <a:buChar char="●"/>
            </a:pPr>
            <a:r>
              <a:rPr lang="en-US" sz="2400">
                <a:solidFill>
                  <a:srgbClr val="303030"/>
                </a:solidFill>
              </a:rPr>
              <a:t>Determine if the target was met.</a:t>
            </a:r>
            <a:endParaRPr sz="2400">
              <a:solidFill>
                <a:srgbClr val="303030"/>
              </a:solidFill>
            </a:endParaRPr>
          </a:p>
          <a:p>
            <a:pPr marL="457200" marR="0" lvl="0" indent="-381000" algn="l" rtl="0">
              <a:lnSpc>
                <a:spcPct val="100000"/>
              </a:lnSpc>
              <a:spcBef>
                <a:spcPts val="0"/>
              </a:spcBef>
              <a:spcAft>
                <a:spcPts val="0"/>
              </a:spcAft>
              <a:buClr>
                <a:srgbClr val="8D1415"/>
              </a:buClr>
              <a:buSzPts val="2400"/>
              <a:buChar char="●"/>
            </a:pPr>
            <a:r>
              <a:rPr lang="en-US" sz="2400">
                <a:solidFill>
                  <a:srgbClr val="303030"/>
                </a:solidFill>
              </a:rPr>
              <a:t>Set a new target and benchmarks in the rows below the statement.</a:t>
            </a:r>
            <a:endParaRPr sz="2400">
              <a:solidFill>
                <a:srgbClr val="303030"/>
              </a:solidFill>
            </a:endParaRPr>
          </a:p>
          <a:p>
            <a:pPr marL="457200" marR="0" lvl="0" indent="-381000" algn="l" rtl="0">
              <a:lnSpc>
                <a:spcPct val="100000"/>
              </a:lnSpc>
              <a:spcBef>
                <a:spcPts val="0"/>
              </a:spcBef>
              <a:spcAft>
                <a:spcPts val="0"/>
              </a:spcAft>
              <a:buClr>
                <a:srgbClr val="8D1415"/>
              </a:buClr>
              <a:buSzPts val="2400"/>
              <a:buChar char="●"/>
            </a:pPr>
            <a:r>
              <a:rPr lang="en-US" sz="2400">
                <a:solidFill>
                  <a:srgbClr val="303030"/>
                </a:solidFill>
              </a:rPr>
              <a:t>Record all new information on digital scorecard in </a:t>
            </a:r>
            <a:r>
              <a:rPr lang="en-US" sz="2400">
                <a:solidFill>
                  <a:srgbClr val="8D1415"/>
                </a:solidFill>
              </a:rPr>
              <a:t>red font</a:t>
            </a:r>
            <a:r>
              <a:rPr lang="en-US" sz="2400">
                <a:solidFill>
                  <a:schemeClr val="dk1"/>
                </a:solidFill>
              </a:rPr>
              <a:t>.</a:t>
            </a:r>
            <a:endParaRPr sz="2400">
              <a:solidFill>
                <a:schemeClr val="dk1"/>
              </a:solidFill>
            </a:endParaRPr>
          </a:p>
          <a:p>
            <a:pPr marL="457200" marR="0" lvl="0" indent="-381000" algn="l" rtl="0">
              <a:lnSpc>
                <a:spcPct val="100000"/>
              </a:lnSpc>
              <a:spcBef>
                <a:spcPts val="0"/>
              </a:spcBef>
              <a:spcAft>
                <a:spcPts val="0"/>
              </a:spcAft>
              <a:buClr>
                <a:srgbClr val="8D1415"/>
              </a:buClr>
              <a:buSzPts val="2400"/>
              <a:buChar char="●"/>
            </a:pPr>
            <a:r>
              <a:rPr lang="en-US" sz="2400">
                <a:solidFill>
                  <a:schemeClr val="dk1"/>
                </a:solidFill>
              </a:rPr>
              <a:t>Make a copy of the instruction sheet:</a:t>
            </a:r>
            <a:r>
              <a:rPr lang="en-US" sz="2400">
                <a:solidFill>
                  <a:srgbClr val="0000FF"/>
                </a:solidFill>
              </a:rPr>
              <a:t> </a:t>
            </a:r>
            <a:r>
              <a:rPr lang="en-US" sz="2400">
                <a:solidFill>
                  <a:srgbClr val="0000FF"/>
                </a:solidFill>
                <a:uFill>
                  <a:noFill/>
                </a:uFill>
                <a:hlinkClick r:id="rId3">
                  <a:extLst>
                    <a:ext uri="{A12FA001-AC4F-418D-AE19-62706E023703}">
                      <ahyp:hlinkClr xmlns:ahyp="http://schemas.microsoft.com/office/drawing/2018/hyperlinkcolor" val="tx"/>
                    </a:ext>
                  </a:extLst>
                </a:hlinkClick>
              </a:rPr>
              <a:t>http://k20.ou.edu/stu</a:t>
            </a:r>
            <a:endParaRPr sz="2400">
              <a:solidFill>
                <a:srgbClr val="0000FF"/>
              </a:solidFill>
            </a:endParaRPr>
          </a:p>
          <a:p>
            <a:pPr marL="457200" marR="0" lvl="0" indent="0" algn="l" rtl="0">
              <a:lnSpc>
                <a:spcPct val="100000"/>
              </a:lnSpc>
              <a:spcBef>
                <a:spcPts val="640"/>
              </a:spcBef>
              <a:spcAft>
                <a:spcPts val="0"/>
              </a:spcAft>
              <a:buNone/>
            </a:pPr>
            <a:endParaRPr sz="2600">
              <a:solidFill>
                <a:srgbClr val="303030"/>
              </a:solidFill>
            </a:endParaRPr>
          </a:p>
        </p:txBody>
      </p:sp>
      <p:sp>
        <p:nvSpPr>
          <p:cNvPr id="264" name="Google Shape;264;p50"/>
          <p:cNvSpPr txBox="1">
            <a:spLocks noGrp="1"/>
          </p:cNvSpPr>
          <p:nvPr>
            <p:ph type="title"/>
          </p:nvPr>
        </p:nvSpPr>
        <p:spPr>
          <a:xfrm>
            <a:off x="457200" y="234700"/>
            <a:ext cx="8616000" cy="667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500">
                <a:solidFill>
                  <a:srgbClr val="990000"/>
                </a:solidFill>
              </a:rPr>
              <a:t>Student Achievement Performance Measures</a:t>
            </a:r>
            <a:endParaRPr sz="3500" i="0" strike="noStrike" cap="none">
              <a:solidFill>
                <a:srgbClr val="99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1"/>
          <p:cNvSpPr txBox="1">
            <a:spLocks noGrp="1"/>
          </p:cNvSpPr>
          <p:nvPr>
            <p:ph type="title"/>
          </p:nvPr>
        </p:nvSpPr>
        <p:spPr>
          <a:xfrm>
            <a:off x="311700" y="20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991B1E"/>
                </a:solidFill>
              </a:rPr>
              <a:t>Agreement Circle</a:t>
            </a:r>
            <a:endParaRPr sz="3600">
              <a:solidFill>
                <a:srgbClr val="991B1E"/>
              </a:solidFill>
            </a:endParaRPr>
          </a:p>
        </p:txBody>
      </p:sp>
      <p:sp>
        <p:nvSpPr>
          <p:cNvPr id="271" name="Google Shape;271;p51"/>
          <p:cNvSpPr txBox="1">
            <a:spLocks noGrp="1"/>
          </p:cNvSpPr>
          <p:nvPr>
            <p:ph type="body" idx="2"/>
          </p:nvPr>
        </p:nvSpPr>
        <p:spPr>
          <a:xfrm>
            <a:off x="311700" y="864750"/>
            <a:ext cx="5922600" cy="3416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990000"/>
              </a:buClr>
              <a:buSzPts val="2200"/>
              <a:buChar char="●"/>
            </a:pPr>
            <a:r>
              <a:rPr lang="en-US" sz="2200"/>
              <a:t>Create a large circle.</a:t>
            </a:r>
            <a:endParaRPr sz="2200"/>
          </a:p>
          <a:p>
            <a:pPr marL="457200" lvl="0" indent="-368300" algn="l" rtl="0">
              <a:spcBef>
                <a:spcPts val="0"/>
              </a:spcBef>
              <a:spcAft>
                <a:spcPts val="0"/>
              </a:spcAft>
              <a:buClr>
                <a:srgbClr val="990000"/>
              </a:buClr>
              <a:buSzPts val="2200"/>
              <a:buChar char="●"/>
            </a:pPr>
            <a:r>
              <a:rPr lang="en-US" sz="2200"/>
              <a:t>As each revision is read, decide if you agree or disagree with the revision.</a:t>
            </a:r>
            <a:endParaRPr sz="2200"/>
          </a:p>
          <a:p>
            <a:pPr marL="914400" lvl="1" indent="-368300" algn="l" rtl="0">
              <a:spcBef>
                <a:spcPts val="0"/>
              </a:spcBef>
              <a:spcAft>
                <a:spcPts val="0"/>
              </a:spcAft>
              <a:buClr>
                <a:srgbClr val="990000"/>
              </a:buClr>
              <a:buSzPts val="2200"/>
              <a:buChar char="○"/>
            </a:pPr>
            <a:r>
              <a:rPr lang="en-US" sz="2200"/>
              <a:t>If you agree, go to the inside of the circle.</a:t>
            </a:r>
            <a:endParaRPr sz="2200"/>
          </a:p>
          <a:p>
            <a:pPr marL="914400" lvl="1" indent="-368300" algn="l" rtl="0">
              <a:spcBef>
                <a:spcPts val="0"/>
              </a:spcBef>
              <a:spcAft>
                <a:spcPts val="0"/>
              </a:spcAft>
              <a:buClr>
                <a:srgbClr val="990000"/>
              </a:buClr>
              <a:buSzPts val="2200"/>
              <a:buChar char="○"/>
            </a:pPr>
            <a:r>
              <a:rPr lang="en-US" sz="2200"/>
              <a:t>If you disagree, stay on the outside. </a:t>
            </a:r>
            <a:endParaRPr sz="2200"/>
          </a:p>
          <a:p>
            <a:pPr marL="457200" lvl="0" indent="-368300" algn="l" rtl="0">
              <a:spcBef>
                <a:spcPts val="0"/>
              </a:spcBef>
              <a:spcAft>
                <a:spcPts val="0"/>
              </a:spcAft>
              <a:buClr>
                <a:srgbClr val="990000"/>
              </a:buClr>
              <a:buSzPts val="2200"/>
              <a:buChar char="●"/>
            </a:pPr>
            <a:r>
              <a:rPr lang="en-US" sz="2200"/>
              <a:t>Listen to each side share their opinion.</a:t>
            </a:r>
            <a:endParaRPr sz="2200"/>
          </a:p>
          <a:p>
            <a:pPr marL="457200" lvl="0" indent="-368300" algn="l" rtl="0">
              <a:spcBef>
                <a:spcPts val="0"/>
              </a:spcBef>
              <a:spcAft>
                <a:spcPts val="0"/>
              </a:spcAft>
              <a:buClr>
                <a:srgbClr val="990000"/>
              </a:buClr>
              <a:buSzPts val="2200"/>
              <a:buChar char="●"/>
            </a:pPr>
            <a:r>
              <a:rPr lang="en-US" sz="2200"/>
              <a:t>Make a final decision.</a:t>
            </a:r>
            <a:endParaRPr sz="2200"/>
          </a:p>
          <a:p>
            <a:pPr marL="457200" lvl="0" indent="-368300" algn="l" rtl="0">
              <a:spcBef>
                <a:spcPts val="0"/>
              </a:spcBef>
              <a:spcAft>
                <a:spcPts val="0"/>
              </a:spcAft>
              <a:buClr>
                <a:srgbClr val="990000"/>
              </a:buClr>
              <a:buSzPts val="2200"/>
              <a:buChar char="●"/>
            </a:pPr>
            <a:r>
              <a:rPr lang="en-US" sz="2200"/>
              <a:t>Majority rules!</a:t>
            </a:r>
            <a:endParaRPr sz="2200"/>
          </a:p>
        </p:txBody>
      </p:sp>
      <p:pic>
        <p:nvPicPr>
          <p:cNvPr id="272" name="Google Shape;272;p51" title="K20 Center 3 minute timer">
            <a:hlinkClick r:id="rId3"/>
          </p:cNvPr>
          <p:cNvPicPr preferRelativeResize="0"/>
          <p:nvPr/>
        </p:nvPicPr>
        <p:blipFill>
          <a:blip r:embed="rId4">
            <a:alphaModFix/>
          </a:blip>
          <a:stretch>
            <a:fillRect/>
          </a:stretch>
        </p:blipFill>
        <p:spPr>
          <a:xfrm>
            <a:off x="6456150" y="1983675"/>
            <a:ext cx="2451725" cy="1838800"/>
          </a:xfrm>
          <a:prstGeom prst="rect">
            <a:avLst/>
          </a:prstGeom>
          <a:noFill/>
          <a:ln>
            <a:noFill/>
          </a:ln>
        </p:spPr>
      </p:pic>
      <p:pic>
        <p:nvPicPr>
          <p:cNvPr id="273" name="Google Shape;273;p51"/>
          <p:cNvPicPr preferRelativeResize="0"/>
          <p:nvPr/>
        </p:nvPicPr>
        <p:blipFill>
          <a:blip r:embed="rId5">
            <a:alphaModFix/>
          </a:blip>
          <a:stretch>
            <a:fillRect/>
          </a:stretch>
        </p:blipFill>
        <p:spPr>
          <a:xfrm>
            <a:off x="7372500" y="364125"/>
            <a:ext cx="1371675" cy="1371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2"/>
          <p:cNvPicPr preferRelativeResize="0"/>
          <p:nvPr/>
        </p:nvPicPr>
        <p:blipFill>
          <a:blip r:embed="rId3">
            <a:alphaModFix/>
          </a:blip>
          <a:stretch>
            <a:fillRect/>
          </a:stretch>
        </p:blipFill>
        <p:spPr>
          <a:xfrm>
            <a:off x="1603025" y="608863"/>
            <a:ext cx="5937953" cy="39257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3"/>
          <p:cNvSpPr txBox="1"/>
          <p:nvPr/>
        </p:nvSpPr>
        <p:spPr>
          <a:xfrm>
            <a:off x="457200" y="310896"/>
            <a:ext cx="7686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990000"/>
                </a:solidFill>
                <a:latin typeface="Calibri"/>
                <a:ea typeface="Calibri"/>
                <a:cs typeface="Calibri"/>
                <a:sym typeface="Calibri"/>
              </a:rPr>
              <a:t>Picture Perfect</a:t>
            </a:r>
            <a:endParaRPr sz="3600">
              <a:latin typeface="Calibri"/>
              <a:ea typeface="Calibri"/>
              <a:cs typeface="Calibri"/>
              <a:sym typeface="Calibri"/>
            </a:endParaRPr>
          </a:p>
        </p:txBody>
      </p:sp>
      <p:sp>
        <p:nvSpPr>
          <p:cNvPr id="286" name="Google Shape;286;p53"/>
          <p:cNvSpPr txBox="1"/>
          <p:nvPr/>
        </p:nvSpPr>
        <p:spPr>
          <a:xfrm>
            <a:off x="457200" y="1143000"/>
            <a:ext cx="7163700" cy="25860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rgbClr val="991B1E"/>
              </a:buClr>
              <a:buSzPts val="2600"/>
              <a:buFont typeface="Calibri"/>
              <a:buChar char="●"/>
            </a:pPr>
            <a:r>
              <a:rPr lang="en-US" sz="2600">
                <a:solidFill>
                  <a:schemeClr val="dk1"/>
                </a:solidFill>
                <a:latin typeface="Calibri"/>
                <a:ea typeface="Calibri"/>
                <a:cs typeface="Calibri"/>
                <a:sym typeface="Calibri"/>
              </a:rPr>
              <a:t>Find a picture on your device that best represents you.</a:t>
            </a:r>
            <a:endParaRPr sz="2600">
              <a:solidFill>
                <a:schemeClr val="dk1"/>
              </a:solidFill>
              <a:latin typeface="Calibri"/>
              <a:ea typeface="Calibri"/>
              <a:cs typeface="Calibri"/>
              <a:sym typeface="Calibri"/>
            </a:endParaRPr>
          </a:p>
          <a:p>
            <a:pPr marL="457200" lvl="0" indent="0" algn="l" rtl="0">
              <a:spcBef>
                <a:spcPts val="0"/>
              </a:spcBef>
              <a:spcAft>
                <a:spcPts val="0"/>
              </a:spcAft>
              <a:buNone/>
            </a:pPr>
            <a:endParaRPr sz="2600">
              <a:solidFill>
                <a:schemeClr val="dk1"/>
              </a:solidFill>
              <a:latin typeface="Calibri"/>
              <a:ea typeface="Calibri"/>
              <a:cs typeface="Calibri"/>
              <a:sym typeface="Calibri"/>
            </a:endParaRPr>
          </a:p>
          <a:p>
            <a:pPr marL="457200" lvl="0" indent="-393700" algn="l" rtl="0">
              <a:spcBef>
                <a:spcPts val="0"/>
              </a:spcBef>
              <a:spcAft>
                <a:spcPts val="0"/>
              </a:spcAft>
              <a:buClr>
                <a:srgbClr val="991B1E"/>
              </a:buClr>
              <a:buSzPts val="2600"/>
              <a:buFont typeface="Calibri"/>
              <a:buChar char="●"/>
            </a:pPr>
            <a:r>
              <a:rPr lang="en-US" sz="2600">
                <a:solidFill>
                  <a:schemeClr val="dk1"/>
                </a:solidFill>
                <a:latin typeface="Calibri"/>
                <a:ea typeface="Calibri"/>
                <a:cs typeface="Calibri"/>
                <a:sym typeface="Calibri"/>
              </a:rPr>
              <a:t>Explain the picture to your group and what it says about you.</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p:txBody>
      </p:sp>
      <p:pic>
        <p:nvPicPr>
          <p:cNvPr id="287" name="Google Shape;287;p53"/>
          <p:cNvPicPr preferRelativeResize="0"/>
          <p:nvPr/>
        </p:nvPicPr>
        <p:blipFill>
          <a:blip r:embed="rId3">
            <a:alphaModFix/>
          </a:blip>
          <a:stretch>
            <a:fillRect/>
          </a:stretch>
        </p:blipFill>
        <p:spPr>
          <a:xfrm>
            <a:off x="6642000" y="222250"/>
            <a:ext cx="2081249" cy="2081249"/>
          </a:xfrm>
          <a:prstGeom prst="rect">
            <a:avLst/>
          </a:prstGeom>
          <a:noFill/>
          <a:ln>
            <a:noFill/>
          </a:ln>
        </p:spPr>
      </p:pic>
      <p:sp>
        <p:nvSpPr>
          <p:cNvPr id="288" name="Google Shape;288;p53"/>
          <p:cNvSpPr/>
          <p:nvPr/>
        </p:nvSpPr>
        <p:spPr>
          <a:xfrm rot="-4447961">
            <a:off x="7656297" y="1005463"/>
            <a:ext cx="756006" cy="890179"/>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4"/>
          <p:cNvSpPr txBox="1">
            <a:spLocks noGrp="1"/>
          </p:cNvSpPr>
          <p:nvPr>
            <p:ph type="body" idx="1"/>
          </p:nvPr>
        </p:nvSpPr>
        <p:spPr>
          <a:xfrm>
            <a:off x="457200" y="1076600"/>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US" sz="2600">
                <a:solidFill>
                  <a:srgbClr val="303030"/>
                </a:solidFill>
              </a:rPr>
              <a:t>Examine student achievement initiatives for each objective:</a:t>
            </a:r>
            <a:endParaRPr sz="2600">
              <a:solidFill>
                <a:srgbClr val="303030"/>
              </a:solidFill>
            </a:endParaRPr>
          </a:p>
          <a:p>
            <a:pPr marL="457200" lvl="0" indent="-393700" algn="l" rtl="0">
              <a:lnSpc>
                <a:spcPct val="100000"/>
              </a:lnSpc>
              <a:spcBef>
                <a:spcPts val="640"/>
              </a:spcBef>
              <a:spcAft>
                <a:spcPts val="0"/>
              </a:spcAft>
              <a:buClr>
                <a:srgbClr val="991B1E"/>
              </a:buClr>
              <a:buSzPts val="2600"/>
              <a:buChar char="●"/>
            </a:pPr>
            <a:r>
              <a:rPr lang="en-US" sz="2600">
                <a:solidFill>
                  <a:srgbClr val="303030"/>
                </a:solidFill>
              </a:rPr>
              <a:t>Is the initiative relevant to assisting in accomplishing the objectives and meeting the performance measures?</a:t>
            </a:r>
            <a:endParaRPr sz="2600">
              <a:solidFill>
                <a:srgbClr val="303030"/>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Do action steps need to be revised or deleted?</a:t>
            </a:r>
            <a:endParaRPr sz="2600">
              <a:solidFill>
                <a:srgbClr val="303030"/>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Do new action steps need to be added? </a:t>
            </a:r>
            <a:endParaRPr sz="2600">
              <a:solidFill>
                <a:srgbClr val="303030"/>
              </a:solidFill>
            </a:endParaRPr>
          </a:p>
          <a:p>
            <a:pPr marL="457200" lvl="0" indent="-393700" algn="l" rtl="0">
              <a:lnSpc>
                <a:spcPct val="100000"/>
              </a:lnSpc>
              <a:spcBef>
                <a:spcPts val="0"/>
              </a:spcBef>
              <a:spcAft>
                <a:spcPts val="0"/>
              </a:spcAft>
              <a:buClr>
                <a:srgbClr val="991B1E"/>
              </a:buClr>
              <a:buSzPts val="2600"/>
              <a:buFont typeface="Raleway"/>
              <a:buChar char="●"/>
            </a:pPr>
            <a:r>
              <a:rPr lang="en-US" sz="2600">
                <a:solidFill>
                  <a:srgbClr val="303030"/>
                </a:solidFill>
              </a:rPr>
              <a:t>Record recommendations on scorecard in </a:t>
            </a:r>
            <a:r>
              <a:rPr lang="en-US" sz="2600" b="1" u="sng">
                <a:solidFill>
                  <a:srgbClr val="991B1E"/>
                </a:solidFill>
              </a:rPr>
              <a:t>RED</a:t>
            </a:r>
            <a:r>
              <a:rPr lang="en-US" sz="2600">
                <a:solidFill>
                  <a:schemeClr val="dk1"/>
                </a:solidFill>
              </a:rPr>
              <a:t>.</a:t>
            </a:r>
            <a:endParaRPr sz="2600">
              <a:solidFill>
                <a:schemeClr val="dk1"/>
              </a:solidFill>
            </a:endParaRPr>
          </a:p>
          <a:p>
            <a:pPr marL="457200" lvl="0" indent="0" algn="l" rtl="0">
              <a:lnSpc>
                <a:spcPct val="100000"/>
              </a:lnSpc>
              <a:spcBef>
                <a:spcPts val="640"/>
              </a:spcBef>
              <a:spcAft>
                <a:spcPts val="0"/>
              </a:spcAft>
              <a:buNone/>
            </a:pPr>
            <a:endParaRPr sz="2600">
              <a:solidFill>
                <a:srgbClr val="303030"/>
              </a:solidFill>
            </a:endParaRPr>
          </a:p>
          <a:p>
            <a:pPr marL="0" lvl="0" indent="0" algn="l" rtl="0">
              <a:lnSpc>
                <a:spcPct val="100000"/>
              </a:lnSpc>
              <a:spcBef>
                <a:spcPts val="640"/>
              </a:spcBef>
              <a:spcAft>
                <a:spcPts val="0"/>
              </a:spcAft>
              <a:buNone/>
            </a:pPr>
            <a:endParaRPr sz="2600">
              <a:solidFill>
                <a:srgbClr val="303030"/>
              </a:solidFill>
            </a:endParaRPr>
          </a:p>
          <a:p>
            <a:pPr marL="0" lvl="0" indent="0" algn="l" rtl="0">
              <a:lnSpc>
                <a:spcPct val="100000"/>
              </a:lnSpc>
              <a:spcBef>
                <a:spcPts val="640"/>
              </a:spcBef>
              <a:spcAft>
                <a:spcPts val="0"/>
              </a:spcAft>
              <a:buNone/>
            </a:pPr>
            <a:endParaRPr sz="2600">
              <a:solidFill>
                <a:srgbClr val="303030"/>
              </a:solidFill>
            </a:endParaRPr>
          </a:p>
        </p:txBody>
      </p:sp>
      <p:sp>
        <p:nvSpPr>
          <p:cNvPr id="295" name="Google Shape;295;p54"/>
          <p:cNvSpPr txBox="1">
            <a:spLocks noGrp="1"/>
          </p:cNvSpPr>
          <p:nvPr>
            <p:ph type="title"/>
          </p:nvPr>
        </p:nvSpPr>
        <p:spPr>
          <a:xfrm>
            <a:off x="457200" y="310900"/>
            <a:ext cx="8616000" cy="667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600">
                <a:solidFill>
                  <a:srgbClr val="990000"/>
                </a:solidFill>
              </a:rPr>
              <a:t>Student Achievement Initiatives</a:t>
            </a:r>
            <a:endParaRPr sz="3600" i="0" strike="noStrike" cap="none">
              <a:solidFill>
                <a:srgbClr val="99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7"/>
          <p:cNvSpPr txBox="1"/>
          <p:nvPr/>
        </p:nvSpPr>
        <p:spPr>
          <a:xfrm>
            <a:off x="813900" y="2381648"/>
            <a:ext cx="4392300" cy="1466100"/>
          </a:xfrm>
          <a:prstGeom prst="rect">
            <a:avLst/>
          </a:prstGeom>
          <a:noFill/>
          <a:ln>
            <a:noFill/>
          </a:ln>
        </p:spPr>
        <p:txBody>
          <a:bodyPr spcFirstLastPara="1" wrap="square" lIns="91425" tIns="45700" rIns="91425" bIns="45700" anchor="t" anchorCtr="0">
            <a:noAutofit/>
          </a:bodyPr>
          <a:lstStyle/>
          <a:p>
            <a:pPr marL="457200" lvl="0" indent="-393700" algn="l" rtl="0">
              <a:spcBef>
                <a:spcPts val="0"/>
              </a:spcBef>
              <a:spcAft>
                <a:spcPts val="0"/>
              </a:spcAft>
              <a:buClr>
                <a:srgbClr val="AF3239"/>
              </a:buClr>
              <a:buSzPts val="2600"/>
              <a:buFont typeface="Calibri"/>
              <a:buChar char="●"/>
            </a:pPr>
            <a:r>
              <a:rPr lang="en-US" sz="2600">
                <a:solidFill>
                  <a:srgbClr val="AF3239"/>
                </a:solidFill>
                <a:latin typeface="Calibri"/>
                <a:ea typeface="Calibri"/>
                <a:cs typeface="Calibri"/>
                <a:sym typeface="Calibri"/>
              </a:rPr>
              <a:t>Reflect on the past</a:t>
            </a:r>
            <a:endParaRPr sz="2600">
              <a:solidFill>
                <a:srgbClr val="AF3239"/>
              </a:solidFill>
              <a:latin typeface="Calibri"/>
              <a:ea typeface="Calibri"/>
              <a:cs typeface="Calibri"/>
              <a:sym typeface="Calibri"/>
            </a:endParaRPr>
          </a:p>
          <a:p>
            <a:pPr marL="457200" lvl="0" indent="-393700" algn="l" rtl="0">
              <a:spcBef>
                <a:spcPts val="0"/>
              </a:spcBef>
              <a:spcAft>
                <a:spcPts val="0"/>
              </a:spcAft>
              <a:buClr>
                <a:srgbClr val="AF3239"/>
              </a:buClr>
              <a:buSzPts val="2600"/>
              <a:buFont typeface="Calibri"/>
              <a:buChar char="●"/>
            </a:pPr>
            <a:r>
              <a:rPr lang="en-US" sz="2600">
                <a:solidFill>
                  <a:srgbClr val="AF3239"/>
                </a:solidFill>
                <a:latin typeface="Calibri"/>
                <a:ea typeface="Calibri"/>
                <a:cs typeface="Calibri"/>
                <a:sym typeface="Calibri"/>
              </a:rPr>
              <a:t>Learn from one another</a:t>
            </a:r>
            <a:endParaRPr sz="2600">
              <a:solidFill>
                <a:srgbClr val="AF3239"/>
              </a:solidFill>
              <a:latin typeface="Calibri"/>
              <a:ea typeface="Calibri"/>
              <a:cs typeface="Calibri"/>
              <a:sym typeface="Calibri"/>
            </a:endParaRPr>
          </a:p>
          <a:p>
            <a:pPr marL="457200" lvl="0" indent="-393700" algn="l" rtl="0">
              <a:spcBef>
                <a:spcPts val="0"/>
              </a:spcBef>
              <a:spcAft>
                <a:spcPts val="0"/>
              </a:spcAft>
              <a:buClr>
                <a:srgbClr val="AF3239"/>
              </a:buClr>
              <a:buSzPts val="2600"/>
              <a:buFont typeface="Calibri"/>
              <a:buChar char="●"/>
            </a:pPr>
            <a:r>
              <a:rPr lang="en-US" sz="2600">
                <a:solidFill>
                  <a:srgbClr val="AF3239"/>
                </a:solidFill>
                <a:latin typeface="Calibri"/>
                <a:ea typeface="Calibri"/>
                <a:cs typeface="Calibri"/>
                <a:sym typeface="Calibri"/>
              </a:rPr>
              <a:t>Plan for the future</a:t>
            </a:r>
            <a:endParaRPr sz="2600">
              <a:solidFill>
                <a:srgbClr val="AF3239"/>
              </a:solidFill>
              <a:latin typeface="Calibri"/>
              <a:ea typeface="Calibri"/>
              <a:cs typeface="Calibri"/>
              <a:sym typeface="Calibri"/>
            </a:endParaRPr>
          </a:p>
        </p:txBody>
      </p:sp>
      <p:sp>
        <p:nvSpPr>
          <p:cNvPr id="154" name="Google Shape;154;p37"/>
          <p:cNvSpPr txBox="1"/>
          <p:nvPr/>
        </p:nvSpPr>
        <p:spPr>
          <a:xfrm>
            <a:off x="566450" y="1314950"/>
            <a:ext cx="8411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262626"/>
              </a:buClr>
              <a:buFont typeface="Cambria"/>
              <a:buNone/>
            </a:pPr>
            <a:r>
              <a:rPr lang="en-US" sz="3900" b="1">
                <a:solidFill>
                  <a:srgbClr val="990000"/>
                </a:solidFill>
                <a:latin typeface="Calibri"/>
                <a:ea typeface="Calibri"/>
                <a:cs typeface="Calibri"/>
                <a:sym typeface="Calibri"/>
              </a:rPr>
              <a:t>Carry</a:t>
            </a:r>
            <a:r>
              <a:rPr lang="en-US" sz="3900" b="1">
                <a:solidFill>
                  <a:srgbClr val="3D85C6"/>
                </a:solidFill>
                <a:latin typeface="Calibri"/>
                <a:ea typeface="Calibri"/>
                <a:cs typeface="Calibri"/>
                <a:sym typeface="Calibri"/>
              </a:rPr>
              <a:t> Forward; </a:t>
            </a:r>
            <a:r>
              <a:rPr lang="en-US" sz="3900" b="1">
                <a:solidFill>
                  <a:srgbClr val="990000"/>
                </a:solidFill>
                <a:latin typeface="Calibri"/>
                <a:ea typeface="Calibri"/>
                <a:cs typeface="Calibri"/>
                <a:sym typeface="Calibri"/>
              </a:rPr>
              <a:t>Close</a:t>
            </a:r>
            <a:r>
              <a:rPr lang="en-US" sz="3900" b="1">
                <a:solidFill>
                  <a:srgbClr val="3D85C6"/>
                </a:solidFill>
                <a:latin typeface="Calibri"/>
                <a:ea typeface="Calibri"/>
                <a:cs typeface="Calibri"/>
                <a:sym typeface="Calibri"/>
              </a:rPr>
              <a:t> Out; </a:t>
            </a:r>
            <a:r>
              <a:rPr lang="en-US" sz="3900" b="1">
                <a:solidFill>
                  <a:srgbClr val="990000"/>
                </a:solidFill>
                <a:latin typeface="Calibri"/>
                <a:ea typeface="Calibri"/>
                <a:cs typeface="Calibri"/>
                <a:sym typeface="Calibri"/>
              </a:rPr>
              <a:t>Create</a:t>
            </a:r>
            <a:r>
              <a:rPr lang="en-US" sz="3900" b="1">
                <a:solidFill>
                  <a:srgbClr val="3D85C6"/>
                </a:solidFill>
                <a:latin typeface="Calibri"/>
                <a:ea typeface="Calibri"/>
                <a:cs typeface="Calibri"/>
                <a:sym typeface="Calibri"/>
              </a:rPr>
              <a:t> New</a:t>
            </a:r>
            <a:endParaRPr sz="3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5"/>
          <p:cNvSpPr txBox="1">
            <a:spLocks noGrp="1"/>
          </p:cNvSpPr>
          <p:nvPr>
            <p:ph type="body" idx="1"/>
          </p:nvPr>
        </p:nvSpPr>
        <p:spPr>
          <a:xfrm>
            <a:off x="1572600" y="286650"/>
            <a:ext cx="59988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990000"/>
                </a:solidFill>
              </a:rPr>
              <a:t>Let’s take a 5-minute break!</a:t>
            </a:r>
            <a:endParaRPr sz="3600">
              <a:solidFill>
                <a:srgbClr val="990000"/>
              </a:solidFill>
            </a:endParaRPr>
          </a:p>
        </p:txBody>
      </p:sp>
      <p:pic>
        <p:nvPicPr>
          <p:cNvPr id="302" name="Google Shape;302;p55" title="K20 Center 5 minute timer">
            <a:hlinkClick r:id="rId3"/>
          </p:cNvPr>
          <p:cNvPicPr preferRelativeResize="0"/>
          <p:nvPr/>
        </p:nvPicPr>
        <p:blipFill>
          <a:blip r:embed="rId4">
            <a:alphaModFix/>
          </a:blip>
          <a:stretch>
            <a:fillRect/>
          </a:stretch>
        </p:blipFill>
        <p:spPr>
          <a:xfrm>
            <a:off x="2415688" y="1243575"/>
            <a:ext cx="4312625" cy="323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6"/>
          <p:cNvSpPr txBox="1">
            <a:spLocks noGrp="1"/>
          </p:cNvSpPr>
          <p:nvPr>
            <p:ph type="title"/>
          </p:nvPr>
        </p:nvSpPr>
        <p:spPr>
          <a:xfrm>
            <a:off x="311700" y="360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991B1E"/>
                </a:solidFill>
              </a:rPr>
              <a:t>8-Up</a:t>
            </a:r>
            <a:endParaRPr sz="3600">
              <a:solidFill>
                <a:srgbClr val="991B1E"/>
              </a:solidFill>
            </a:endParaRPr>
          </a:p>
        </p:txBody>
      </p:sp>
      <p:sp>
        <p:nvSpPr>
          <p:cNvPr id="309" name="Google Shape;309;p56"/>
          <p:cNvSpPr txBox="1">
            <a:spLocks noGrp="1"/>
          </p:cNvSpPr>
          <p:nvPr>
            <p:ph type="body" idx="2"/>
          </p:nvPr>
        </p:nvSpPr>
        <p:spPr>
          <a:xfrm>
            <a:off x="311700" y="1013675"/>
            <a:ext cx="70203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990000"/>
              </a:buClr>
              <a:buSzPts val="2400"/>
              <a:buAutoNum type="arabicPeriod"/>
            </a:pPr>
            <a:r>
              <a:rPr lang="en-US" sz="2400"/>
              <a:t>You have 5 minutes to work with your small group.</a:t>
            </a:r>
            <a:endParaRPr sz="2400"/>
          </a:p>
          <a:p>
            <a:pPr marL="457200" lvl="0" indent="-381000" algn="l" rtl="0">
              <a:spcBef>
                <a:spcPts val="0"/>
              </a:spcBef>
              <a:spcAft>
                <a:spcPts val="0"/>
              </a:spcAft>
              <a:buClr>
                <a:srgbClr val="990000"/>
              </a:buClr>
              <a:buSzPts val="2400"/>
              <a:buAutoNum type="arabicPeriod"/>
            </a:pPr>
            <a:r>
              <a:rPr lang="en-US" sz="2400"/>
              <a:t>Come to a consensus on the revisions </a:t>
            </a:r>
            <a:br>
              <a:rPr lang="en-US" sz="2400"/>
            </a:br>
            <a:r>
              <a:rPr lang="en-US" sz="2400"/>
              <a:t>to the Student Achievement scorecard.</a:t>
            </a:r>
            <a:endParaRPr sz="2400"/>
          </a:p>
          <a:p>
            <a:pPr marL="457200" lvl="0" indent="-381000" algn="l" rtl="0">
              <a:spcBef>
                <a:spcPts val="0"/>
              </a:spcBef>
              <a:spcAft>
                <a:spcPts val="0"/>
              </a:spcAft>
              <a:buClr>
                <a:srgbClr val="990000"/>
              </a:buClr>
              <a:buSzPts val="2400"/>
              <a:buAutoNum type="arabicPeriod"/>
            </a:pPr>
            <a:r>
              <a:rPr lang="en-US" sz="2400"/>
              <a:t>Then, you will join another group and work </a:t>
            </a:r>
            <a:br>
              <a:rPr lang="en-US" sz="2400"/>
            </a:br>
            <a:r>
              <a:rPr lang="en-US" sz="2400"/>
              <a:t>to come to a consensus on the revisions.</a:t>
            </a:r>
            <a:endParaRPr sz="2400"/>
          </a:p>
          <a:p>
            <a:pPr marL="457200" lvl="0" indent="-381000" algn="l" rtl="0">
              <a:lnSpc>
                <a:spcPct val="115000"/>
              </a:lnSpc>
              <a:spcBef>
                <a:spcPts val="0"/>
              </a:spcBef>
              <a:spcAft>
                <a:spcPts val="0"/>
              </a:spcAft>
              <a:buClr>
                <a:srgbClr val="990000"/>
              </a:buClr>
              <a:buSzPts val="2400"/>
              <a:buAutoNum type="arabicPeriod"/>
            </a:pPr>
            <a:r>
              <a:rPr lang="en-US" sz="2400"/>
              <a:t>Continue to join groups until there are only two groups left in the room.</a:t>
            </a:r>
            <a:endParaRPr sz="2400"/>
          </a:p>
        </p:txBody>
      </p:sp>
      <p:pic>
        <p:nvPicPr>
          <p:cNvPr id="310" name="Google Shape;310;p56" title="K20 Center 5 minute timer">
            <a:hlinkClick r:id="rId3"/>
          </p:cNvPr>
          <p:cNvPicPr preferRelativeResize="0"/>
          <p:nvPr/>
        </p:nvPicPr>
        <p:blipFill>
          <a:blip r:embed="rId4">
            <a:alphaModFix/>
          </a:blip>
          <a:stretch>
            <a:fillRect/>
          </a:stretch>
        </p:blipFill>
        <p:spPr>
          <a:xfrm>
            <a:off x="6789550" y="1611924"/>
            <a:ext cx="2122825" cy="1592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457200" y="8229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991B1E"/>
                </a:solidFill>
              </a:rPr>
              <a:t>Agreement Circle</a:t>
            </a:r>
            <a:endParaRPr sz="3600">
              <a:solidFill>
                <a:srgbClr val="991B1E"/>
              </a:solidFill>
            </a:endParaRPr>
          </a:p>
        </p:txBody>
      </p:sp>
      <p:sp>
        <p:nvSpPr>
          <p:cNvPr id="317" name="Google Shape;317;p57"/>
          <p:cNvSpPr txBox="1">
            <a:spLocks noGrp="1"/>
          </p:cNvSpPr>
          <p:nvPr>
            <p:ph type="body" idx="1"/>
          </p:nvPr>
        </p:nvSpPr>
        <p:spPr>
          <a:xfrm>
            <a:off x="562850" y="800700"/>
            <a:ext cx="5950500" cy="3416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990000"/>
              </a:buClr>
              <a:buSzPts val="2200"/>
              <a:buChar char="●"/>
            </a:pPr>
            <a:r>
              <a:rPr lang="en-US" sz="2200"/>
              <a:t>Create a large circle.</a:t>
            </a:r>
            <a:endParaRPr sz="2200"/>
          </a:p>
          <a:p>
            <a:pPr marL="457200" lvl="0" indent="-368300" algn="l" rtl="0">
              <a:spcBef>
                <a:spcPts val="0"/>
              </a:spcBef>
              <a:spcAft>
                <a:spcPts val="0"/>
              </a:spcAft>
              <a:buClr>
                <a:srgbClr val="990000"/>
              </a:buClr>
              <a:buSzPts val="2200"/>
              <a:buChar char="●"/>
            </a:pPr>
            <a:r>
              <a:rPr lang="en-US" sz="2200"/>
              <a:t>As each revision is read, decide if you agree or disagree with the revision.</a:t>
            </a:r>
            <a:endParaRPr sz="2200"/>
          </a:p>
          <a:p>
            <a:pPr marL="914400" lvl="1" indent="-368300" algn="l" rtl="0">
              <a:spcBef>
                <a:spcPts val="0"/>
              </a:spcBef>
              <a:spcAft>
                <a:spcPts val="0"/>
              </a:spcAft>
              <a:buClr>
                <a:srgbClr val="990000"/>
              </a:buClr>
              <a:buSzPts val="2200"/>
              <a:buChar char="○"/>
            </a:pPr>
            <a:r>
              <a:rPr lang="en-US" sz="2200"/>
              <a:t>If you agree, go to the inside of the circle.</a:t>
            </a:r>
            <a:endParaRPr sz="2200"/>
          </a:p>
          <a:p>
            <a:pPr marL="914400" lvl="1" indent="-368300" algn="l" rtl="0">
              <a:spcBef>
                <a:spcPts val="0"/>
              </a:spcBef>
              <a:spcAft>
                <a:spcPts val="0"/>
              </a:spcAft>
              <a:buClr>
                <a:srgbClr val="990000"/>
              </a:buClr>
              <a:buSzPts val="2200"/>
              <a:buChar char="○"/>
            </a:pPr>
            <a:r>
              <a:rPr lang="en-US" sz="2200"/>
              <a:t>If you disagree, stay on the outside. </a:t>
            </a:r>
            <a:endParaRPr sz="2200"/>
          </a:p>
          <a:p>
            <a:pPr marL="457200" lvl="0" indent="-368300" algn="l" rtl="0">
              <a:spcBef>
                <a:spcPts val="0"/>
              </a:spcBef>
              <a:spcAft>
                <a:spcPts val="0"/>
              </a:spcAft>
              <a:buClr>
                <a:srgbClr val="990000"/>
              </a:buClr>
              <a:buSzPts val="2200"/>
              <a:buChar char="●"/>
            </a:pPr>
            <a:r>
              <a:rPr lang="en-US" sz="2200"/>
              <a:t>Listen to each side share their opinion.</a:t>
            </a:r>
            <a:endParaRPr sz="2200"/>
          </a:p>
          <a:p>
            <a:pPr marL="457200" lvl="0" indent="-368300" algn="l" rtl="0">
              <a:spcBef>
                <a:spcPts val="0"/>
              </a:spcBef>
              <a:spcAft>
                <a:spcPts val="0"/>
              </a:spcAft>
              <a:buClr>
                <a:srgbClr val="990000"/>
              </a:buClr>
              <a:buSzPts val="2200"/>
              <a:buChar char="●"/>
            </a:pPr>
            <a:r>
              <a:rPr lang="en-US" sz="2200"/>
              <a:t>Make a final decision.</a:t>
            </a:r>
            <a:endParaRPr sz="2200"/>
          </a:p>
          <a:p>
            <a:pPr marL="457200" lvl="0" indent="-368300" algn="l" rtl="0">
              <a:spcBef>
                <a:spcPts val="0"/>
              </a:spcBef>
              <a:spcAft>
                <a:spcPts val="0"/>
              </a:spcAft>
              <a:buClr>
                <a:srgbClr val="990000"/>
              </a:buClr>
              <a:buSzPts val="2200"/>
              <a:buChar char="●"/>
            </a:pPr>
            <a:r>
              <a:rPr lang="en-US" sz="2200"/>
              <a:t>Majority rules!</a:t>
            </a:r>
            <a:endParaRPr sz="2200"/>
          </a:p>
        </p:txBody>
      </p:sp>
      <p:pic>
        <p:nvPicPr>
          <p:cNvPr id="318" name="Google Shape;318;p57" title="K20 Center 3 minute timer">
            <a:hlinkClick r:id="rId3"/>
          </p:cNvPr>
          <p:cNvPicPr preferRelativeResize="0"/>
          <p:nvPr/>
        </p:nvPicPr>
        <p:blipFill>
          <a:blip r:embed="rId4">
            <a:alphaModFix/>
          </a:blip>
          <a:stretch>
            <a:fillRect/>
          </a:stretch>
        </p:blipFill>
        <p:spPr>
          <a:xfrm>
            <a:off x="6429600" y="1868625"/>
            <a:ext cx="2451725" cy="1838800"/>
          </a:xfrm>
          <a:prstGeom prst="rect">
            <a:avLst/>
          </a:prstGeom>
          <a:noFill/>
          <a:ln>
            <a:noFill/>
          </a:ln>
        </p:spPr>
      </p:pic>
      <p:pic>
        <p:nvPicPr>
          <p:cNvPr id="319" name="Google Shape;319;p57"/>
          <p:cNvPicPr preferRelativeResize="0"/>
          <p:nvPr/>
        </p:nvPicPr>
        <p:blipFill>
          <a:blip r:embed="rId5">
            <a:alphaModFix/>
          </a:blip>
          <a:stretch>
            <a:fillRect/>
          </a:stretch>
        </p:blipFill>
        <p:spPr>
          <a:xfrm>
            <a:off x="7586275" y="310900"/>
            <a:ext cx="1277051" cy="12770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8"/>
          <p:cNvSpPr txBox="1">
            <a:spLocks noGrp="1"/>
          </p:cNvSpPr>
          <p:nvPr>
            <p:ph type="title"/>
          </p:nvPr>
        </p:nvSpPr>
        <p:spPr>
          <a:xfrm>
            <a:off x="311700" y="360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991B1E"/>
                </a:solidFill>
              </a:rPr>
              <a:t>ABC Graffiti: What have you learned?</a:t>
            </a:r>
            <a:endParaRPr sz="3600">
              <a:solidFill>
                <a:srgbClr val="991B1E"/>
              </a:solidFill>
            </a:endParaRPr>
          </a:p>
        </p:txBody>
      </p:sp>
      <p:sp>
        <p:nvSpPr>
          <p:cNvPr id="326" name="Google Shape;326;p58"/>
          <p:cNvSpPr txBox="1">
            <a:spLocks noGrp="1"/>
          </p:cNvSpPr>
          <p:nvPr>
            <p:ph type="body" idx="2"/>
          </p:nvPr>
        </p:nvSpPr>
        <p:spPr>
          <a:xfrm>
            <a:off x="311700" y="1228675"/>
            <a:ext cx="7410000" cy="28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a:t>At your table, choose one person to be the scribe. Go around the table in a Round Robin process and discuss the following question:</a:t>
            </a:r>
            <a:endParaRPr sz="2600"/>
          </a:p>
          <a:p>
            <a:pPr marL="457200" lvl="0" indent="-393700" algn="l" rtl="0">
              <a:spcBef>
                <a:spcPts val="1600"/>
              </a:spcBef>
              <a:spcAft>
                <a:spcPts val="0"/>
              </a:spcAft>
              <a:buClr>
                <a:srgbClr val="990000"/>
              </a:buClr>
              <a:buSzPts val="2600"/>
              <a:buChar char="●"/>
            </a:pPr>
            <a:r>
              <a:rPr lang="en-US" sz="2600"/>
              <a:t>What have you learned about the process and your data today?</a:t>
            </a:r>
            <a:endParaRPr sz="2600"/>
          </a:p>
          <a:p>
            <a:pPr marL="457200" lvl="0" indent="0" algn="l" rtl="0">
              <a:spcBef>
                <a:spcPts val="1600"/>
              </a:spcBef>
              <a:spcAft>
                <a:spcPts val="1600"/>
              </a:spcAft>
              <a:buNone/>
            </a:pPr>
            <a:endParaRPr sz="2600"/>
          </a:p>
        </p:txBody>
      </p:sp>
      <p:pic>
        <p:nvPicPr>
          <p:cNvPr id="327" name="Google Shape;327;p58"/>
          <p:cNvPicPr preferRelativeResize="0"/>
          <p:nvPr/>
        </p:nvPicPr>
        <p:blipFill>
          <a:blip r:embed="rId3">
            <a:alphaModFix/>
          </a:blip>
          <a:stretch>
            <a:fillRect/>
          </a:stretch>
        </p:blipFill>
        <p:spPr>
          <a:xfrm>
            <a:off x="7984150" y="366700"/>
            <a:ext cx="998225" cy="1007825"/>
          </a:xfrm>
          <a:prstGeom prst="rect">
            <a:avLst/>
          </a:prstGeom>
          <a:noFill/>
          <a:ln>
            <a:noFill/>
          </a:ln>
        </p:spPr>
      </p:pic>
      <p:pic>
        <p:nvPicPr>
          <p:cNvPr id="328" name="Google Shape;328;p58"/>
          <p:cNvPicPr preferRelativeResize="0"/>
          <p:nvPr/>
        </p:nvPicPr>
        <p:blipFill>
          <a:blip r:embed="rId4">
            <a:alphaModFix/>
          </a:blip>
          <a:stretch>
            <a:fillRect/>
          </a:stretch>
        </p:blipFill>
        <p:spPr>
          <a:xfrm>
            <a:off x="7297025" y="2421550"/>
            <a:ext cx="1604925" cy="1604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9"/>
          <p:cNvSpPr txBox="1"/>
          <p:nvPr/>
        </p:nvSpPr>
        <p:spPr>
          <a:xfrm flipH="1">
            <a:off x="5789225" y="1482000"/>
            <a:ext cx="2856900" cy="225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None/>
            </a:pPr>
            <a:r>
              <a:rPr lang="en-US" sz="5000" b="1">
                <a:solidFill>
                  <a:srgbClr val="434343"/>
                </a:solidFill>
                <a:highlight>
                  <a:srgbClr val="FFFF00"/>
                </a:highlight>
                <a:latin typeface="Calibri"/>
                <a:ea typeface="Calibri"/>
                <a:cs typeface="Calibri"/>
                <a:sym typeface="Calibri"/>
              </a:rPr>
              <a:t>NAME</a:t>
            </a:r>
            <a:r>
              <a:rPr lang="en-US" sz="5000" b="1">
                <a:solidFill>
                  <a:srgbClr val="434343"/>
                </a:solidFill>
                <a:latin typeface="Calibri"/>
                <a:ea typeface="Calibri"/>
                <a:cs typeface="Calibri"/>
                <a:sym typeface="Calibri"/>
              </a:rPr>
              <a:t> Public Schools</a:t>
            </a:r>
            <a:endParaRPr sz="5000" b="1">
              <a:solidFill>
                <a:srgbClr val="434343"/>
              </a:solidFill>
              <a:latin typeface="Calibri"/>
              <a:ea typeface="Calibri"/>
              <a:cs typeface="Calibri"/>
              <a:sym typeface="Calibri"/>
            </a:endParaRPr>
          </a:p>
        </p:txBody>
      </p:sp>
      <p:sp>
        <p:nvSpPr>
          <p:cNvPr id="334" name="Google Shape;334;p59"/>
          <p:cNvSpPr txBox="1">
            <a:spLocks noGrp="1"/>
          </p:cNvSpPr>
          <p:nvPr>
            <p:ph type="ctrTitle"/>
          </p:nvPr>
        </p:nvSpPr>
        <p:spPr>
          <a:xfrm>
            <a:off x="5789225" y="803274"/>
            <a:ext cx="3195600" cy="601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000" b="1">
                <a:solidFill>
                  <a:srgbClr val="990000"/>
                </a:solidFill>
              </a:rPr>
              <a:t>CSI Reboot </a:t>
            </a:r>
            <a:r>
              <a:rPr lang="en-US" sz="3000">
                <a:solidFill>
                  <a:srgbClr val="990000"/>
                </a:solidFill>
              </a:rPr>
              <a:t>  </a:t>
            </a:r>
            <a:endParaRPr sz="3000" i="0" u="none" strike="noStrike" cap="none">
              <a:solidFill>
                <a:srgbClr val="99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0"/>
          <p:cNvSpPr txBox="1"/>
          <p:nvPr/>
        </p:nvSpPr>
        <p:spPr>
          <a:xfrm>
            <a:off x="813900" y="2381648"/>
            <a:ext cx="4392300" cy="1466100"/>
          </a:xfrm>
          <a:prstGeom prst="rect">
            <a:avLst/>
          </a:prstGeom>
          <a:noFill/>
          <a:ln>
            <a:noFill/>
          </a:ln>
        </p:spPr>
        <p:txBody>
          <a:bodyPr spcFirstLastPara="1" wrap="square" lIns="91425" tIns="45700" rIns="91425" bIns="45700" anchor="t" anchorCtr="0">
            <a:noAutofit/>
          </a:bodyPr>
          <a:lstStyle/>
          <a:p>
            <a:pPr marL="457200" lvl="0" indent="-393700" algn="l" rtl="0">
              <a:spcBef>
                <a:spcPts val="0"/>
              </a:spcBef>
              <a:spcAft>
                <a:spcPts val="0"/>
              </a:spcAft>
              <a:buClr>
                <a:srgbClr val="AF3239"/>
              </a:buClr>
              <a:buSzPts val="2600"/>
              <a:buFont typeface="Calibri"/>
              <a:buChar char="●"/>
            </a:pPr>
            <a:r>
              <a:rPr lang="en-US" sz="2600">
                <a:solidFill>
                  <a:srgbClr val="AF3239"/>
                </a:solidFill>
                <a:latin typeface="Calibri"/>
                <a:ea typeface="Calibri"/>
                <a:cs typeface="Calibri"/>
                <a:sym typeface="Calibri"/>
              </a:rPr>
              <a:t>Reflect on the past</a:t>
            </a:r>
            <a:endParaRPr sz="2600">
              <a:solidFill>
                <a:srgbClr val="AF3239"/>
              </a:solidFill>
              <a:latin typeface="Calibri"/>
              <a:ea typeface="Calibri"/>
              <a:cs typeface="Calibri"/>
              <a:sym typeface="Calibri"/>
            </a:endParaRPr>
          </a:p>
          <a:p>
            <a:pPr marL="457200" lvl="0" indent="-393700" algn="l" rtl="0">
              <a:spcBef>
                <a:spcPts val="0"/>
              </a:spcBef>
              <a:spcAft>
                <a:spcPts val="0"/>
              </a:spcAft>
              <a:buClr>
                <a:srgbClr val="AF3239"/>
              </a:buClr>
              <a:buSzPts val="2600"/>
              <a:buFont typeface="Calibri"/>
              <a:buChar char="●"/>
            </a:pPr>
            <a:r>
              <a:rPr lang="en-US" sz="2600">
                <a:solidFill>
                  <a:srgbClr val="AF3239"/>
                </a:solidFill>
                <a:latin typeface="Calibri"/>
                <a:ea typeface="Calibri"/>
                <a:cs typeface="Calibri"/>
                <a:sym typeface="Calibri"/>
              </a:rPr>
              <a:t>Learn from one another</a:t>
            </a:r>
            <a:endParaRPr sz="2600">
              <a:solidFill>
                <a:srgbClr val="AF3239"/>
              </a:solidFill>
              <a:latin typeface="Calibri"/>
              <a:ea typeface="Calibri"/>
              <a:cs typeface="Calibri"/>
              <a:sym typeface="Calibri"/>
            </a:endParaRPr>
          </a:p>
          <a:p>
            <a:pPr marL="457200" lvl="0" indent="-393700" algn="l" rtl="0">
              <a:spcBef>
                <a:spcPts val="0"/>
              </a:spcBef>
              <a:spcAft>
                <a:spcPts val="0"/>
              </a:spcAft>
              <a:buClr>
                <a:srgbClr val="AF3239"/>
              </a:buClr>
              <a:buSzPts val="2600"/>
              <a:buFont typeface="Calibri"/>
              <a:buChar char="●"/>
            </a:pPr>
            <a:r>
              <a:rPr lang="en-US" sz="2600">
                <a:solidFill>
                  <a:srgbClr val="AF3239"/>
                </a:solidFill>
                <a:latin typeface="Calibri"/>
                <a:ea typeface="Calibri"/>
                <a:cs typeface="Calibri"/>
                <a:sym typeface="Calibri"/>
              </a:rPr>
              <a:t>Plan for the future</a:t>
            </a:r>
            <a:endParaRPr sz="2600">
              <a:solidFill>
                <a:srgbClr val="AF3239"/>
              </a:solidFill>
              <a:latin typeface="Calibri"/>
              <a:ea typeface="Calibri"/>
              <a:cs typeface="Calibri"/>
              <a:sym typeface="Calibri"/>
            </a:endParaRPr>
          </a:p>
        </p:txBody>
      </p:sp>
      <p:sp>
        <p:nvSpPr>
          <p:cNvPr id="341" name="Google Shape;341;p60"/>
          <p:cNvSpPr txBox="1"/>
          <p:nvPr/>
        </p:nvSpPr>
        <p:spPr>
          <a:xfrm>
            <a:off x="566450" y="1314950"/>
            <a:ext cx="8411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262626"/>
              </a:buClr>
              <a:buFont typeface="Cambria"/>
              <a:buNone/>
            </a:pPr>
            <a:r>
              <a:rPr lang="en-US" sz="3900" b="1">
                <a:solidFill>
                  <a:srgbClr val="990000"/>
                </a:solidFill>
                <a:latin typeface="Calibri"/>
                <a:ea typeface="Calibri"/>
                <a:cs typeface="Calibri"/>
                <a:sym typeface="Calibri"/>
              </a:rPr>
              <a:t>Carry</a:t>
            </a:r>
            <a:r>
              <a:rPr lang="en-US" sz="3900" b="1">
                <a:solidFill>
                  <a:srgbClr val="3D85C6"/>
                </a:solidFill>
                <a:latin typeface="Calibri"/>
                <a:ea typeface="Calibri"/>
                <a:cs typeface="Calibri"/>
                <a:sym typeface="Calibri"/>
              </a:rPr>
              <a:t> Forward; </a:t>
            </a:r>
            <a:r>
              <a:rPr lang="en-US" sz="3900" b="1">
                <a:solidFill>
                  <a:srgbClr val="990000"/>
                </a:solidFill>
                <a:latin typeface="Calibri"/>
                <a:ea typeface="Calibri"/>
                <a:cs typeface="Calibri"/>
                <a:sym typeface="Calibri"/>
              </a:rPr>
              <a:t>Close</a:t>
            </a:r>
            <a:r>
              <a:rPr lang="en-US" sz="3900" b="1">
                <a:solidFill>
                  <a:srgbClr val="3D85C6"/>
                </a:solidFill>
                <a:latin typeface="Calibri"/>
                <a:ea typeface="Calibri"/>
                <a:cs typeface="Calibri"/>
                <a:sym typeface="Calibri"/>
              </a:rPr>
              <a:t> Out; </a:t>
            </a:r>
            <a:r>
              <a:rPr lang="en-US" sz="3900" b="1">
                <a:solidFill>
                  <a:srgbClr val="990000"/>
                </a:solidFill>
                <a:latin typeface="Calibri"/>
                <a:ea typeface="Calibri"/>
                <a:cs typeface="Calibri"/>
                <a:sym typeface="Calibri"/>
              </a:rPr>
              <a:t>Create</a:t>
            </a:r>
            <a:r>
              <a:rPr lang="en-US" sz="3900" b="1">
                <a:solidFill>
                  <a:srgbClr val="3D85C6"/>
                </a:solidFill>
                <a:latin typeface="Calibri"/>
                <a:ea typeface="Calibri"/>
                <a:cs typeface="Calibri"/>
                <a:sym typeface="Calibri"/>
              </a:rPr>
              <a:t> New</a:t>
            </a:r>
            <a:endParaRPr sz="3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1"/>
          <p:cNvSpPr txBox="1">
            <a:spLocks noGrp="1"/>
          </p:cNvSpPr>
          <p:nvPr>
            <p:ph type="title"/>
          </p:nvPr>
        </p:nvSpPr>
        <p:spPr>
          <a:xfrm>
            <a:off x="457200" y="152400"/>
            <a:ext cx="8520600" cy="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Font typeface="Cambria"/>
              <a:buNone/>
            </a:pPr>
            <a:r>
              <a:rPr lang="en-US" sz="3600">
                <a:solidFill>
                  <a:srgbClr val="990000"/>
                </a:solidFill>
              </a:rPr>
              <a:t>Objectives</a:t>
            </a:r>
            <a:endParaRPr sz="3600"/>
          </a:p>
        </p:txBody>
      </p:sp>
      <p:sp>
        <p:nvSpPr>
          <p:cNvPr id="348" name="Google Shape;348;p61"/>
          <p:cNvSpPr txBox="1">
            <a:spLocks noGrp="1"/>
          </p:cNvSpPr>
          <p:nvPr>
            <p:ph type="body" idx="1"/>
          </p:nvPr>
        </p:nvSpPr>
        <p:spPr>
          <a:xfrm>
            <a:off x="457200" y="929640"/>
            <a:ext cx="39999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a:solidFill>
                  <a:srgbClr val="205595"/>
                </a:solidFill>
              </a:rPr>
              <a:t>Day 1</a:t>
            </a:r>
            <a:endParaRPr sz="2600">
              <a:solidFill>
                <a:srgbClr val="205595"/>
              </a:solidFill>
            </a:endParaRPr>
          </a:p>
          <a:p>
            <a:pPr marL="457200" lvl="0" indent="-393700" algn="l" rtl="0">
              <a:lnSpc>
                <a:spcPct val="100000"/>
              </a:lnSpc>
              <a:spcBef>
                <a:spcPts val="1600"/>
              </a:spcBef>
              <a:spcAft>
                <a:spcPts val="0"/>
              </a:spcAft>
              <a:buClr>
                <a:srgbClr val="8D1415"/>
              </a:buClr>
              <a:buSzPts val="2600"/>
              <a:buChar char="✓"/>
            </a:pPr>
            <a:r>
              <a:rPr lang="en-US" sz="2600">
                <a:solidFill>
                  <a:srgbClr val="303030"/>
                </a:solidFill>
              </a:rPr>
              <a:t>Review original strategic plan.</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Analyze current data.</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Review/revise student achievement goal area.</a:t>
            </a:r>
            <a:endParaRPr sz="2600">
              <a:solidFill>
                <a:srgbClr val="303030"/>
              </a:solidFill>
            </a:endParaRPr>
          </a:p>
          <a:p>
            <a:pPr marL="0" lvl="0" indent="0" algn="l" rtl="0">
              <a:spcBef>
                <a:spcPts val="0"/>
              </a:spcBef>
              <a:spcAft>
                <a:spcPts val="1600"/>
              </a:spcAft>
              <a:buNone/>
            </a:pPr>
            <a:endParaRPr sz="2600"/>
          </a:p>
        </p:txBody>
      </p:sp>
      <p:sp>
        <p:nvSpPr>
          <p:cNvPr id="349" name="Google Shape;349;p61"/>
          <p:cNvSpPr txBox="1"/>
          <p:nvPr/>
        </p:nvSpPr>
        <p:spPr>
          <a:xfrm>
            <a:off x="4586125" y="929650"/>
            <a:ext cx="4341300" cy="245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a:solidFill>
                  <a:srgbClr val="205595"/>
                </a:solidFill>
                <a:latin typeface="Calibri"/>
                <a:ea typeface="Calibri"/>
                <a:cs typeface="Calibri"/>
                <a:sym typeface="Calibri"/>
              </a:rPr>
              <a:t>Day 2</a:t>
            </a:r>
            <a:endParaRPr sz="2600">
              <a:solidFill>
                <a:srgbClr val="205595"/>
              </a:solidFill>
              <a:latin typeface="Calibri"/>
              <a:ea typeface="Calibri"/>
              <a:cs typeface="Calibri"/>
              <a:sym typeface="Calibri"/>
            </a:endParaRPr>
          </a:p>
          <a:p>
            <a:pPr marL="457200" lvl="0" indent="-393700" algn="l" rtl="0">
              <a:spcBef>
                <a:spcPts val="1600"/>
              </a:spcBef>
              <a:spcAft>
                <a:spcPts val="0"/>
              </a:spcAft>
              <a:buClr>
                <a:srgbClr val="8D1415"/>
              </a:buClr>
              <a:buSzPts val="2600"/>
              <a:buFont typeface="Calibri"/>
              <a:buChar char="●"/>
            </a:pPr>
            <a:r>
              <a:rPr lang="en-US" sz="2600">
                <a:solidFill>
                  <a:srgbClr val="434343"/>
                </a:solidFill>
                <a:latin typeface="Calibri"/>
                <a:ea typeface="Calibri"/>
                <a:cs typeface="Calibri"/>
                <a:sym typeface="Calibri"/>
              </a:rPr>
              <a:t>Review/revise other goal areas.</a:t>
            </a:r>
            <a:endParaRPr sz="2600">
              <a:solidFill>
                <a:srgbClr val="434343"/>
              </a:solidFill>
              <a:latin typeface="Calibri"/>
              <a:ea typeface="Calibri"/>
              <a:cs typeface="Calibri"/>
              <a:sym typeface="Calibri"/>
            </a:endParaRPr>
          </a:p>
          <a:p>
            <a:pPr marL="457200" lvl="0" indent="-393700" algn="l" rtl="0">
              <a:spcBef>
                <a:spcPts val="0"/>
              </a:spcBef>
              <a:spcAft>
                <a:spcPts val="0"/>
              </a:spcAft>
              <a:buClr>
                <a:srgbClr val="8D1415"/>
              </a:buClr>
              <a:buSzPts val="2600"/>
              <a:buFont typeface="Calibri"/>
              <a:buChar char="●"/>
            </a:pPr>
            <a:r>
              <a:rPr lang="en-US" sz="2600">
                <a:solidFill>
                  <a:srgbClr val="434343"/>
                </a:solidFill>
                <a:latin typeface="Calibri"/>
                <a:ea typeface="Calibri"/>
                <a:cs typeface="Calibri"/>
                <a:sym typeface="Calibri"/>
              </a:rPr>
              <a:t>Review/revise accountability plan.</a:t>
            </a:r>
            <a:endParaRPr sz="2600">
              <a:solidFill>
                <a:srgbClr val="30303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2"/>
          <p:cNvSpPr txBox="1">
            <a:spLocks noGrp="1"/>
          </p:cNvSpPr>
          <p:nvPr>
            <p:ph type="body" idx="1"/>
          </p:nvPr>
        </p:nvSpPr>
        <p:spPr>
          <a:xfrm>
            <a:off x="457200" y="1463040"/>
            <a:ext cx="8160900" cy="3088200"/>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640"/>
              </a:spcBef>
              <a:spcAft>
                <a:spcPts val="0"/>
              </a:spcAft>
              <a:buClr>
                <a:srgbClr val="8D1415"/>
              </a:buClr>
              <a:buSzPts val="2600"/>
              <a:buChar char="●"/>
            </a:pPr>
            <a:r>
              <a:rPr lang="en-US" sz="2600">
                <a:solidFill>
                  <a:srgbClr val="303030"/>
                </a:solidFill>
              </a:rPr>
              <a:t>What has worked/not worked?</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What has changed in the environment?</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What needs to be removed from the plan?</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What needs to be added to the plan?</a:t>
            </a:r>
            <a:endParaRPr sz="2600">
              <a:solidFill>
                <a:srgbClr val="303030"/>
              </a:solidFill>
            </a:endParaRPr>
          </a:p>
        </p:txBody>
      </p:sp>
      <p:sp>
        <p:nvSpPr>
          <p:cNvPr id="356" name="Google Shape;356;p62"/>
          <p:cNvSpPr txBox="1">
            <a:spLocks noGrp="1"/>
          </p:cNvSpPr>
          <p:nvPr>
            <p:ph type="title"/>
          </p:nvPr>
        </p:nvSpPr>
        <p:spPr>
          <a:xfrm>
            <a:off x="457200" y="685800"/>
            <a:ext cx="8520600" cy="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Font typeface="Cambria"/>
              <a:buNone/>
            </a:pPr>
            <a:r>
              <a:rPr lang="en-US" sz="3600">
                <a:solidFill>
                  <a:srgbClr val="990000"/>
                </a:solidFill>
              </a:rPr>
              <a:t>Essential Questions</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t>POMS</a:t>
            </a:r>
            <a:endParaRPr sz="3600"/>
          </a:p>
        </p:txBody>
      </p:sp>
      <p:sp>
        <p:nvSpPr>
          <p:cNvPr id="363" name="Google Shape;363;p63"/>
          <p:cNvSpPr txBox="1">
            <a:spLocks noGrp="1"/>
          </p:cNvSpPr>
          <p:nvPr>
            <p:ph type="body" idx="1"/>
          </p:nvPr>
        </p:nvSpPr>
        <p:spPr>
          <a:xfrm>
            <a:off x="311700" y="1152475"/>
            <a:ext cx="4625100" cy="3416400"/>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Clr>
                <a:srgbClr val="8D1415"/>
              </a:buClr>
              <a:buSzPts val="2600"/>
              <a:buChar char="●"/>
            </a:pPr>
            <a:r>
              <a:rPr lang="en-US" sz="2600"/>
              <a:t>Reflect on Day 1.</a:t>
            </a:r>
            <a:endParaRPr sz="2600"/>
          </a:p>
          <a:p>
            <a:pPr marL="457200" lvl="0" indent="-393700" algn="l" rtl="0">
              <a:lnSpc>
                <a:spcPct val="100000"/>
              </a:lnSpc>
              <a:spcBef>
                <a:spcPts val="0"/>
              </a:spcBef>
              <a:spcAft>
                <a:spcPts val="0"/>
              </a:spcAft>
              <a:buClr>
                <a:srgbClr val="8D1415"/>
              </a:buClr>
              <a:buSzPts val="2600"/>
              <a:buChar char="●"/>
            </a:pPr>
            <a:r>
              <a:rPr lang="en-US" sz="2600"/>
              <a:t>What was the most important thing you discovered? </a:t>
            </a:r>
            <a:endParaRPr sz="2600"/>
          </a:p>
          <a:p>
            <a:pPr marL="0" lvl="0" indent="0" algn="l" rtl="0">
              <a:spcBef>
                <a:spcPts val="1600"/>
              </a:spcBef>
              <a:spcAft>
                <a:spcPts val="1600"/>
              </a:spcAft>
              <a:buNone/>
            </a:pPr>
            <a:endParaRPr/>
          </a:p>
        </p:txBody>
      </p:sp>
      <p:pic>
        <p:nvPicPr>
          <p:cNvPr id="364" name="Google Shape;364;p63"/>
          <p:cNvPicPr preferRelativeResize="0"/>
          <p:nvPr/>
        </p:nvPicPr>
        <p:blipFill>
          <a:blip r:embed="rId3">
            <a:alphaModFix/>
          </a:blip>
          <a:stretch>
            <a:fillRect/>
          </a:stretch>
        </p:blipFill>
        <p:spPr>
          <a:xfrm>
            <a:off x="4655350" y="804350"/>
            <a:ext cx="3154075" cy="2763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4"/>
          <p:cNvSpPr txBox="1">
            <a:spLocks noGrp="1"/>
          </p:cNvSpPr>
          <p:nvPr>
            <p:ph type="body" idx="4294967295"/>
          </p:nvPr>
        </p:nvSpPr>
        <p:spPr>
          <a:xfrm>
            <a:off x="311700" y="1246325"/>
            <a:ext cx="5155800" cy="29391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US" sz="2000">
                <a:solidFill>
                  <a:srgbClr val="303030"/>
                </a:solidFill>
              </a:rPr>
              <a:t>Examine each goal area and objectives. Consider these questions:</a:t>
            </a:r>
            <a:endParaRPr sz="2000">
              <a:solidFill>
                <a:srgbClr val="303030"/>
              </a:solidFill>
            </a:endParaRPr>
          </a:p>
          <a:p>
            <a:pPr marL="457200" lvl="0" indent="-355600" algn="l" rtl="0">
              <a:lnSpc>
                <a:spcPct val="100000"/>
              </a:lnSpc>
              <a:spcBef>
                <a:spcPts val="640"/>
              </a:spcBef>
              <a:spcAft>
                <a:spcPts val="0"/>
              </a:spcAft>
              <a:buClr>
                <a:srgbClr val="8D1415"/>
              </a:buClr>
              <a:buSzPts val="2000"/>
              <a:buChar char="●"/>
            </a:pPr>
            <a:r>
              <a:rPr lang="en-US" sz="2000">
                <a:solidFill>
                  <a:srgbClr val="303030"/>
                </a:solidFill>
              </a:rPr>
              <a:t>Are our goals/objectives still relevant?</a:t>
            </a:r>
            <a:endParaRPr sz="2000">
              <a:solidFill>
                <a:srgbClr val="303030"/>
              </a:solidFill>
            </a:endParaRPr>
          </a:p>
          <a:p>
            <a:pPr marL="457200" lvl="0" indent="-355600" algn="l" rtl="0">
              <a:lnSpc>
                <a:spcPct val="100000"/>
              </a:lnSpc>
              <a:spcBef>
                <a:spcPts val="0"/>
              </a:spcBef>
              <a:spcAft>
                <a:spcPts val="0"/>
              </a:spcAft>
              <a:buClr>
                <a:srgbClr val="8D1415"/>
              </a:buClr>
              <a:buSzPts val="2000"/>
              <a:buChar char="●"/>
            </a:pPr>
            <a:r>
              <a:rPr lang="en-US" sz="2000">
                <a:solidFill>
                  <a:srgbClr val="303030"/>
                </a:solidFill>
              </a:rPr>
              <a:t>Do they reflect our community’s Learner Expectations, Core Beliefs, and Core Values?</a:t>
            </a:r>
            <a:endParaRPr sz="2000">
              <a:solidFill>
                <a:srgbClr val="303030"/>
              </a:solidFill>
            </a:endParaRPr>
          </a:p>
          <a:p>
            <a:pPr marL="0" lvl="0" indent="0" algn="l" rtl="0">
              <a:lnSpc>
                <a:spcPct val="100000"/>
              </a:lnSpc>
              <a:spcBef>
                <a:spcPts val="640"/>
              </a:spcBef>
              <a:spcAft>
                <a:spcPts val="0"/>
              </a:spcAft>
              <a:buNone/>
            </a:pPr>
            <a:endParaRPr>
              <a:solidFill>
                <a:srgbClr val="303030"/>
              </a:solidFill>
            </a:endParaRPr>
          </a:p>
          <a:p>
            <a:pPr marL="457200" lvl="0" indent="0" algn="l" rtl="0">
              <a:lnSpc>
                <a:spcPct val="100000"/>
              </a:lnSpc>
              <a:spcBef>
                <a:spcPts val="640"/>
              </a:spcBef>
              <a:spcAft>
                <a:spcPts val="0"/>
              </a:spcAft>
              <a:buNone/>
            </a:pPr>
            <a:endParaRPr sz="1400">
              <a:solidFill>
                <a:srgbClr val="303030"/>
              </a:solidFill>
            </a:endParaRPr>
          </a:p>
        </p:txBody>
      </p:sp>
      <p:sp>
        <p:nvSpPr>
          <p:cNvPr id="371" name="Google Shape;371;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Font typeface="Cambria"/>
              <a:buNone/>
            </a:pPr>
            <a:r>
              <a:rPr lang="en-US" sz="3600">
                <a:solidFill>
                  <a:srgbClr val="990000"/>
                </a:solidFill>
              </a:rPr>
              <a:t>Goal Areas and Objectives</a:t>
            </a:r>
            <a:endParaRPr sz="3600"/>
          </a:p>
        </p:txBody>
      </p:sp>
      <p:pic>
        <p:nvPicPr>
          <p:cNvPr id="372" name="Google Shape;372;p64"/>
          <p:cNvPicPr preferRelativeResize="0"/>
          <p:nvPr/>
        </p:nvPicPr>
        <p:blipFill>
          <a:blip r:embed="rId3">
            <a:alphaModFix/>
          </a:blip>
          <a:stretch>
            <a:fillRect/>
          </a:stretch>
        </p:blipFill>
        <p:spPr>
          <a:xfrm>
            <a:off x="5467576" y="753898"/>
            <a:ext cx="3060676" cy="40917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8"/>
          <p:cNvSpPr txBox="1"/>
          <p:nvPr/>
        </p:nvSpPr>
        <p:spPr>
          <a:xfrm>
            <a:off x="457200" y="234696"/>
            <a:ext cx="7686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990000"/>
                </a:solidFill>
                <a:latin typeface="Calibri"/>
                <a:ea typeface="Calibri"/>
                <a:cs typeface="Calibri"/>
                <a:sym typeface="Calibri"/>
              </a:rPr>
              <a:t>SUVs or BMWs</a:t>
            </a:r>
            <a:endParaRPr sz="3600">
              <a:latin typeface="Calibri"/>
              <a:ea typeface="Calibri"/>
              <a:cs typeface="Calibri"/>
              <a:sym typeface="Calibri"/>
            </a:endParaRPr>
          </a:p>
        </p:txBody>
      </p:sp>
      <p:sp>
        <p:nvSpPr>
          <p:cNvPr id="161" name="Google Shape;161;p38"/>
          <p:cNvSpPr txBox="1"/>
          <p:nvPr/>
        </p:nvSpPr>
        <p:spPr>
          <a:xfrm>
            <a:off x="457200" y="1005072"/>
            <a:ext cx="71637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600"/>
              <a:buFont typeface="Arial"/>
              <a:buNone/>
            </a:pPr>
            <a:r>
              <a:rPr lang="en-US" sz="2600" b="1">
                <a:solidFill>
                  <a:schemeClr val="dk1"/>
                </a:solidFill>
                <a:latin typeface="Calibri"/>
                <a:ea typeface="Calibri"/>
                <a:cs typeface="Calibri"/>
                <a:sym typeface="Calibri"/>
              </a:rPr>
              <a:t>S</a:t>
            </a:r>
            <a:r>
              <a:rPr lang="en-US" sz="2600">
                <a:solidFill>
                  <a:schemeClr val="dk1"/>
                </a:solidFill>
                <a:latin typeface="Calibri"/>
                <a:ea typeface="Calibri"/>
                <a:cs typeface="Calibri"/>
                <a:sym typeface="Calibri"/>
              </a:rPr>
              <a:t>: What do you like to do on a </a:t>
            </a:r>
            <a:r>
              <a:rPr lang="en-US" sz="2600" b="1">
                <a:solidFill>
                  <a:schemeClr val="dk1"/>
                </a:solidFill>
                <a:latin typeface="Calibri"/>
                <a:ea typeface="Calibri"/>
                <a:cs typeface="Calibri"/>
                <a:sym typeface="Calibri"/>
              </a:rPr>
              <a:t>Saturday</a:t>
            </a:r>
            <a:r>
              <a:rPr lang="en-US" sz="2600">
                <a:solidFill>
                  <a:schemeClr val="dk1"/>
                </a:solidFill>
                <a:latin typeface="Calibri"/>
                <a:ea typeface="Calibri"/>
                <a:cs typeface="Calibri"/>
                <a:sym typeface="Calibri"/>
              </a:rPr>
              <a:t> night?</a:t>
            </a: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2600" b="1">
                <a:solidFill>
                  <a:schemeClr val="dk1"/>
                </a:solidFill>
                <a:latin typeface="Calibri"/>
                <a:ea typeface="Calibri"/>
                <a:cs typeface="Calibri"/>
                <a:sym typeface="Calibri"/>
              </a:rPr>
              <a:t>U</a:t>
            </a:r>
            <a:r>
              <a:rPr lang="en-US" sz="2600">
                <a:solidFill>
                  <a:schemeClr val="dk1"/>
                </a:solidFill>
                <a:latin typeface="Calibri"/>
                <a:ea typeface="Calibri"/>
                <a:cs typeface="Calibri"/>
                <a:sym typeface="Calibri"/>
              </a:rPr>
              <a:t>:</a:t>
            </a:r>
            <a:r>
              <a:rPr lang="en-US" sz="2600" b="1">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Name something </a:t>
            </a:r>
            <a:r>
              <a:rPr lang="en-US" sz="2600" b="1">
                <a:solidFill>
                  <a:schemeClr val="dk1"/>
                </a:solidFill>
                <a:latin typeface="Calibri"/>
                <a:ea typeface="Calibri"/>
                <a:cs typeface="Calibri"/>
                <a:sym typeface="Calibri"/>
              </a:rPr>
              <a:t>unique</a:t>
            </a:r>
            <a:r>
              <a:rPr lang="en-US" sz="2600">
                <a:solidFill>
                  <a:schemeClr val="dk1"/>
                </a:solidFill>
                <a:latin typeface="Calibri"/>
                <a:ea typeface="Calibri"/>
                <a:cs typeface="Calibri"/>
                <a:sym typeface="Calibri"/>
              </a:rPr>
              <a:t> about yourself.</a:t>
            </a: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2600" b="1">
                <a:solidFill>
                  <a:schemeClr val="dk1"/>
                </a:solidFill>
                <a:latin typeface="Calibri"/>
                <a:ea typeface="Calibri"/>
                <a:cs typeface="Calibri"/>
                <a:sym typeface="Calibri"/>
              </a:rPr>
              <a:t>V</a:t>
            </a:r>
            <a:r>
              <a:rPr lang="en-US" sz="2600">
                <a:solidFill>
                  <a:schemeClr val="dk1"/>
                </a:solidFill>
                <a:latin typeface="Calibri"/>
                <a:ea typeface="Calibri"/>
                <a:cs typeface="Calibri"/>
                <a:sym typeface="Calibri"/>
              </a:rPr>
              <a:t>: What is your dream </a:t>
            </a:r>
            <a:r>
              <a:rPr lang="en-US" sz="2600" b="1">
                <a:solidFill>
                  <a:schemeClr val="dk1"/>
                </a:solidFill>
                <a:latin typeface="Calibri"/>
                <a:ea typeface="Calibri"/>
                <a:cs typeface="Calibri"/>
                <a:sym typeface="Calibri"/>
              </a:rPr>
              <a:t>vacation</a:t>
            </a:r>
            <a:r>
              <a:rPr lang="en-US" sz="26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2600" b="1">
                <a:solidFill>
                  <a:schemeClr val="dk1"/>
                </a:solidFill>
                <a:latin typeface="Calibri"/>
                <a:ea typeface="Calibri"/>
                <a:cs typeface="Calibri"/>
                <a:sym typeface="Calibri"/>
              </a:rPr>
              <a:t>B</a:t>
            </a:r>
            <a:r>
              <a:rPr lang="en-US" sz="2600">
                <a:solidFill>
                  <a:schemeClr val="dk1"/>
                </a:solidFill>
                <a:latin typeface="Calibri"/>
                <a:ea typeface="Calibri"/>
                <a:cs typeface="Calibri"/>
                <a:sym typeface="Calibri"/>
              </a:rPr>
              <a:t>: Where were you </a:t>
            </a:r>
            <a:r>
              <a:rPr lang="en-US" sz="2600" b="1">
                <a:solidFill>
                  <a:schemeClr val="dk1"/>
                </a:solidFill>
                <a:latin typeface="Calibri"/>
                <a:ea typeface="Calibri"/>
                <a:cs typeface="Calibri"/>
                <a:sym typeface="Calibri"/>
              </a:rPr>
              <a:t>born</a:t>
            </a:r>
            <a:r>
              <a:rPr lang="en-US" sz="2600">
                <a:solidFill>
                  <a:schemeClr val="dk1"/>
                </a:solidFill>
                <a:latin typeface="Calibri"/>
                <a:ea typeface="Calibri"/>
                <a:cs typeface="Calibri"/>
                <a:sym typeface="Calibri"/>
              </a:rPr>
              <a:t>?</a:t>
            </a: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2600" b="1">
                <a:solidFill>
                  <a:schemeClr val="dk1"/>
                </a:solidFill>
                <a:latin typeface="Calibri"/>
                <a:ea typeface="Calibri"/>
                <a:cs typeface="Calibri"/>
                <a:sym typeface="Calibri"/>
              </a:rPr>
              <a:t>M</a:t>
            </a:r>
            <a:r>
              <a:rPr lang="en-US" sz="2600">
                <a:solidFill>
                  <a:schemeClr val="dk1"/>
                </a:solidFill>
                <a:latin typeface="Calibri"/>
                <a:ea typeface="Calibri"/>
                <a:cs typeface="Calibri"/>
                <a:sym typeface="Calibri"/>
              </a:rPr>
              <a:t>:</a:t>
            </a:r>
            <a:r>
              <a:rPr lang="en-US" sz="2600" b="1">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What type of </a:t>
            </a:r>
            <a:r>
              <a:rPr lang="en-US" sz="2600" b="1">
                <a:solidFill>
                  <a:schemeClr val="dk1"/>
                </a:solidFill>
                <a:latin typeface="Calibri"/>
                <a:ea typeface="Calibri"/>
                <a:cs typeface="Calibri"/>
                <a:sym typeface="Calibri"/>
              </a:rPr>
              <a:t>music</a:t>
            </a:r>
            <a:r>
              <a:rPr lang="en-US" sz="2600">
                <a:solidFill>
                  <a:schemeClr val="dk1"/>
                </a:solidFill>
                <a:latin typeface="Calibri"/>
                <a:ea typeface="Calibri"/>
                <a:cs typeface="Calibri"/>
                <a:sym typeface="Calibri"/>
              </a:rPr>
              <a:t> do you listen to?</a:t>
            </a: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2600" b="1">
                <a:solidFill>
                  <a:schemeClr val="dk1"/>
                </a:solidFill>
                <a:latin typeface="Calibri"/>
                <a:ea typeface="Calibri"/>
                <a:cs typeface="Calibri"/>
                <a:sym typeface="Calibri"/>
              </a:rPr>
              <a:t>W</a:t>
            </a:r>
            <a:r>
              <a:rPr lang="en-US" sz="2600">
                <a:solidFill>
                  <a:schemeClr val="dk1"/>
                </a:solidFill>
                <a:latin typeface="Calibri"/>
                <a:ea typeface="Calibri"/>
                <a:cs typeface="Calibri"/>
                <a:sym typeface="Calibri"/>
              </a:rPr>
              <a:t>: What have you binge-</a:t>
            </a:r>
            <a:r>
              <a:rPr lang="en-US" sz="2600" b="1">
                <a:solidFill>
                  <a:schemeClr val="dk1"/>
                </a:solidFill>
                <a:latin typeface="Calibri"/>
                <a:ea typeface="Calibri"/>
                <a:cs typeface="Calibri"/>
                <a:sym typeface="Calibri"/>
              </a:rPr>
              <a:t>watched</a:t>
            </a:r>
            <a:r>
              <a:rPr lang="en-US" sz="2600">
                <a:solidFill>
                  <a:schemeClr val="dk1"/>
                </a:solidFill>
                <a:latin typeface="Calibri"/>
                <a:ea typeface="Calibri"/>
                <a:cs typeface="Calibri"/>
                <a:sym typeface="Calibri"/>
              </a:rPr>
              <a:t> lately?</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p:txBody>
      </p:sp>
      <p:pic>
        <p:nvPicPr>
          <p:cNvPr id="162" name="Google Shape;162;p38" title="K20 Center 5 minute timer">
            <a:hlinkClick r:id="rId3"/>
          </p:cNvPr>
          <p:cNvPicPr preferRelativeResize="0"/>
          <p:nvPr/>
        </p:nvPicPr>
        <p:blipFill>
          <a:blip r:embed="rId4">
            <a:alphaModFix/>
          </a:blip>
          <a:stretch>
            <a:fillRect/>
          </a:stretch>
        </p:blipFill>
        <p:spPr>
          <a:xfrm>
            <a:off x="6842025" y="1900150"/>
            <a:ext cx="1974475" cy="1480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5"/>
          <p:cNvSpPr txBox="1">
            <a:spLocks noGrp="1"/>
          </p:cNvSpPr>
          <p:nvPr>
            <p:ph type="body" idx="4294967295"/>
          </p:nvPr>
        </p:nvSpPr>
        <p:spPr>
          <a:xfrm>
            <a:off x="311700" y="1047125"/>
            <a:ext cx="5155800" cy="29391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640"/>
              </a:spcBef>
              <a:spcAft>
                <a:spcPts val="0"/>
              </a:spcAft>
              <a:buClr>
                <a:srgbClr val="8D1415"/>
              </a:buClr>
              <a:buSzPts val="2000"/>
              <a:buAutoNum type="arabicPeriod"/>
            </a:pPr>
            <a:r>
              <a:rPr lang="en-US" sz="2000">
                <a:solidFill>
                  <a:srgbClr val="303030"/>
                </a:solidFill>
              </a:rPr>
              <a:t>Examine each goal area and objectives. </a:t>
            </a:r>
            <a:endParaRPr sz="2000">
              <a:solidFill>
                <a:srgbClr val="303030"/>
              </a:solidFill>
            </a:endParaRPr>
          </a:p>
          <a:p>
            <a:pPr marL="457200" lvl="0" indent="-355600" algn="l" rtl="0">
              <a:lnSpc>
                <a:spcPct val="100000"/>
              </a:lnSpc>
              <a:spcBef>
                <a:spcPts val="0"/>
              </a:spcBef>
              <a:spcAft>
                <a:spcPts val="0"/>
              </a:spcAft>
              <a:buClr>
                <a:srgbClr val="8D1415"/>
              </a:buClr>
              <a:buSzPts val="2000"/>
              <a:buAutoNum type="arabicPeriod"/>
            </a:pPr>
            <a:r>
              <a:rPr lang="en-US" sz="2000">
                <a:solidFill>
                  <a:srgbClr val="303030"/>
                </a:solidFill>
              </a:rPr>
              <a:t>On a sticky note, write down items that are relevant, no longer relevant, or new objectives.</a:t>
            </a:r>
            <a:endParaRPr sz="2000">
              <a:solidFill>
                <a:srgbClr val="303030"/>
              </a:solidFill>
            </a:endParaRPr>
          </a:p>
          <a:p>
            <a:pPr marL="457200" lvl="0" indent="-355600" algn="l" rtl="0">
              <a:lnSpc>
                <a:spcPct val="100000"/>
              </a:lnSpc>
              <a:spcBef>
                <a:spcPts val="0"/>
              </a:spcBef>
              <a:spcAft>
                <a:spcPts val="0"/>
              </a:spcAft>
              <a:buClr>
                <a:srgbClr val="8D1415"/>
              </a:buClr>
              <a:buSzPts val="2000"/>
              <a:buAutoNum type="arabicPeriod"/>
            </a:pPr>
            <a:r>
              <a:rPr lang="en-US" sz="2000">
                <a:solidFill>
                  <a:srgbClr val="303030"/>
                </a:solidFill>
              </a:rPr>
              <a:t>Place each sticky note on the correct Goal Area poster.</a:t>
            </a:r>
            <a:endParaRPr sz="2000">
              <a:solidFill>
                <a:srgbClr val="303030"/>
              </a:solidFill>
            </a:endParaRPr>
          </a:p>
          <a:p>
            <a:pPr marL="1371600" lvl="1" indent="-355600" algn="l" rtl="0">
              <a:lnSpc>
                <a:spcPct val="100000"/>
              </a:lnSpc>
              <a:spcBef>
                <a:spcPts val="0"/>
              </a:spcBef>
              <a:spcAft>
                <a:spcPts val="0"/>
              </a:spcAft>
              <a:buClr>
                <a:srgbClr val="8D1415"/>
              </a:buClr>
              <a:buSzPts val="2000"/>
              <a:buChar char="○"/>
            </a:pPr>
            <a:r>
              <a:rPr lang="en-US" sz="2000">
                <a:solidFill>
                  <a:srgbClr val="6AA84F"/>
                </a:solidFill>
              </a:rPr>
              <a:t>Green</a:t>
            </a:r>
            <a:r>
              <a:rPr lang="en-US" sz="2000">
                <a:solidFill>
                  <a:srgbClr val="303030"/>
                </a:solidFill>
              </a:rPr>
              <a:t>: still relevant</a:t>
            </a:r>
            <a:endParaRPr sz="2000">
              <a:solidFill>
                <a:srgbClr val="303030"/>
              </a:solidFill>
            </a:endParaRPr>
          </a:p>
          <a:p>
            <a:pPr marL="1371600" lvl="1" indent="-355600" algn="l" rtl="0">
              <a:lnSpc>
                <a:spcPct val="100000"/>
              </a:lnSpc>
              <a:spcBef>
                <a:spcPts val="0"/>
              </a:spcBef>
              <a:spcAft>
                <a:spcPts val="0"/>
              </a:spcAft>
              <a:buClr>
                <a:srgbClr val="8D1415"/>
              </a:buClr>
              <a:buSzPts val="2000"/>
              <a:buChar char="○"/>
            </a:pPr>
            <a:r>
              <a:rPr lang="en-US" sz="2000">
                <a:solidFill>
                  <a:srgbClr val="3D85C6"/>
                </a:solidFill>
              </a:rPr>
              <a:t>Blue</a:t>
            </a:r>
            <a:r>
              <a:rPr lang="en-US" sz="2000">
                <a:solidFill>
                  <a:srgbClr val="303030"/>
                </a:solidFill>
              </a:rPr>
              <a:t>: no longer relevant</a:t>
            </a:r>
            <a:endParaRPr sz="2000">
              <a:solidFill>
                <a:srgbClr val="303030"/>
              </a:solidFill>
            </a:endParaRPr>
          </a:p>
          <a:p>
            <a:pPr marL="1371600" lvl="1" indent="-355600" algn="l" rtl="0">
              <a:lnSpc>
                <a:spcPct val="100000"/>
              </a:lnSpc>
              <a:spcBef>
                <a:spcPts val="0"/>
              </a:spcBef>
              <a:spcAft>
                <a:spcPts val="0"/>
              </a:spcAft>
              <a:buClr>
                <a:srgbClr val="8D1415"/>
              </a:buClr>
              <a:buSzPts val="2000"/>
              <a:buChar char="○"/>
            </a:pPr>
            <a:r>
              <a:rPr lang="en-US" sz="2000">
                <a:solidFill>
                  <a:srgbClr val="F1C232"/>
                </a:solidFill>
              </a:rPr>
              <a:t>Yellow</a:t>
            </a:r>
            <a:r>
              <a:rPr lang="en-US" sz="2000">
                <a:solidFill>
                  <a:srgbClr val="303030"/>
                </a:solidFill>
              </a:rPr>
              <a:t>: new objective/action step</a:t>
            </a:r>
            <a:endParaRPr sz="2000">
              <a:solidFill>
                <a:srgbClr val="303030"/>
              </a:solidFill>
            </a:endParaRPr>
          </a:p>
          <a:p>
            <a:pPr marL="457200" lvl="0" indent="0" algn="l" rtl="0">
              <a:lnSpc>
                <a:spcPct val="100000"/>
              </a:lnSpc>
              <a:spcBef>
                <a:spcPts val="640"/>
              </a:spcBef>
              <a:spcAft>
                <a:spcPts val="0"/>
              </a:spcAft>
              <a:buNone/>
            </a:pPr>
            <a:endParaRPr sz="2000" b="1">
              <a:solidFill>
                <a:srgbClr val="303030"/>
              </a:solidFill>
            </a:endParaRPr>
          </a:p>
          <a:p>
            <a:pPr marL="0" lvl="0" indent="0" algn="l" rtl="0">
              <a:lnSpc>
                <a:spcPct val="100000"/>
              </a:lnSpc>
              <a:spcBef>
                <a:spcPts val="640"/>
              </a:spcBef>
              <a:spcAft>
                <a:spcPts val="0"/>
              </a:spcAft>
              <a:buNone/>
            </a:pPr>
            <a:endParaRPr>
              <a:solidFill>
                <a:srgbClr val="303030"/>
              </a:solidFill>
            </a:endParaRPr>
          </a:p>
          <a:p>
            <a:pPr marL="457200" lvl="0" indent="0" algn="l" rtl="0">
              <a:lnSpc>
                <a:spcPct val="100000"/>
              </a:lnSpc>
              <a:spcBef>
                <a:spcPts val="640"/>
              </a:spcBef>
              <a:spcAft>
                <a:spcPts val="0"/>
              </a:spcAft>
              <a:buNone/>
            </a:pPr>
            <a:endParaRPr sz="1400">
              <a:solidFill>
                <a:srgbClr val="303030"/>
              </a:solidFill>
            </a:endParaRPr>
          </a:p>
        </p:txBody>
      </p:sp>
      <p:sp>
        <p:nvSpPr>
          <p:cNvPr id="379" name="Google Shape;379;p65"/>
          <p:cNvSpPr txBox="1">
            <a:spLocks noGrp="1"/>
          </p:cNvSpPr>
          <p:nvPr>
            <p:ph type="title"/>
          </p:nvPr>
        </p:nvSpPr>
        <p:spPr>
          <a:xfrm>
            <a:off x="311700" y="325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Font typeface="Cambria"/>
              <a:buNone/>
            </a:pPr>
            <a:r>
              <a:rPr lang="en-US" sz="3600">
                <a:solidFill>
                  <a:srgbClr val="991B1E"/>
                </a:solidFill>
              </a:rPr>
              <a:t>Four Corners</a:t>
            </a:r>
            <a:endParaRPr sz="3600">
              <a:solidFill>
                <a:srgbClr val="991B1E"/>
              </a:solidFill>
            </a:endParaRPr>
          </a:p>
        </p:txBody>
      </p:sp>
      <p:pic>
        <p:nvPicPr>
          <p:cNvPr id="380" name="Google Shape;380;p65"/>
          <p:cNvPicPr preferRelativeResize="0"/>
          <p:nvPr/>
        </p:nvPicPr>
        <p:blipFill>
          <a:blip r:embed="rId3">
            <a:alphaModFix/>
          </a:blip>
          <a:stretch>
            <a:fillRect/>
          </a:stretch>
        </p:blipFill>
        <p:spPr>
          <a:xfrm>
            <a:off x="5587101" y="745048"/>
            <a:ext cx="3060676" cy="40917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6"/>
          <p:cNvSpPr txBox="1">
            <a:spLocks noGrp="1"/>
          </p:cNvSpPr>
          <p:nvPr>
            <p:ph type="body" idx="1"/>
          </p:nvPr>
        </p:nvSpPr>
        <p:spPr>
          <a:xfrm>
            <a:off x="1572600" y="406150"/>
            <a:ext cx="59988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990000"/>
                </a:solidFill>
              </a:rPr>
              <a:t>Let’s take a 5-minute break!</a:t>
            </a:r>
            <a:endParaRPr sz="3600">
              <a:solidFill>
                <a:srgbClr val="990000"/>
              </a:solidFill>
            </a:endParaRPr>
          </a:p>
        </p:txBody>
      </p:sp>
      <p:pic>
        <p:nvPicPr>
          <p:cNvPr id="387" name="Google Shape;387;p66" title="K20 Center 5 minute timer">
            <a:hlinkClick r:id="rId3"/>
          </p:cNvPr>
          <p:cNvPicPr preferRelativeResize="0"/>
          <p:nvPr/>
        </p:nvPicPr>
        <p:blipFill>
          <a:blip r:embed="rId4">
            <a:alphaModFix/>
          </a:blip>
          <a:stretch>
            <a:fillRect/>
          </a:stretch>
        </p:blipFill>
        <p:spPr>
          <a:xfrm>
            <a:off x="2380438" y="1249450"/>
            <a:ext cx="4312625" cy="323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7"/>
          <p:cNvSpPr txBox="1">
            <a:spLocks noGrp="1"/>
          </p:cNvSpPr>
          <p:nvPr>
            <p:ph type="title"/>
          </p:nvPr>
        </p:nvSpPr>
        <p:spPr>
          <a:xfrm>
            <a:off x="457200" y="228600"/>
            <a:ext cx="8520600" cy="572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600">
                <a:solidFill>
                  <a:srgbClr val="990000"/>
                </a:solidFill>
              </a:rPr>
              <a:t>Goal Area Initiatives Review</a:t>
            </a:r>
            <a:endParaRPr sz="3600" i="0" u="none" strike="noStrike" cap="none">
              <a:solidFill>
                <a:srgbClr val="990000"/>
              </a:solidFill>
            </a:endParaRPr>
          </a:p>
        </p:txBody>
      </p:sp>
      <p:sp>
        <p:nvSpPr>
          <p:cNvPr id="394" name="Google Shape;394;p67"/>
          <p:cNvSpPr txBox="1">
            <a:spLocks noGrp="1"/>
          </p:cNvSpPr>
          <p:nvPr>
            <p:ph type="body" idx="1"/>
          </p:nvPr>
        </p:nvSpPr>
        <p:spPr>
          <a:xfrm>
            <a:off x="437900" y="801525"/>
            <a:ext cx="8520600" cy="30882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US" sz="2600">
                <a:solidFill>
                  <a:srgbClr val="303030"/>
                </a:solidFill>
              </a:rPr>
              <a:t>Examine each initiative for each of the objectives in your assigned goal area.</a:t>
            </a:r>
            <a:endParaRPr sz="2600">
              <a:solidFill>
                <a:srgbClr val="303030"/>
              </a:solidFill>
            </a:endParaRPr>
          </a:p>
          <a:p>
            <a:pPr marL="0" lvl="0" indent="0" algn="l" rtl="0">
              <a:lnSpc>
                <a:spcPct val="100000"/>
              </a:lnSpc>
              <a:spcBef>
                <a:spcPts val="640"/>
              </a:spcBef>
              <a:spcAft>
                <a:spcPts val="0"/>
              </a:spcAft>
              <a:buNone/>
            </a:pPr>
            <a:r>
              <a:rPr lang="en-US" sz="2600">
                <a:solidFill>
                  <a:srgbClr val="303030"/>
                </a:solidFill>
              </a:rPr>
              <a:t>Consider these questions:</a:t>
            </a:r>
            <a:endParaRPr sz="2600">
              <a:solidFill>
                <a:srgbClr val="303030"/>
              </a:solidFill>
            </a:endParaRPr>
          </a:p>
          <a:p>
            <a:pPr marL="457200" lvl="0" indent="-393700" algn="l" rtl="0">
              <a:lnSpc>
                <a:spcPct val="100000"/>
              </a:lnSpc>
              <a:spcBef>
                <a:spcPts val="640"/>
              </a:spcBef>
              <a:spcAft>
                <a:spcPts val="0"/>
              </a:spcAft>
              <a:buClr>
                <a:srgbClr val="991B1E"/>
              </a:buClr>
              <a:buSzPts val="2600"/>
              <a:buChar char="●"/>
            </a:pPr>
            <a:r>
              <a:rPr lang="en-US" sz="2600">
                <a:solidFill>
                  <a:srgbClr val="303030"/>
                </a:solidFill>
              </a:rPr>
              <a:t>Are the initiatives relevant to assisting in accomplishing the objectives and meeting the performance measures?</a:t>
            </a:r>
            <a:endParaRPr sz="2600">
              <a:solidFill>
                <a:srgbClr val="303030"/>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What initiatives did we accomplish/did not accomplish?</a:t>
            </a:r>
            <a:endParaRPr sz="2600">
              <a:solidFill>
                <a:srgbClr val="303030"/>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What are the reasons we did not accomplish an initiative?</a:t>
            </a:r>
            <a:endParaRPr sz="2600">
              <a:solidFill>
                <a:srgbClr val="303030"/>
              </a:solidFill>
            </a:endParaRPr>
          </a:p>
          <a:p>
            <a:pPr marL="457200" lvl="0" indent="0" algn="l" rtl="0">
              <a:lnSpc>
                <a:spcPct val="100000"/>
              </a:lnSpc>
              <a:spcBef>
                <a:spcPts val="640"/>
              </a:spcBef>
              <a:spcAft>
                <a:spcPts val="0"/>
              </a:spcAft>
              <a:buNone/>
            </a:pPr>
            <a:endParaRPr sz="2600">
              <a:solidFill>
                <a:srgbClr val="303030"/>
              </a:solidFill>
              <a:latin typeface="Raleway"/>
              <a:ea typeface="Raleway"/>
              <a:cs typeface="Raleway"/>
              <a:sym typeface="Raleway"/>
            </a:endParaRPr>
          </a:p>
          <a:p>
            <a:pPr marL="0" lvl="0" indent="0" algn="l" rtl="0">
              <a:lnSpc>
                <a:spcPct val="100000"/>
              </a:lnSpc>
              <a:spcBef>
                <a:spcPts val="640"/>
              </a:spcBef>
              <a:spcAft>
                <a:spcPts val="0"/>
              </a:spcAft>
              <a:buNone/>
            </a:pPr>
            <a:r>
              <a:rPr lang="en-US" sz="2600">
                <a:solidFill>
                  <a:srgbClr val="303030"/>
                </a:solidFill>
                <a:latin typeface="Raleway"/>
                <a:ea typeface="Raleway"/>
                <a:cs typeface="Raleway"/>
                <a:sym typeface="Raleway"/>
              </a:rPr>
              <a:t>	</a:t>
            </a:r>
            <a:endParaRPr sz="2600">
              <a:solidFill>
                <a:srgbClr val="303030"/>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8"/>
          <p:cNvSpPr txBox="1">
            <a:spLocks noGrp="1"/>
          </p:cNvSpPr>
          <p:nvPr>
            <p:ph type="body" idx="1"/>
          </p:nvPr>
        </p:nvSpPr>
        <p:spPr>
          <a:xfrm>
            <a:off x="356150" y="841325"/>
            <a:ext cx="8520600" cy="3088200"/>
          </a:xfrm>
          <a:prstGeom prst="rect">
            <a:avLst/>
          </a:prstGeom>
        </p:spPr>
        <p:txBody>
          <a:bodyPr spcFirstLastPara="1" wrap="square" lIns="91425" tIns="91425" rIns="91425" bIns="91425" anchor="t" anchorCtr="0">
            <a:noAutofit/>
          </a:bodyPr>
          <a:lstStyle/>
          <a:p>
            <a:pPr marL="0" marR="0" lvl="0" indent="0" algn="l" rtl="0">
              <a:lnSpc>
                <a:spcPct val="100000"/>
              </a:lnSpc>
              <a:spcBef>
                <a:spcPts val="640"/>
              </a:spcBef>
              <a:spcAft>
                <a:spcPts val="0"/>
              </a:spcAft>
              <a:buNone/>
            </a:pPr>
            <a:r>
              <a:rPr lang="en-US" sz="2600">
                <a:solidFill>
                  <a:srgbClr val="303030"/>
                </a:solidFill>
              </a:rPr>
              <a:t>Using the digital scorecard, you will:</a:t>
            </a:r>
            <a:endParaRPr sz="2600">
              <a:solidFill>
                <a:srgbClr val="303030"/>
              </a:solidFill>
            </a:endParaRPr>
          </a:p>
          <a:p>
            <a:pPr marL="457200" marR="0" lvl="0" indent="-393700" algn="l" rtl="0">
              <a:lnSpc>
                <a:spcPct val="100000"/>
              </a:lnSpc>
              <a:spcBef>
                <a:spcPts val="640"/>
              </a:spcBef>
              <a:spcAft>
                <a:spcPts val="0"/>
              </a:spcAft>
              <a:buClr>
                <a:srgbClr val="8D1415"/>
              </a:buClr>
              <a:buSzPts val="2600"/>
              <a:buChar char="●"/>
            </a:pPr>
            <a:r>
              <a:rPr lang="en-US" sz="2600">
                <a:solidFill>
                  <a:srgbClr val="303030"/>
                </a:solidFill>
              </a:rPr>
              <a:t>Analyze the data for each performance measure for your Goal Area.</a:t>
            </a:r>
            <a:endParaRPr sz="2600">
              <a:solidFill>
                <a:srgbClr val="303030"/>
              </a:solidFill>
            </a:endParaRPr>
          </a:p>
          <a:p>
            <a:pPr marL="457200" marR="0" lvl="0" indent="-393700" algn="l" rtl="0">
              <a:lnSpc>
                <a:spcPct val="100000"/>
              </a:lnSpc>
              <a:spcBef>
                <a:spcPts val="0"/>
              </a:spcBef>
              <a:spcAft>
                <a:spcPts val="0"/>
              </a:spcAft>
              <a:buClr>
                <a:srgbClr val="8D1415"/>
              </a:buClr>
              <a:buSzPts val="2600"/>
              <a:buChar char="●"/>
            </a:pPr>
            <a:r>
              <a:rPr lang="en-US" sz="2600">
                <a:solidFill>
                  <a:srgbClr val="303030"/>
                </a:solidFill>
              </a:rPr>
              <a:t>Determine if the target was met.</a:t>
            </a:r>
            <a:endParaRPr sz="2600">
              <a:solidFill>
                <a:srgbClr val="303030"/>
              </a:solidFill>
            </a:endParaRPr>
          </a:p>
          <a:p>
            <a:pPr marL="457200" marR="0" lvl="0" indent="-393700" algn="l" rtl="0">
              <a:lnSpc>
                <a:spcPct val="100000"/>
              </a:lnSpc>
              <a:spcBef>
                <a:spcPts val="0"/>
              </a:spcBef>
              <a:spcAft>
                <a:spcPts val="0"/>
              </a:spcAft>
              <a:buClr>
                <a:srgbClr val="8D1415"/>
              </a:buClr>
              <a:buSzPts val="2600"/>
              <a:buChar char="●"/>
            </a:pPr>
            <a:r>
              <a:rPr lang="en-US" sz="2600">
                <a:solidFill>
                  <a:srgbClr val="303030"/>
                </a:solidFill>
              </a:rPr>
              <a:t>Set a new target and benchmarks in the rows below the statement.</a:t>
            </a:r>
            <a:endParaRPr sz="2600">
              <a:solidFill>
                <a:srgbClr val="303030"/>
              </a:solidFill>
            </a:endParaRPr>
          </a:p>
          <a:p>
            <a:pPr marL="457200" marR="0" lvl="0" indent="-393700" algn="l" rtl="0">
              <a:lnSpc>
                <a:spcPct val="100000"/>
              </a:lnSpc>
              <a:spcBef>
                <a:spcPts val="0"/>
              </a:spcBef>
              <a:spcAft>
                <a:spcPts val="0"/>
              </a:spcAft>
              <a:buClr>
                <a:srgbClr val="8D1415"/>
              </a:buClr>
              <a:buSzPts val="2600"/>
              <a:buChar char="●"/>
            </a:pPr>
            <a:r>
              <a:rPr lang="en-US" sz="2600">
                <a:solidFill>
                  <a:srgbClr val="303030"/>
                </a:solidFill>
              </a:rPr>
              <a:t>Record all new information on digital scorecard in </a:t>
            </a:r>
            <a:r>
              <a:rPr lang="en-US" sz="2600" b="1" u="sng">
                <a:solidFill>
                  <a:srgbClr val="991B1E"/>
                </a:solidFill>
              </a:rPr>
              <a:t>RED</a:t>
            </a:r>
            <a:r>
              <a:rPr lang="en-US" sz="2600">
                <a:solidFill>
                  <a:schemeClr val="dk1"/>
                </a:solidFill>
              </a:rPr>
              <a:t>.</a:t>
            </a:r>
            <a:endParaRPr sz="2600">
              <a:solidFill>
                <a:schemeClr val="dk1"/>
              </a:solidFill>
            </a:endParaRPr>
          </a:p>
          <a:p>
            <a:pPr marL="457200" marR="0" lvl="0" indent="0" algn="l" rtl="0">
              <a:lnSpc>
                <a:spcPct val="100000"/>
              </a:lnSpc>
              <a:spcBef>
                <a:spcPts val="640"/>
              </a:spcBef>
              <a:spcAft>
                <a:spcPts val="0"/>
              </a:spcAft>
              <a:buNone/>
            </a:pPr>
            <a:endParaRPr sz="2600">
              <a:solidFill>
                <a:srgbClr val="303030"/>
              </a:solidFill>
            </a:endParaRPr>
          </a:p>
        </p:txBody>
      </p:sp>
      <p:sp>
        <p:nvSpPr>
          <p:cNvPr id="401" name="Google Shape;401;p68"/>
          <p:cNvSpPr txBox="1">
            <a:spLocks noGrp="1"/>
          </p:cNvSpPr>
          <p:nvPr>
            <p:ph type="title"/>
          </p:nvPr>
        </p:nvSpPr>
        <p:spPr>
          <a:xfrm>
            <a:off x="311700" y="307675"/>
            <a:ext cx="8520600" cy="572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500">
                <a:solidFill>
                  <a:srgbClr val="990000"/>
                </a:solidFill>
              </a:rPr>
              <a:t>Performance Measures</a:t>
            </a:r>
            <a:endParaRPr sz="3500" i="0" strike="noStrike" cap="none">
              <a:solidFill>
                <a:srgbClr val="99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9"/>
          <p:cNvSpPr txBox="1">
            <a:spLocks noGrp="1"/>
          </p:cNvSpPr>
          <p:nvPr>
            <p:ph type="body" idx="1"/>
          </p:nvPr>
        </p:nvSpPr>
        <p:spPr>
          <a:xfrm>
            <a:off x="311700" y="789125"/>
            <a:ext cx="8520600" cy="30882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US" sz="2600">
                <a:solidFill>
                  <a:srgbClr val="303030"/>
                </a:solidFill>
              </a:rPr>
              <a:t>Examine your goal area initiatives for each objective:</a:t>
            </a:r>
            <a:endParaRPr sz="2600">
              <a:solidFill>
                <a:srgbClr val="303030"/>
              </a:solidFill>
            </a:endParaRPr>
          </a:p>
          <a:p>
            <a:pPr marL="457200" lvl="0" indent="-393700" algn="l" rtl="0">
              <a:lnSpc>
                <a:spcPct val="100000"/>
              </a:lnSpc>
              <a:spcBef>
                <a:spcPts val="640"/>
              </a:spcBef>
              <a:spcAft>
                <a:spcPts val="0"/>
              </a:spcAft>
              <a:buClr>
                <a:srgbClr val="991B1E"/>
              </a:buClr>
              <a:buSzPts val="2600"/>
              <a:buChar char="●"/>
            </a:pPr>
            <a:r>
              <a:rPr lang="en-US" sz="2600">
                <a:solidFill>
                  <a:srgbClr val="303030"/>
                </a:solidFill>
              </a:rPr>
              <a:t>Make a copy of this document: </a:t>
            </a:r>
            <a:r>
              <a:rPr lang="en-US" sz="2600">
                <a:solidFill>
                  <a:srgbClr val="0000FF"/>
                </a:solidFill>
                <a:uFill>
                  <a:noFill/>
                </a:uFill>
                <a:hlinkClick r:id="rId3">
                  <a:extLst>
                    <a:ext uri="{A12FA001-AC4F-418D-AE19-62706E023703}">
                      <ahyp:hlinkClr xmlns:ahyp="http://schemas.microsoft.com/office/drawing/2018/hyperlinkcolor" val="tx"/>
                    </a:ext>
                  </a:extLst>
                </a:hlinkClick>
              </a:rPr>
              <a:t>http://k20.ou.edu/goals</a:t>
            </a:r>
            <a:endParaRPr sz="2600">
              <a:solidFill>
                <a:srgbClr val="0000FF"/>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Is the initiative relevant to assisting in accomplishing the objectives and meeting the performance measures?</a:t>
            </a:r>
            <a:endParaRPr sz="2600">
              <a:solidFill>
                <a:srgbClr val="303030"/>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Do action steps need to be revised or deleted?</a:t>
            </a:r>
            <a:endParaRPr sz="2600">
              <a:solidFill>
                <a:srgbClr val="303030"/>
              </a:solidFill>
            </a:endParaRPr>
          </a:p>
          <a:p>
            <a:pPr marL="457200" lvl="0" indent="-393700" algn="l" rtl="0">
              <a:lnSpc>
                <a:spcPct val="100000"/>
              </a:lnSpc>
              <a:spcBef>
                <a:spcPts val="0"/>
              </a:spcBef>
              <a:spcAft>
                <a:spcPts val="0"/>
              </a:spcAft>
              <a:buClr>
                <a:srgbClr val="991B1E"/>
              </a:buClr>
              <a:buSzPts val="2600"/>
              <a:buChar char="●"/>
            </a:pPr>
            <a:r>
              <a:rPr lang="en-US" sz="2600">
                <a:solidFill>
                  <a:srgbClr val="303030"/>
                </a:solidFill>
              </a:rPr>
              <a:t>Do new action steps need to be added? </a:t>
            </a:r>
            <a:endParaRPr sz="2600">
              <a:solidFill>
                <a:srgbClr val="303030"/>
              </a:solidFill>
            </a:endParaRPr>
          </a:p>
          <a:p>
            <a:pPr marL="457200" lvl="0" indent="-393700" algn="l" rtl="0">
              <a:lnSpc>
                <a:spcPct val="100000"/>
              </a:lnSpc>
              <a:spcBef>
                <a:spcPts val="0"/>
              </a:spcBef>
              <a:spcAft>
                <a:spcPts val="0"/>
              </a:spcAft>
              <a:buClr>
                <a:srgbClr val="991B1E"/>
              </a:buClr>
              <a:buSzPts val="2600"/>
              <a:buFont typeface="Raleway"/>
              <a:buChar char="●"/>
            </a:pPr>
            <a:r>
              <a:rPr lang="en-US" sz="2600">
                <a:solidFill>
                  <a:srgbClr val="303030"/>
                </a:solidFill>
              </a:rPr>
              <a:t>Record recommendations on scorecard in </a:t>
            </a:r>
            <a:r>
              <a:rPr lang="en-US" sz="2600" b="1" u="sng">
                <a:solidFill>
                  <a:srgbClr val="991B1E"/>
                </a:solidFill>
              </a:rPr>
              <a:t>RED</a:t>
            </a:r>
            <a:r>
              <a:rPr lang="en-US" sz="2600">
                <a:solidFill>
                  <a:schemeClr val="dk1"/>
                </a:solidFill>
              </a:rPr>
              <a:t>.</a:t>
            </a:r>
            <a:endParaRPr sz="2600">
              <a:solidFill>
                <a:schemeClr val="dk1"/>
              </a:solidFill>
            </a:endParaRPr>
          </a:p>
          <a:p>
            <a:pPr marL="457200" lvl="0" indent="0" algn="l" rtl="0">
              <a:lnSpc>
                <a:spcPct val="100000"/>
              </a:lnSpc>
              <a:spcBef>
                <a:spcPts val="640"/>
              </a:spcBef>
              <a:spcAft>
                <a:spcPts val="0"/>
              </a:spcAft>
              <a:buNone/>
            </a:pPr>
            <a:endParaRPr sz="3500">
              <a:solidFill>
                <a:schemeClr val="dk1"/>
              </a:solidFill>
            </a:endParaRPr>
          </a:p>
          <a:p>
            <a:pPr marL="0" lvl="0" indent="0" algn="l" rtl="0">
              <a:lnSpc>
                <a:spcPct val="100000"/>
              </a:lnSpc>
              <a:spcBef>
                <a:spcPts val="640"/>
              </a:spcBef>
              <a:spcAft>
                <a:spcPts val="0"/>
              </a:spcAft>
              <a:buNone/>
            </a:pPr>
            <a:endParaRPr sz="2600">
              <a:solidFill>
                <a:srgbClr val="303030"/>
              </a:solidFill>
            </a:endParaRPr>
          </a:p>
          <a:p>
            <a:pPr marL="0" lvl="0" indent="0" algn="l" rtl="0">
              <a:lnSpc>
                <a:spcPct val="100000"/>
              </a:lnSpc>
              <a:spcBef>
                <a:spcPts val="640"/>
              </a:spcBef>
              <a:spcAft>
                <a:spcPts val="0"/>
              </a:spcAft>
              <a:buNone/>
            </a:pPr>
            <a:endParaRPr sz="2600">
              <a:solidFill>
                <a:srgbClr val="303030"/>
              </a:solidFill>
            </a:endParaRPr>
          </a:p>
        </p:txBody>
      </p:sp>
      <p:sp>
        <p:nvSpPr>
          <p:cNvPr id="408" name="Google Shape;408;p69"/>
          <p:cNvSpPr txBox="1">
            <a:spLocks noGrp="1"/>
          </p:cNvSpPr>
          <p:nvPr>
            <p:ph type="title"/>
          </p:nvPr>
        </p:nvSpPr>
        <p:spPr>
          <a:xfrm>
            <a:off x="311700" y="307675"/>
            <a:ext cx="8520600" cy="572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Font typeface="Cambria"/>
              <a:buNone/>
            </a:pPr>
            <a:r>
              <a:rPr lang="en-US" sz="3600">
                <a:solidFill>
                  <a:srgbClr val="990000"/>
                </a:solidFill>
              </a:rPr>
              <a:t>Initiatives</a:t>
            </a:r>
            <a:endParaRPr sz="3600" i="0" strike="noStrike" cap="none">
              <a:solidFill>
                <a:srgbClr val="99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70"/>
          <p:cNvPicPr preferRelativeResize="0"/>
          <p:nvPr/>
        </p:nvPicPr>
        <p:blipFill>
          <a:blip r:embed="rId3">
            <a:alphaModFix/>
          </a:blip>
          <a:stretch>
            <a:fillRect/>
          </a:stretch>
        </p:blipFill>
        <p:spPr>
          <a:xfrm>
            <a:off x="1603025" y="608863"/>
            <a:ext cx="5937953" cy="39257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991B1E"/>
                </a:solidFill>
              </a:rPr>
              <a:t>Digital Gallery Walk</a:t>
            </a:r>
            <a:endParaRPr sz="3600">
              <a:solidFill>
                <a:srgbClr val="991B1E"/>
              </a:solidFill>
            </a:endParaRPr>
          </a:p>
        </p:txBody>
      </p:sp>
      <p:sp>
        <p:nvSpPr>
          <p:cNvPr id="421" name="Google Shape;421;p71"/>
          <p:cNvSpPr txBox="1">
            <a:spLocks noGrp="1"/>
          </p:cNvSpPr>
          <p:nvPr>
            <p:ph type="body" idx="1"/>
          </p:nvPr>
        </p:nvSpPr>
        <p:spPr>
          <a:xfrm>
            <a:off x="311700" y="1152475"/>
            <a:ext cx="42759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2400">
                <a:solidFill>
                  <a:srgbClr val="303030"/>
                </a:solidFill>
              </a:rPr>
              <a:t>Look at the changes made to the other goals:</a:t>
            </a:r>
            <a:endParaRPr sz="2400">
              <a:solidFill>
                <a:srgbClr val="303030"/>
              </a:solidFill>
            </a:endParaRPr>
          </a:p>
          <a:p>
            <a:pPr marL="457200" lvl="0" indent="-381000" algn="l" rtl="0">
              <a:lnSpc>
                <a:spcPct val="100000"/>
              </a:lnSpc>
              <a:spcBef>
                <a:spcPts val="640"/>
              </a:spcBef>
              <a:spcAft>
                <a:spcPts val="0"/>
              </a:spcAft>
              <a:buClr>
                <a:srgbClr val="991B1E"/>
              </a:buClr>
              <a:buSzPts val="2400"/>
              <a:buChar char="●"/>
            </a:pPr>
            <a:r>
              <a:rPr lang="en-US" sz="2400">
                <a:solidFill>
                  <a:srgbClr val="303030"/>
                </a:solidFill>
              </a:rPr>
              <a:t>Reflect on the revisions and additions contributed by your colleagues.</a:t>
            </a:r>
            <a:endParaRPr sz="2400">
              <a:solidFill>
                <a:srgbClr val="303030"/>
              </a:solidFill>
            </a:endParaRPr>
          </a:p>
          <a:p>
            <a:pPr marL="457200" lvl="0" indent="-381000" algn="l" rtl="0">
              <a:lnSpc>
                <a:spcPct val="100000"/>
              </a:lnSpc>
              <a:spcBef>
                <a:spcPts val="0"/>
              </a:spcBef>
              <a:spcAft>
                <a:spcPts val="0"/>
              </a:spcAft>
              <a:buClr>
                <a:srgbClr val="991B1E"/>
              </a:buClr>
              <a:buSzPts val="2400"/>
              <a:buChar char="●"/>
            </a:pPr>
            <a:r>
              <a:rPr lang="en-US" sz="2400">
                <a:solidFill>
                  <a:srgbClr val="303030"/>
                </a:solidFill>
              </a:rPr>
              <a:t>Consider how they align with the changes you have made.</a:t>
            </a:r>
            <a:endParaRPr sz="2400">
              <a:solidFill>
                <a:srgbClr val="303030"/>
              </a:solidFill>
            </a:endParaRPr>
          </a:p>
        </p:txBody>
      </p:sp>
      <p:pic>
        <p:nvPicPr>
          <p:cNvPr id="422" name="Google Shape;422;p71"/>
          <p:cNvPicPr preferRelativeResize="0"/>
          <p:nvPr/>
        </p:nvPicPr>
        <p:blipFill>
          <a:blip r:embed="rId3">
            <a:alphaModFix/>
          </a:blip>
          <a:stretch>
            <a:fillRect/>
          </a:stretch>
        </p:blipFill>
        <p:spPr>
          <a:xfrm>
            <a:off x="4853700" y="1537050"/>
            <a:ext cx="4090925" cy="20694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structures do you have in place for accountability?</a:t>
            </a:r>
            <a:endParaRPr/>
          </a:p>
        </p:txBody>
      </p:sp>
      <p:sp>
        <p:nvSpPr>
          <p:cNvPr id="429" name="Google Shape;429;p72"/>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a:t>At your table, think of the following questions:</a:t>
            </a:r>
            <a:endParaRPr sz="2200"/>
          </a:p>
          <a:p>
            <a:pPr marL="457200" lvl="0" indent="-368300" algn="l" rtl="0">
              <a:spcBef>
                <a:spcPts val="1600"/>
              </a:spcBef>
              <a:spcAft>
                <a:spcPts val="0"/>
              </a:spcAft>
              <a:buClr>
                <a:srgbClr val="8D1415"/>
              </a:buClr>
              <a:buSzPts val="2200"/>
              <a:buChar char="●"/>
            </a:pPr>
            <a:r>
              <a:rPr lang="en-US" sz="2200"/>
              <a:t>What meetings do you hold at the district level to discuss your strategic plan?</a:t>
            </a:r>
            <a:endParaRPr sz="2200"/>
          </a:p>
          <a:p>
            <a:pPr marL="457200" lvl="0" indent="-368300" algn="l" rtl="0">
              <a:spcBef>
                <a:spcPts val="0"/>
              </a:spcBef>
              <a:spcAft>
                <a:spcPts val="0"/>
              </a:spcAft>
              <a:buClr>
                <a:srgbClr val="8D1415"/>
              </a:buClr>
              <a:buSzPts val="2200"/>
              <a:buChar char="●"/>
            </a:pPr>
            <a:r>
              <a:rPr lang="en-US" sz="2200"/>
              <a:t>Who attends the meetings?</a:t>
            </a:r>
            <a:endParaRPr sz="2200"/>
          </a:p>
          <a:p>
            <a:pPr marL="457200" lvl="0" indent="-368300" algn="l" rtl="0">
              <a:spcBef>
                <a:spcPts val="0"/>
              </a:spcBef>
              <a:spcAft>
                <a:spcPts val="0"/>
              </a:spcAft>
              <a:buClr>
                <a:srgbClr val="8D1415"/>
              </a:buClr>
              <a:buSzPts val="2200"/>
              <a:buChar char="●"/>
            </a:pPr>
            <a:r>
              <a:rPr lang="en-US" sz="2200"/>
              <a:t>How often do you meet?</a:t>
            </a:r>
            <a:endParaRPr sz="2200"/>
          </a:p>
          <a:p>
            <a:pPr marL="0" lvl="0" indent="0" algn="l" rtl="0">
              <a:spcBef>
                <a:spcPts val="1600"/>
              </a:spcBef>
              <a:spcAft>
                <a:spcPts val="1600"/>
              </a:spcAft>
              <a:buNone/>
            </a:pPr>
            <a:r>
              <a:rPr lang="en-US" sz="2200"/>
              <a:t>Have a Round Robin discussion about the questions.</a:t>
            </a:r>
            <a:endParaRPr sz="2200"/>
          </a:p>
        </p:txBody>
      </p:sp>
      <p:pic>
        <p:nvPicPr>
          <p:cNvPr id="430" name="Google Shape;430;p72"/>
          <p:cNvPicPr preferRelativeResize="0"/>
          <p:nvPr/>
        </p:nvPicPr>
        <p:blipFill>
          <a:blip r:embed="rId3">
            <a:alphaModFix/>
          </a:blip>
          <a:stretch>
            <a:fillRect/>
          </a:stretch>
        </p:blipFill>
        <p:spPr>
          <a:xfrm>
            <a:off x="5942250" y="1496177"/>
            <a:ext cx="2391777" cy="23917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3"/>
          <p:cNvSpPr txBox="1">
            <a:spLocks noGrp="1"/>
          </p:cNvSpPr>
          <p:nvPr>
            <p:ph type="title" idx="4294967295"/>
          </p:nvPr>
        </p:nvSpPr>
        <p:spPr>
          <a:xfrm>
            <a:off x="457200" y="780472"/>
            <a:ext cx="8436900" cy="7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Font typeface="Corbel"/>
              <a:buNone/>
            </a:pPr>
            <a:r>
              <a:rPr lang="en-US" sz="3600" i="0" u="none" strike="noStrike" cap="none">
                <a:solidFill>
                  <a:srgbClr val="AF3239"/>
                </a:solidFill>
              </a:rPr>
              <a:t>Reflect on </a:t>
            </a:r>
            <a:r>
              <a:rPr lang="en-US" sz="3600">
                <a:solidFill>
                  <a:srgbClr val="AF3239"/>
                </a:solidFill>
              </a:rPr>
              <a:t>Processes and Structures</a:t>
            </a:r>
            <a:endParaRPr sz="3600">
              <a:solidFill>
                <a:srgbClr val="AF3239"/>
              </a:solidFill>
            </a:endParaRPr>
          </a:p>
        </p:txBody>
      </p:sp>
      <p:sp>
        <p:nvSpPr>
          <p:cNvPr id="437" name="Google Shape;437;p73"/>
          <p:cNvSpPr txBox="1"/>
          <p:nvPr/>
        </p:nvSpPr>
        <p:spPr>
          <a:xfrm>
            <a:off x="457188" y="1691349"/>
            <a:ext cx="8436900" cy="3436800"/>
          </a:xfrm>
          <a:prstGeom prst="rect">
            <a:avLst/>
          </a:prstGeom>
          <a:noFill/>
          <a:ln>
            <a:noFill/>
          </a:ln>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rgbClr val="8D1415"/>
              </a:buClr>
              <a:buSzPts val="2600"/>
              <a:buFont typeface="Calibri"/>
              <a:buAutoNum type="arabicPeriod"/>
            </a:pPr>
            <a:r>
              <a:rPr lang="en-US" sz="2600">
                <a:solidFill>
                  <a:schemeClr val="dk1"/>
                </a:solidFill>
                <a:latin typeface="Calibri"/>
                <a:ea typeface="Calibri"/>
                <a:cs typeface="Calibri"/>
                <a:sym typeface="Calibri"/>
              </a:rPr>
              <a:t>What contributed to the success of your strategic plan accountability and transparency?</a:t>
            </a:r>
            <a:endParaRPr sz="2600">
              <a:solidFill>
                <a:schemeClr val="dk1"/>
              </a:solidFill>
              <a:latin typeface="Calibri"/>
              <a:ea typeface="Calibri"/>
              <a:cs typeface="Calibri"/>
              <a:sym typeface="Calibri"/>
            </a:endParaRPr>
          </a:p>
          <a:p>
            <a:pPr marL="457200" lvl="0" indent="-393700" algn="l" rtl="0">
              <a:lnSpc>
                <a:spcPct val="115000"/>
              </a:lnSpc>
              <a:spcBef>
                <a:spcPts val="1000"/>
              </a:spcBef>
              <a:spcAft>
                <a:spcPts val="0"/>
              </a:spcAft>
              <a:buClr>
                <a:srgbClr val="8D1415"/>
              </a:buClr>
              <a:buSzPts val="2600"/>
              <a:buFont typeface="Calibri"/>
              <a:buAutoNum type="arabicPeriod"/>
            </a:pPr>
            <a:r>
              <a:rPr lang="en-US" sz="2600">
                <a:latin typeface="Calibri"/>
                <a:ea typeface="Calibri"/>
                <a:cs typeface="Calibri"/>
                <a:sym typeface="Calibri"/>
              </a:rPr>
              <a:t>What were the obstacles?</a:t>
            </a:r>
            <a:endParaRPr sz="2600">
              <a:latin typeface="Calibri"/>
              <a:ea typeface="Calibri"/>
              <a:cs typeface="Calibri"/>
              <a:sym typeface="Calibri"/>
            </a:endParaRPr>
          </a:p>
          <a:p>
            <a:pPr marL="457200" lvl="0" indent="-393700" algn="l" rtl="0">
              <a:lnSpc>
                <a:spcPct val="115000"/>
              </a:lnSpc>
              <a:spcBef>
                <a:spcPts val="1000"/>
              </a:spcBef>
              <a:spcAft>
                <a:spcPts val="0"/>
              </a:spcAft>
              <a:buClr>
                <a:srgbClr val="8D1415"/>
              </a:buClr>
              <a:buSzPts val="2600"/>
              <a:buFont typeface="Calibri"/>
              <a:buAutoNum type="arabicPeriod"/>
            </a:pPr>
            <a:r>
              <a:rPr lang="en-US" sz="2600">
                <a:latin typeface="Calibri"/>
                <a:ea typeface="Calibri"/>
                <a:cs typeface="Calibri"/>
                <a:sym typeface="Calibri"/>
              </a:rPr>
              <a:t>What changes need to be made?</a:t>
            </a:r>
            <a:endParaRPr sz="26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74"/>
          <p:cNvPicPr preferRelativeResize="0"/>
          <p:nvPr/>
        </p:nvPicPr>
        <p:blipFill>
          <a:blip r:embed="rId3">
            <a:alphaModFix/>
          </a:blip>
          <a:stretch>
            <a:fillRect/>
          </a:stretch>
        </p:blipFill>
        <p:spPr>
          <a:xfrm>
            <a:off x="1374175" y="519350"/>
            <a:ext cx="7546601" cy="4104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9"/>
          <p:cNvSpPr txBox="1">
            <a:spLocks noGrp="1"/>
          </p:cNvSpPr>
          <p:nvPr>
            <p:ph type="body" idx="4294967295"/>
          </p:nvPr>
        </p:nvSpPr>
        <p:spPr>
          <a:xfrm>
            <a:off x="457200" y="1691640"/>
            <a:ext cx="7516800" cy="3088200"/>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640"/>
              </a:spcBef>
              <a:spcAft>
                <a:spcPts val="0"/>
              </a:spcAft>
              <a:buClr>
                <a:srgbClr val="8D1415"/>
              </a:buClr>
              <a:buSzPts val="2600"/>
              <a:buChar char="●"/>
            </a:pPr>
            <a:r>
              <a:rPr lang="en-US" sz="2600">
                <a:solidFill>
                  <a:srgbClr val="303030"/>
                </a:solidFill>
              </a:rPr>
              <a:t>Review original strategic plan.</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Analyze current data.</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Review/revise student achievement goal area.</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Review/revise other goal areas.</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Review/revise accountability plan.</a:t>
            </a:r>
            <a:endParaRPr sz="2600">
              <a:solidFill>
                <a:srgbClr val="303030"/>
              </a:solidFill>
            </a:endParaRPr>
          </a:p>
        </p:txBody>
      </p:sp>
      <p:sp>
        <p:nvSpPr>
          <p:cNvPr id="169" name="Google Shape;169;p39"/>
          <p:cNvSpPr txBox="1">
            <a:spLocks noGrp="1"/>
          </p:cNvSpPr>
          <p:nvPr>
            <p:ph type="title"/>
          </p:nvPr>
        </p:nvSpPr>
        <p:spPr>
          <a:xfrm>
            <a:off x="490250" y="842575"/>
            <a:ext cx="6367800" cy="112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262626"/>
              </a:buClr>
              <a:buFont typeface="Cambria"/>
              <a:buNone/>
            </a:pPr>
            <a:r>
              <a:rPr lang="en-US" sz="3600">
                <a:solidFill>
                  <a:srgbClr val="990000"/>
                </a:solidFill>
              </a:rPr>
              <a:t>Objectives</a:t>
            </a:r>
            <a:endParaRPr sz="3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5"/>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sz="3600"/>
              <a:t>Round Robin</a:t>
            </a:r>
            <a:endParaRPr sz="3600" i="0" u="none" strike="noStrike" cap="none">
              <a:solidFill>
                <a:srgbClr val="990000"/>
              </a:solidFill>
            </a:endParaRPr>
          </a:p>
        </p:txBody>
      </p:sp>
      <p:sp>
        <p:nvSpPr>
          <p:cNvPr id="450" name="Google Shape;450;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600" b="1">
                <a:solidFill>
                  <a:schemeClr val="dk1"/>
                </a:solidFill>
              </a:rPr>
              <a:t>School Board Reports</a:t>
            </a:r>
            <a:endParaRPr sz="2600" b="1">
              <a:solidFill>
                <a:schemeClr val="dk1"/>
              </a:solidFill>
            </a:endParaRPr>
          </a:p>
          <a:p>
            <a:pPr marL="457200" lvl="0" indent="-393700" algn="l" rtl="0">
              <a:lnSpc>
                <a:spcPct val="150000"/>
              </a:lnSpc>
              <a:spcBef>
                <a:spcPts val="0"/>
              </a:spcBef>
              <a:spcAft>
                <a:spcPts val="0"/>
              </a:spcAft>
              <a:buClr>
                <a:srgbClr val="991B1E"/>
              </a:buClr>
              <a:buSzPts val="2600"/>
              <a:buAutoNum type="arabicPeriod"/>
            </a:pPr>
            <a:r>
              <a:rPr lang="en-US" sz="2600">
                <a:solidFill>
                  <a:schemeClr val="dk1"/>
                </a:solidFill>
              </a:rPr>
              <a:t>Who should report to the board?</a:t>
            </a:r>
            <a:endParaRPr sz="2600">
              <a:solidFill>
                <a:schemeClr val="dk1"/>
              </a:solidFill>
            </a:endParaRPr>
          </a:p>
          <a:p>
            <a:pPr marL="457200" lvl="0" indent="-393700" algn="l" rtl="0">
              <a:lnSpc>
                <a:spcPct val="150000"/>
              </a:lnSpc>
              <a:spcBef>
                <a:spcPts val="0"/>
              </a:spcBef>
              <a:spcAft>
                <a:spcPts val="0"/>
              </a:spcAft>
              <a:buClr>
                <a:srgbClr val="991B1E"/>
              </a:buClr>
              <a:buSzPts val="2600"/>
              <a:buAutoNum type="arabicPeriod"/>
            </a:pPr>
            <a:r>
              <a:rPr lang="en-US" sz="2600">
                <a:solidFill>
                  <a:schemeClr val="dk1"/>
                </a:solidFill>
              </a:rPr>
              <a:t>What should they report?</a:t>
            </a:r>
            <a:endParaRPr sz="2600">
              <a:solidFill>
                <a:schemeClr val="dk1"/>
              </a:solidFill>
            </a:endParaRPr>
          </a:p>
          <a:p>
            <a:pPr marL="457200" lvl="0" indent="-393700" algn="l" rtl="0">
              <a:lnSpc>
                <a:spcPct val="150000"/>
              </a:lnSpc>
              <a:spcBef>
                <a:spcPts val="0"/>
              </a:spcBef>
              <a:spcAft>
                <a:spcPts val="0"/>
              </a:spcAft>
              <a:buClr>
                <a:srgbClr val="991B1E"/>
              </a:buClr>
              <a:buSzPts val="2600"/>
              <a:buAutoNum type="arabicPeriod"/>
            </a:pPr>
            <a:r>
              <a:rPr lang="en-US" sz="2600">
                <a:solidFill>
                  <a:schemeClr val="dk1"/>
                </a:solidFill>
              </a:rPr>
              <a:t>How often should they report?</a:t>
            </a:r>
            <a:endParaRPr sz="2600">
              <a:solidFill>
                <a:schemeClr val="dk1"/>
              </a:solidFill>
            </a:endParaRPr>
          </a:p>
          <a:p>
            <a:pPr marL="457200" lvl="0" indent="-393700" algn="l" rtl="0">
              <a:lnSpc>
                <a:spcPct val="150000"/>
              </a:lnSpc>
              <a:spcBef>
                <a:spcPts val="0"/>
              </a:spcBef>
              <a:spcAft>
                <a:spcPts val="0"/>
              </a:spcAft>
              <a:buClr>
                <a:srgbClr val="991B1E"/>
              </a:buClr>
              <a:buSzPts val="2600"/>
              <a:buAutoNum type="arabicPeriod"/>
            </a:pPr>
            <a:r>
              <a:rPr lang="en-US" sz="2600">
                <a:solidFill>
                  <a:schemeClr val="dk1"/>
                </a:solidFill>
              </a:rPr>
              <a:t>Why should the board be updated on the Strategic Plan?</a:t>
            </a:r>
            <a:endParaRPr sz="2600">
              <a:solidFill>
                <a:schemeClr val="dk1"/>
              </a:solidFill>
            </a:endParaRPr>
          </a:p>
          <a:p>
            <a:pPr marL="457200" lvl="0" indent="0" algn="l" rtl="0">
              <a:lnSpc>
                <a:spcPct val="100000"/>
              </a:lnSpc>
              <a:spcBef>
                <a:spcPts val="640"/>
              </a:spcBef>
              <a:spcAft>
                <a:spcPts val="0"/>
              </a:spcAft>
              <a:buNone/>
            </a:pPr>
            <a:endParaRPr sz="2600">
              <a:solidFill>
                <a:srgbClr val="303030"/>
              </a:solidFill>
            </a:endParaRPr>
          </a:p>
          <a:p>
            <a:pPr marL="0" lvl="0" indent="0" algn="l" rtl="0">
              <a:lnSpc>
                <a:spcPct val="100000"/>
              </a:lnSpc>
              <a:spcBef>
                <a:spcPts val="640"/>
              </a:spcBef>
              <a:spcAft>
                <a:spcPts val="0"/>
              </a:spcAft>
              <a:buNone/>
            </a:pPr>
            <a:r>
              <a:rPr lang="en-US" sz="2600">
                <a:solidFill>
                  <a:srgbClr val="303030"/>
                </a:solidFill>
                <a:latin typeface="Raleway"/>
                <a:ea typeface="Raleway"/>
                <a:cs typeface="Raleway"/>
                <a:sym typeface="Raleway"/>
              </a:rPr>
              <a:t>	</a:t>
            </a:r>
            <a:endParaRPr sz="2600">
              <a:solidFill>
                <a:srgbClr val="303030"/>
              </a:solidFill>
              <a:latin typeface="Raleway"/>
              <a:ea typeface="Raleway"/>
              <a:cs typeface="Raleway"/>
              <a:sym typeface="Raleway"/>
            </a:endParaRPr>
          </a:p>
        </p:txBody>
      </p:sp>
      <p:pic>
        <p:nvPicPr>
          <p:cNvPr id="451" name="Google Shape;451;p75"/>
          <p:cNvPicPr preferRelativeResize="0"/>
          <p:nvPr/>
        </p:nvPicPr>
        <p:blipFill>
          <a:blip r:embed="rId3">
            <a:alphaModFix/>
          </a:blip>
          <a:stretch>
            <a:fillRect/>
          </a:stretch>
        </p:blipFill>
        <p:spPr>
          <a:xfrm>
            <a:off x="7458176" y="207026"/>
            <a:ext cx="1600701" cy="16007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6"/>
          <p:cNvSpPr txBox="1">
            <a:spLocks noGrp="1"/>
          </p:cNvSpPr>
          <p:nvPr>
            <p:ph type="title" idx="4294967295"/>
          </p:nvPr>
        </p:nvSpPr>
        <p:spPr>
          <a:xfrm>
            <a:off x="466050" y="833245"/>
            <a:ext cx="8436900" cy="7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Font typeface="Corbel"/>
              <a:buNone/>
            </a:pPr>
            <a:r>
              <a:rPr lang="en-US" sz="3600" i="0" u="none" strike="noStrike" cap="none">
                <a:solidFill>
                  <a:srgbClr val="AF3239"/>
                </a:solidFill>
              </a:rPr>
              <a:t>Reflect on </a:t>
            </a:r>
            <a:r>
              <a:rPr lang="en-US" sz="3600">
                <a:solidFill>
                  <a:srgbClr val="AF3239"/>
                </a:solidFill>
              </a:rPr>
              <a:t>Processes and Structures</a:t>
            </a:r>
            <a:endParaRPr sz="3600">
              <a:solidFill>
                <a:srgbClr val="AF3239"/>
              </a:solidFill>
            </a:endParaRPr>
          </a:p>
        </p:txBody>
      </p:sp>
      <p:sp>
        <p:nvSpPr>
          <p:cNvPr id="458" name="Google Shape;458;p76"/>
          <p:cNvSpPr txBox="1"/>
          <p:nvPr/>
        </p:nvSpPr>
        <p:spPr>
          <a:xfrm>
            <a:off x="466038" y="1744122"/>
            <a:ext cx="8436900" cy="3436800"/>
          </a:xfrm>
          <a:prstGeom prst="rect">
            <a:avLst/>
          </a:prstGeom>
          <a:noFill/>
          <a:ln>
            <a:noFill/>
          </a:ln>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rgbClr val="8D1415"/>
              </a:buClr>
              <a:buSzPts val="2600"/>
              <a:buFont typeface="Calibri"/>
              <a:buAutoNum type="arabicPeriod"/>
            </a:pPr>
            <a:r>
              <a:rPr lang="en-US" sz="2600">
                <a:solidFill>
                  <a:schemeClr val="dk1"/>
                </a:solidFill>
                <a:latin typeface="Calibri"/>
                <a:ea typeface="Calibri"/>
                <a:cs typeface="Calibri"/>
                <a:sym typeface="Calibri"/>
              </a:rPr>
              <a:t>What contributed to the success of your strategic plan accountability and transparency?</a:t>
            </a:r>
            <a:endParaRPr sz="2600">
              <a:solidFill>
                <a:schemeClr val="dk1"/>
              </a:solidFill>
              <a:latin typeface="Calibri"/>
              <a:ea typeface="Calibri"/>
              <a:cs typeface="Calibri"/>
              <a:sym typeface="Calibri"/>
            </a:endParaRPr>
          </a:p>
          <a:p>
            <a:pPr marL="457200" lvl="0" indent="-393700" algn="l" rtl="0">
              <a:lnSpc>
                <a:spcPct val="115000"/>
              </a:lnSpc>
              <a:spcBef>
                <a:spcPts val="1000"/>
              </a:spcBef>
              <a:spcAft>
                <a:spcPts val="0"/>
              </a:spcAft>
              <a:buClr>
                <a:srgbClr val="8D1415"/>
              </a:buClr>
              <a:buSzPts val="2600"/>
              <a:buFont typeface="Calibri"/>
              <a:buAutoNum type="arabicPeriod"/>
            </a:pPr>
            <a:r>
              <a:rPr lang="en-US" sz="2600">
                <a:latin typeface="Calibri"/>
                <a:ea typeface="Calibri"/>
                <a:cs typeface="Calibri"/>
                <a:sym typeface="Calibri"/>
              </a:rPr>
              <a:t>What were the obstacles?</a:t>
            </a:r>
            <a:endParaRPr sz="2600">
              <a:latin typeface="Calibri"/>
              <a:ea typeface="Calibri"/>
              <a:cs typeface="Calibri"/>
              <a:sym typeface="Calibri"/>
            </a:endParaRPr>
          </a:p>
          <a:p>
            <a:pPr marL="457200" lvl="0" indent="-393700" algn="l" rtl="0">
              <a:lnSpc>
                <a:spcPct val="115000"/>
              </a:lnSpc>
              <a:spcBef>
                <a:spcPts val="1000"/>
              </a:spcBef>
              <a:spcAft>
                <a:spcPts val="0"/>
              </a:spcAft>
              <a:buClr>
                <a:srgbClr val="8D1415"/>
              </a:buClr>
              <a:buSzPts val="2600"/>
              <a:buFont typeface="Calibri"/>
              <a:buAutoNum type="arabicPeriod"/>
            </a:pPr>
            <a:r>
              <a:rPr lang="en-US" sz="2600">
                <a:latin typeface="Calibri"/>
                <a:ea typeface="Calibri"/>
                <a:cs typeface="Calibri"/>
                <a:sym typeface="Calibri"/>
              </a:rPr>
              <a:t>What changes need to be made?</a:t>
            </a:r>
            <a:endParaRPr sz="2600">
              <a:latin typeface="Calibri"/>
              <a:ea typeface="Calibri"/>
              <a:cs typeface="Calibri"/>
              <a:sym typeface="Calibri"/>
            </a:endParaRPr>
          </a:p>
        </p:txBody>
      </p:sp>
      <p:pic>
        <p:nvPicPr>
          <p:cNvPr id="459" name="Google Shape;459;p76"/>
          <p:cNvPicPr preferRelativeResize="0"/>
          <p:nvPr/>
        </p:nvPicPr>
        <p:blipFill>
          <a:blip r:embed="rId3">
            <a:alphaModFix/>
          </a:blip>
          <a:stretch>
            <a:fillRect/>
          </a:stretch>
        </p:blipFill>
        <p:spPr>
          <a:xfrm>
            <a:off x="4204124" y="4463419"/>
            <a:ext cx="551813" cy="4671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7"/>
          <p:cNvSpPr txBox="1">
            <a:spLocks noGrp="1"/>
          </p:cNvSpPr>
          <p:nvPr>
            <p:ph type="body" idx="1"/>
          </p:nvPr>
        </p:nvSpPr>
        <p:spPr>
          <a:xfrm>
            <a:off x="1572600" y="437150"/>
            <a:ext cx="59988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990000"/>
                </a:solidFill>
              </a:rPr>
              <a:t>Let’s take a 5-minute break!</a:t>
            </a:r>
            <a:endParaRPr sz="3600">
              <a:solidFill>
                <a:srgbClr val="990000"/>
              </a:solidFill>
            </a:endParaRPr>
          </a:p>
        </p:txBody>
      </p:sp>
      <p:pic>
        <p:nvPicPr>
          <p:cNvPr id="466" name="Google Shape;466;p77" title="K20 Center 5 minute timer">
            <a:hlinkClick r:id="rId3"/>
          </p:cNvPr>
          <p:cNvPicPr preferRelativeResize="0"/>
          <p:nvPr/>
        </p:nvPicPr>
        <p:blipFill>
          <a:blip r:embed="rId4">
            <a:alphaModFix/>
          </a:blip>
          <a:stretch>
            <a:fillRect/>
          </a:stretch>
        </p:blipFill>
        <p:spPr>
          <a:xfrm>
            <a:off x="2415688" y="1243575"/>
            <a:ext cx="4312625" cy="323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78"/>
          <p:cNvPicPr preferRelativeResize="0"/>
          <p:nvPr/>
        </p:nvPicPr>
        <p:blipFill>
          <a:blip r:embed="rId3">
            <a:alphaModFix/>
          </a:blip>
          <a:stretch>
            <a:fillRect/>
          </a:stretch>
        </p:blipFill>
        <p:spPr>
          <a:xfrm>
            <a:off x="6418929" y="308650"/>
            <a:ext cx="1621196" cy="1636800"/>
          </a:xfrm>
          <a:prstGeom prst="rect">
            <a:avLst/>
          </a:prstGeom>
          <a:noFill/>
          <a:ln>
            <a:noFill/>
          </a:ln>
        </p:spPr>
      </p:pic>
      <p:pic>
        <p:nvPicPr>
          <p:cNvPr id="473" name="Google Shape;473;p78" title="K20 Center 3 minute timer">
            <a:hlinkClick r:id="rId4"/>
          </p:cNvPr>
          <p:cNvPicPr preferRelativeResize="0"/>
          <p:nvPr/>
        </p:nvPicPr>
        <p:blipFill>
          <a:blip r:embed="rId5">
            <a:alphaModFix/>
          </a:blip>
          <a:stretch>
            <a:fillRect/>
          </a:stretch>
        </p:blipFill>
        <p:spPr>
          <a:xfrm>
            <a:off x="5875804" y="2057050"/>
            <a:ext cx="2555300" cy="1916500"/>
          </a:xfrm>
          <a:prstGeom prst="rect">
            <a:avLst/>
          </a:prstGeom>
          <a:noFill/>
          <a:ln>
            <a:noFill/>
          </a:ln>
        </p:spPr>
      </p:pic>
      <p:sp>
        <p:nvSpPr>
          <p:cNvPr id="474" name="Google Shape;474;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t>ABC Graffiti </a:t>
            </a:r>
            <a:endParaRPr sz="3600"/>
          </a:p>
        </p:txBody>
      </p:sp>
      <p:sp>
        <p:nvSpPr>
          <p:cNvPr id="475" name="Google Shape;475;p78"/>
          <p:cNvSpPr txBox="1">
            <a:spLocks noGrp="1"/>
          </p:cNvSpPr>
          <p:nvPr>
            <p:ph type="body" idx="1"/>
          </p:nvPr>
        </p:nvSpPr>
        <p:spPr>
          <a:xfrm>
            <a:off x="311700" y="1152475"/>
            <a:ext cx="5214600" cy="929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600">
                <a:solidFill>
                  <a:schemeClr val="dk1"/>
                </a:solidFill>
              </a:rPr>
              <a:t>How do you intend to reintroduce your Focus Forward Plan and involve others?</a:t>
            </a:r>
            <a:endParaRPr sz="2600">
              <a:solidFill>
                <a:schemeClr val="dk1"/>
              </a:solidFill>
            </a:endParaRPr>
          </a:p>
          <a:p>
            <a:pPr marL="0" lvl="0" indent="0" algn="l" rtl="0">
              <a:spcBef>
                <a:spcPts val="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1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9"/>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t>Elevator Speech</a:t>
            </a:r>
            <a:endParaRPr sz="3600"/>
          </a:p>
        </p:txBody>
      </p:sp>
      <p:sp>
        <p:nvSpPr>
          <p:cNvPr id="482" name="Google Shape;482;p79"/>
          <p:cNvSpPr txBox="1">
            <a:spLocks noGrp="1"/>
          </p:cNvSpPr>
          <p:nvPr>
            <p:ph type="body" idx="1"/>
          </p:nvPr>
        </p:nvSpPr>
        <p:spPr>
          <a:xfrm>
            <a:off x="311700" y="9238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a:solidFill>
                  <a:schemeClr val="dk1"/>
                </a:solidFill>
              </a:rPr>
              <a:t>If you had 30 seconds to tell a stakeholder about the changes in your strategic plan, what would you say?</a:t>
            </a:r>
            <a:endParaRPr sz="2400">
              <a:solidFill>
                <a:schemeClr val="dk1"/>
              </a:solidFill>
            </a:endParaRPr>
          </a:p>
          <a:p>
            <a:pPr marL="0" lvl="0" indent="0" algn="l" rtl="0">
              <a:spcBef>
                <a:spcPts val="0"/>
              </a:spcBef>
              <a:spcAft>
                <a:spcPts val="0"/>
              </a:spcAft>
              <a:buClr>
                <a:schemeClr val="dk1"/>
              </a:buClr>
              <a:buSzPts val="1100"/>
              <a:buFont typeface="Arial"/>
              <a:buNone/>
            </a:pPr>
            <a:r>
              <a:rPr lang="en-US" sz="2400">
                <a:solidFill>
                  <a:schemeClr val="dk1"/>
                </a:solidFill>
              </a:rPr>
              <a:t>Include the following:</a:t>
            </a:r>
            <a:endParaRPr sz="2400">
              <a:solidFill>
                <a:schemeClr val="dk1"/>
              </a:solidFill>
            </a:endParaRPr>
          </a:p>
          <a:p>
            <a:pPr marL="457200" lvl="0" indent="-381000" algn="l" rtl="0">
              <a:lnSpc>
                <a:spcPct val="100000"/>
              </a:lnSpc>
              <a:spcBef>
                <a:spcPts val="0"/>
              </a:spcBef>
              <a:spcAft>
                <a:spcPts val="0"/>
              </a:spcAft>
              <a:buClr>
                <a:srgbClr val="991B1E"/>
              </a:buClr>
              <a:buSzPts val="2400"/>
              <a:buFont typeface="Raleway"/>
              <a:buChar char="●"/>
            </a:pPr>
            <a:r>
              <a:rPr lang="en-US" sz="2400">
                <a:solidFill>
                  <a:schemeClr val="dk1"/>
                </a:solidFill>
              </a:rPr>
              <a:t>Updates made to your strategic plan </a:t>
            </a:r>
            <a:endParaRPr sz="2400">
              <a:solidFill>
                <a:schemeClr val="dk1"/>
              </a:solidFill>
            </a:endParaRPr>
          </a:p>
          <a:p>
            <a:pPr marL="457200" lvl="0" indent="-381000" algn="l" rtl="0">
              <a:lnSpc>
                <a:spcPct val="100000"/>
              </a:lnSpc>
              <a:spcBef>
                <a:spcPts val="1000"/>
              </a:spcBef>
              <a:spcAft>
                <a:spcPts val="0"/>
              </a:spcAft>
              <a:buClr>
                <a:srgbClr val="991B1E"/>
              </a:buClr>
              <a:buSzPts val="2400"/>
              <a:buChar char="●"/>
            </a:pPr>
            <a:r>
              <a:rPr lang="en-US" sz="2400">
                <a:solidFill>
                  <a:schemeClr val="dk1"/>
                </a:solidFill>
              </a:rPr>
              <a:t>How your plan will impact student achievement</a:t>
            </a:r>
            <a:endParaRPr sz="2400">
              <a:solidFill>
                <a:schemeClr val="dk1"/>
              </a:solidFill>
            </a:endParaRPr>
          </a:p>
          <a:p>
            <a:pPr marL="457200" lvl="0" indent="-381000" algn="l" rtl="0">
              <a:lnSpc>
                <a:spcPct val="100000"/>
              </a:lnSpc>
              <a:spcBef>
                <a:spcPts val="1000"/>
              </a:spcBef>
              <a:spcAft>
                <a:spcPts val="0"/>
              </a:spcAft>
              <a:buClr>
                <a:srgbClr val="991B1E"/>
              </a:buClr>
              <a:buSzPts val="2400"/>
              <a:buFont typeface="Raleway"/>
              <a:buChar char="●"/>
            </a:pPr>
            <a:r>
              <a:rPr lang="en-US" sz="2400">
                <a:solidFill>
                  <a:schemeClr val="dk1"/>
                </a:solidFill>
              </a:rPr>
              <a:t>How you can get more people involved in the</a:t>
            </a:r>
            <a:endParaRPr sz="240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2400">
                <a:solidFill>
                  <a:schemeClr val="dk1"/>
                </a:solidFill>
              </a:rPr>
              <a:t>implementation of the strategic plan</a:t>
            </a:r>
            <a:endParaRPr sz="2600"/>
          </a:p>
          <a:p>
            <a:pPr marL="0" lvl="0" indent="0" algn="l" rtl="0">
              <a:spcBef>
                <a:spcPts val="0"/>
              </a:spcBef>
              <a:spcAft>
                <a:spcPts val="1600"/>
              </a:spcAft>
              <a:buNone/>
            </a:pPr>
            <a:endParaRPr/>
          </a:p>
        </p:txBody>
      </p:sp>
      <p:pic>
        <p:nvPicPr>
          <p:cNvPr id="483" name="Google Shape;483;p79"/>
          <p:cNvPicPr preferRelativeResize="0"/>
          <p:nvPr/>
        </p:nvPicPr>
        <p:blipFill>
          <a:blip r:embed="rId3">
            <a:alphaModFix/>
          </a:blip>
          <a:stretch>
            <a:fillRect/>
          </a:stretch>
        </p:blipFill>
        <p:spPr>
          <a:xfrm>
            <a:off x="7093200" y="1929375"/>
            <a:ext cx="1774900" cy="1716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0"/>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1600"/>
              </a:spcAft>
              <a:buNone/>
            </a:pPr>
            <a:endParaRPr/>
          </a:p>
        </p:txBody>
      </p:sp>
      <p:sp>
        <p:nvSpPr>
          <p:cNvPr id="489" name="Google Shape;489;p8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endParaRPr/>
          </a:p>
        </p:txBody>
      </p:sp>
      <p:pic>
        <p:nvPicPr>
          <p:cNvPr id="490" name="Google Shape;490;p80"/>
          <p:cNvPicPr preferRelativeResize="0"/>
          <p:nvPr/>
        </p:nvPicPr>
        <p:blipFill rotWithShape="1">
          <a:blip r:embed="rId3">
            <a:alphaModFix/>
          </a:blip>
          <a:srcRect t="2125" b="2125"/>
          <a:stretch/>
        </p:blipFill>
        <p:spPr>
          <a:xfrm>
            <a:off x="0" y="0"/>
            <a:ext cx="9144000" cy="5143500"/>
          </a:xfrm>
          <a:prstGeom prst="rect">
            <a:avLst/>
          </a:prstGeom>
          <a:noFill/>
          <a:ln>
            <a:noFill/>
          </a:ln>
        </p:spPr>
      </p:pic>
      <p:sp>
        <p:nvSpPr>
          <p:cNvPr id="491" name="Google Shape;491;p80"/>
          <p:cNvSpPr txBox="1"/>
          <p:nvPr/>
        </p:nvSpPr>
        <p:spPr>
          <a:xfrm>
            <a:off x="37700" y="739950"/>
            <a:ext cx="4406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highlight>
                  <a:srgbClr val="FFFF00"/>
                </a:highlight>
                <a:latin typeface="Calibri"/>
                <a:ea typeface="Calibri"/>
                <a:cs typeface="Calibri"/>
                <a:sym typeface="Calibri"/>
              </a:rPr>
              <a:t>Insert link and change QR code</a:t>
            </a:r>
            <a:endParaRPr sz="2500">
              <a:highlight>
                <a:srgbClr val="FFFF00"/>
              </a:highlight>
              <a:latin typeface="Calibri"/>
              <a:ea typeface="Calibri"/>
              <a:cs typeface="Calibri"/>
              <a:sym typeface="Calibri"/>
            </a:endParaRPr>
          </a:p>
        </p:txBody>
      </p:sp>
      <p:sp>
        <p:nvSpPr>
          <p:cNvPr id="492" name="Google Shape;492;p80"/>
          <p:cNvSpPr txBox="1"/>
          <p:nvPr/>
        </p:nvSpPr>
        <p:spPr>
          <a:xfrm>
            <a:off x="6510350" y="955350"/>
            <a:ext cx="2401200" cy="66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FF0000"/>
                </a:solidFill>
                <a:latin typeface="Calibri"/>
                <a:ea typeface="Calibri"/>
                <a:cs typeface="Calibri"/>
                <a:sym typeface="Calibri"/>
              </a:rPr>
              <a:t>Google Sign-in</a:t>
            </a:r>
            <a:r>
              <a:rPr lang="en-US">
                <a:solidFill>
                  <a:srgbClr val="FF0000"/>
                </a:solidFill>
                <a:latin typeface="Calibri"/>
                <a:ea typeface="Calibri"/>
                <a:cs typeface="Calibri"/>
                <a:sym typeface="Calibri"/>
              </a:rPr>
              <a:t> </a:t>
            </a:r>
            <a:r>
              <a:rPr lang="en-US" sz="1000">
                <a:solidFill>
                  <a:srgbClr val="FF0000"/>
                </a:solidFill>
                <a:latin typeface="Calibri"/>
                <a:ea typeface="Calibri"/>
                <a:cs typeface="Calibri"/>
                <a:sym typeface="Calibri"/>
              </a:rPr>
              <a:t>(school email)</a:t>
            </a:r>
            <a:endParaRPr sz="1600">
              <a:solidFill>
                <a:srgbClr val="FF0000"/>
              </a:solidFill>
              <a:latin typeface="Calibri"/>
              <a:ea typeface="Calibri"/>
              <a:cs typeface="Calibri"/>
              <a:sym typeface="Calibri"/>
            </a:endParaRPr>
          </a:p>
        </p:txBody>
      </p:sp>
      <p:sp>
        <p:nvSpPr>
          <p:cNvPr id="493" name="Google Shape;493;p80"/>
          <p:cNvSpPr txBox="1"/>
          <p:nvPr/>
        </p:nvSpPr>
        <p:spPr>
          <a:xfrm>
            <a:off x="4681125" y="1524750"/>
            <a:ext cx="4406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chemeClr val="lt1"/>
                </a:solidFill>
                <a:latin typeface="Calibri"/>
                <a:ea typeface="Calibri"/>
                <a:cs typeface="Calibri"/>
                <a:sym typeface="Calibri"/>
              </a:rPr>
              <a:t>(No Participant ID is required)</a:t>
            </a:r>
            <a:endParaRPr sz="2500">
              <a:solidFill>
                <a:schemeClr val="lt1"/>
              </a:solidFill>
              <a:latin typeface="Calibri"/>
              <a:ea typeface="Calibri"/>
              <a:cs typeface="Calibri"/>
              <a:sym typeface="Calibri"/>
            </a:endParaRPr>
          </a:p>
        </p:txBody>
      </p:sp>
      <p:pic>
        <p:nvPicPr>
          <p:cNvPr id="494" name="Google Shape;494;p80"/>
          <p:cNvPicPr preferRelativeResize="0"/>
          <p:nvPr/>
        </p:nvPicPr>
        <p:blipFill>
          <a:blip r:embed="rId4">
            <a:alphaModFix/>
          </a:blip>
          <a:stretch>
            <a:fillRect/>
          </a:stretch>
        </p:blipFill>
        <p:spPr>
          <a:xfrm>
            <a:off x="3320925" y="1288050"/>
            <a:ext cx="1037294" cy="1131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0"/>
          <p:cNvSpPr txBox="1">
            <a:spLocks noGrp="1"/>
          </p:cNvSpPr>
          <p:nvPr>
            <p:ph type="title"/>
          </p:nvPr>
        </p:nvSpPr>
        <p:spPr>
          <a:xfrm>
            <a:off x="490250" y="847000"/>
            <a:ext cx="6367800" cy="81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262626"/>
              </a:buClr>
              <a:buFont typeface="Cambria"/>
              <a:buNone/>
            </a:pPr>
            <a:r>
              <a:rPr lang="en-US" sz="3600">
                <a:solidFill>
                  <a:srgbClr val="990000"/>
                </a:solidFill>
              </a:rPr>
              <a:t>Objectives</a:t>
            </a:r>
            <a:endParaRPr sz="3600"/>
          </a:p>
        </p:txBody>
      </p:sp>
      <p:sp>
        <p:nvSpPr>
          <p:cNvPr id="176" name="Google Shape;176;p40"/>
          <p:cNvSpPr txBox="1">
            <a:spLocks noGrp="1"/>
          </p:cNvSpPr>
          <p:nvPr>
            <p:ph type="body" idx="4294967295"/>
          </p:nvPr>
        </p:nvSpPr>
        <p:spPr>
          <a:xfrm>
            <a:off x="457200" y="1510949"/>
            <a:ext cx="3999900" cy="281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a:solidFill>
                  <a:srgbClr val="205595"/>
                </a:solidFill>
              </a:rPr>
              <a:t>Day 1</a:t>
            </a:r>
            <a:endParaRPr sz="2600">
              <a:solidFill>
                <a:srgbClr val="205595"/>
              </a:solidFill>
            </a:endParaRPr>
          </a:p>
          <a:p>
            <a:pPr marL="457200" lvl="0" indent="-368300" algn="l" rtl="0">
              <a:lnSpc>
                <a:spcPct val="100000"/>
              </a:lnSpc>
              <a:spcBef>
                <a:spcPts val="1600"/>
              </a:spcBef>
              <a:spcAft>
                <a:spcPts val="0"/>
              </a:spcAft>
              <a:buClr>
                <a:srgbClr val="8D1415"/>
              </a:buClr>
              <a:buSzPts val="2200"/>
              <a:buChar char="●"/>
            </a:pPr>
            <a:r>
              <a:rPr lang="en-US" sz="2200">
                <a:solidFill>
                  <a:srgbClr val="303030"/>
                </a:solidFill>
              </a:rPr>
              <a:t>Review original strategic plan.</a:t>
            </a:r>
            <a:endParaRPr sz="2200">
              <a:solidFill>
                <a:srgbClr val="303030"/>
              </a:solidFill>
            </a:endParaRPr>
          </a:p>
          <a:p>
            <a:pPr marL="457200" lvl="0" indent="-368300" algn="l" rtl="0">
              <a:lnSpc>
                <a:spcPct val="100000"/>
              </a:lnSpc>
              <a:spcBef>
                <a:spcPts val="0"/>
              </a:spcBef>
              <a:spcAft>
                <a:spcPts val="0"/>
              </a:spcAft>
              <a:buClr>
                <a:srgbClr val="8D1415"/>
              </a:buClr>
              <a:buSzPts val="2200"/>
              <a:buChar char="●"/>
            </a:pPr>
            <a:r>
              <a:rPr lang="en-US" sz="2200">
                <a:solidFill>
                  <a:srgbClr val="303030"/>
                </a:solidFill>
              </a:rPr>
              <a:t>Analyze current data.</a:t>
            </a:r>
            <a:endParaRPr sz="2200">
              <a:solidFill>
                <a:srgbClr val="303030"/>
              </a:solidFill>
            </a:endParaRPr>
          </a:p>
          <a:p>
            <a:pPr marL="457200" lvl="0" indent="-368300" algn="l" rtl="0">
              <a:lnSpc>
                <a:spcPct val="100000"/>
              </a:lnSpc>
              <a:spcBef>
                <a:spcPts val="0"/>
              </a:spcBef>
              <a:spcAft>
                <a:spcPts val="0"/>
              </a:spcAft>
              <a:buClr>
                <a:srgbClr val="8D1415"/>
              </a:buClr>
              <a:buSzPts val="2200"/>
              <a:buChar char="●"/>
            </a:pPr>
            <a:r>
              <a:rPr lang="en-US" sz="2200">
                <a:solidFill>
                  <a:srgbClr val="303030"/>
                </a:solidFill>
              </a:rPr>
              <a:t>Review/revise student achievement goal area.</a:t>
            </a:r>
            <a:endParaRPr sz="2200">
              <a:solidFill>
                <a:srgbClr val="303030"/>
              </a:solidFill>
            </a:endParaRPr>
          </a:p>
          <a:p>
            <a:pPr marL="0" lvl="0" indent="0" algn="l" rtl="0">
              <a:spcBef>
                <a:spcPts val="0"/>
              </a:spcBef>
              <a:spcAft>
                <a:spcPts val="1600"/>
              </a:spcAft>
              <a:buNone/>
            </a:pPr>
            <a:endParaRPr sz="2600"/>
          </a:p>
        </p:txBody>
      </p:sp>
      <p:sp>
        <p:nvSpPr>
          <p:cNvPr id="177" name="Google Shape;177;p40"/>
          <p:cNvSpPr txBox="1"/>
          <p:nvPr/>
        </p:nvSpPr>
        <p:spPr>
          <a:xfrm>
            <a:off x="4664350" y="1510958"/>
            <a:ext cx="4263000" cy="186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a:solidFill>
                  <a:srgbClr val="205595"/>
                </a:solidFill>
                <a:latin typeface="Calibri"/>
                <a:ea typeface="Calibri"/>
                <a:cs typeface="Calibri"/>
                <a:sym typeface="Calibri"/>
              </a:rPr>
              <a:t>Day 2</a:t>
            </a:r>
            <a:endParaRPr sz="2600">
              <a:solidFill>
                <a:srgbClr val="205595"/>
              </a:solidFill>
              <a:latin typeface="Calibri"/>
              <a:ea typeface="Calibri"/>
              <a:cs typeface="Calibri"/>
              <a:sym typeface="Calibri"/>
            </a:endParaRPr>
          </a:p>
          <a:p>
            <a:pPr marL="457200" lvl="0" indent="-368300" algn="l" rtl="0">
              <a:spcBef>
                <a:spcPts val="1600"/>
              </a:spcBef>
              <a:spcAft>
                <a:spcPts val="0"/>
              </a:spcAft>
              <a:buClr>
                <a:srgbClr val="8D1415"/>
              </a:buClr>
              <a:buSzPts val="2200"/>
              <a:buFont typeface="Calibri"/>
              <a:buChar char="●"/>
            </a:pPr>
            <a:r>
              <a:rPr lang="en-US" sz="2200">
                <a:solidFill>
                  <a:srgbClr val="434343"/>
                </a:solidFill>
                <a:latin typeface="Calibri"/>
                <a:ea typeface="Calibri"/>
                <a:cs typeface="Calibri"/>
                <a:sym typeface="Calibri"/>
              </a:rPr>
              <a:t>Review/revise other goal areas.</a:t>
            </a:r>
            <a:endParaRPr sz="2200">
              <a:solidFill>
                <a:srgbClr val="434343"/>
              </a:solidFill>
              <a:latin typeface="Calibri"/>
              <a:ea typeface="Calibri"/>
              <a:cs typeface="Calibri"/>
              <a:sym typeface="Calibri"/>
            </a:endParaRPr>
          </a:p>
          <a:p>
            <a:pPr marL="457200" lvl="0" indent="-368300" algn="l" rtl="0">
              <a:spcBef>
                <a:spcPts val="0"/>
              </a:spcBef>
              <a:spcAft>
                <a:spcPts val="0"/>
              </a:spcAft>
              <a:buClr>
                <a:srgbClr val="8D1415"/>
              </a:buClr>
              <a:buSzPts val="2200"/>
              <a:buFont typeface="Calibri"/>
              <a:buChar char="●"/>
            </a:pPr>
            <a:r>
              <a:rPr lang="en-US" sz="2200">
                <a:solidFill>
                  <a:srgbClr val="434343"/>
                </a:solidFill>
                <a:latin typeface="Calibri"/>
                <a:ea typeface="Calibri"/>
                <a:cs typeface="Calibri"/>
                <a:sym typeface="Calibri"/>
              </a:rPr>
              <a:t>Review/revise accountability plan.</a:t>
            </a:r>
            <a:endParaRPr sz="2200">
              <a:solidFill>
                <a:srgbClr val="30303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1"/>
          <p:cNvSpPr txBox="1">
            <a:spLocks noGrp="1"/>
          </p:cNvSpPr>
          <p:nvPr>
            <p:ph type="body" idx="4294967295"/>
          </p:nvPr>
        </p:nvSpPr>
        <p:spPr>
          <a:xfrm>
            <a:off x="457200" y="1463040"/>
            <a:ext cx="8160900" cy="3088200"/>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640"/>
              </a:spcBef>
              <a:spcAft>
                <a:spcPts val="0"/>
              </a:spcAft>
              <a:buClr>
                <a:srgbClr val="8D1415"/>
              </a:buClr>
              <a:buSzPts val="2600"/>
              <a:buChar char="●"/>
            </a:pPr>
            <a:r>
              <a:rPr lang="en-US" sz="2600">
                <a:solidFill>
                  <a:srgbClr val="303030"/>
                </a:solidFill>
              </a:rPr>
              <a:t>What has worked/not worked?</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What has changed in the environment?</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What needs to be removed from the plan?</a:t>
            </a:r>
            <a:endParaRPr sz="2600">
              <a:solidFill>
                <a:srgbClr val="303030"/>
              </a:solidFill>
            </a:endParaRPr>
          </a:p>
          <a:p>
            <a:pPr marL="457200" lvl="0" indent="-393700" algn="l" rtl="0">
              <a:lnSpc>
                <a:spcPct val="100000"/>
              </a:lnSpc>
              <a:spcBef>
                <a:spcPts val="0"/>
              </a:spcBef>
              <a:spcAft>
                <a:spcPts val="0"/>
              </a:spcAft>
              <a:buClr>
                <a:srgbClr val="8D1415"/>
              </a:buClr>
              <a:buSzPts val="2600"/>
              <a:buChar char="●"/>
            </a:pPr>
            <a:r>
              <a:rPr lang="en-US" sz="2600">
                <a:solidFill>
                  <a:srgbClr val="303030"/>
                </a:solidFill>
              </a:rPr>
              <a:t>What needs to be added to the plan?</a:t>
            </a:r>
            <a:endParaRPr sz="2600">
              <a:solidFill>
                <a:srgbClr val="303030"/>
              </a:solidFill>
            </a:endParaRPr>
          </a:p>
        </p:txBody>
      </p:sp>
      <p:sp>
        <p:nvSpPr>
          <p:cNvPr id="184" name="Google Shape;184;p41"/>
          <p:cNvSpPr txBox="1">
            <a:spLocks noGrp="1"/>
          </p:cNvSpPr>
          <p:nvPr>
            <p:ph type="title"/>
          </p:nvPr>
        </p:nvSpPr>
        <p:spPr>
          <a:xfrm>
            <a:off x="490250" y="754950"/>
            <a:ext cx="6367800" cy="106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262626"/>
              </a:buClr>
              <a:buFont typeface="Cambria"/>
              <a:buNone/>
            </a:pPr>
            <a:r>
              <a:rPr lang="en-US" sz="3600">
                <a:solidFill>
                  <a:srgbClr val="990000"/>
                </a:solidFill>
              </a:rPr>
              <a:t>Essential Questions</a:t>
            </a:r>
            <a:endParaRPr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2"/>
          <p:cNvSpPr txBox="1">
            <a:spLocks noGrp="1"/>
          </p:cNvSpPr>
          <p:nvPr>
            <p:ph type="title"/>
          </p:nvPr>
        </p:nvSpPr>
        <p:spPr>
          <a:xfrm>
            <a:off x="490250" y="970925"/>
            <a:ext cx="6367800" cy="113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a:solidFill>
                  <a:srgbClr val="991B1E"/>
                </a:solidFill>
              </a:rPr>
              <a:t>State of the District</a:t>
            </a:r>
            <a:endParaRPr sz="3600">
              <a:solidFill>
                <a:srgbClr val="991B1E"/>
              </a:solidFill>
            </a:endParaRPr>
          </a:p>
        </p:txBody>
      </p:sp>
      <p:sp>
        <p:nvSpPr>
          <p:cNvPr id="191" name="Google Shape;191;p42"/>
          <p:cNvSpPr txBox="1">
            <a:spLocks noGrp="1"/>
          </p:cNvSpPr>
          <p:nvPr>
            <p:ph type="body" idx="4294967295"/>
          </p:nvPr>
        </p:nvSpPr>
        <p:spPr>
          <a:xfrm>
            <a:off x="490250" y="2068675"/>
            <a:ext cx="3916500" cy="250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a:highlight>
                  <a:srgbClr val="FFFF00"/>
                </a:highlight>
              </a:rPr>
              <a:t>insert district information and photo of superintendent</a:t>
            </a:r>
            <a:endParaRPr sz="1400">
              <a:highlight>
                <a:srgbClr val="FFFF00"/>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p:nvPr/>
        </p:nvSpPr>
        <p:spPr>
          <a:xfrm>
            <a:off x="248193" y="1296849"/>
            <a:ext cx="2200200" cy="762600"/>
          </a:xfrm>
          <a:prstGeom prst="chevron">
            <a:avLst>
              <a:gd name="adj" fmla="val 50000"/>
            </a:avLst>
          </a:prstGeom>
          <a:solidFill>
            <a:srgbClr val="980000"/>
          </a:solidFill>
          <a:ln>
            <a:noFill/>
          </a:ln>
          <a:effectLst>
            <a:outerShdw blurRad="38100" dist="381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100">
                <a:solidFill>
                  <a:srgbClr val="FFFFFF"/>
                </a:solidFill>
                <a:latin typeface="Calibri"/>
                <a:ea typeface="Calibri"/>
                <a:cs typeface="Calibri"/>
                <a:sym typeface="Calibri"/>
              </a:rPr>
              <a:t>PHASE I </a:t>
            </a:r>
            <a:r>
              <a:rPr lang="en-US" sz="1800" i="1">
                <a:solidFill>
                  <a:srgbClr val="FFFFFF"/>
                </a:solidFill>
                <a:latin typeface="Calibri"/>
                <a:ea typeface="Calibri"/>
                <a:cs typeface="Calibri"/>
                <a:sym typeface="Calibri"/>
              </a:rPr>
              <a:t>Engage</a:t>
            </a:r>
            <a:endParaRPr sz="1800" i="1">
              <a:solidFill>
                <a:srgbClr val="FFFFFF"/>
              </a:solidFill>
              <a:latin typeface="Calibri"/>
              <a:ea typeface="Calibri"/>
              <a:cs typeface="Calibri"/>
              <a:sym typeface="Calibri"/>
            </a:endParaRPr>
          </a:p>
        </p:txBody>
      </p:sp>
      <p:sp>
        <p:nvSpPr>
          <p:cNvPr id="198" name="Google Shape;198;p43"/>
          <p:cNvSpPr/>
          <p:nvPr/>
        </p:nvSpPr>
        <p:spPr>
          <a:xfrm>
            <a:off x="2448595" y="1296849"/>
            <a:ext cx="2200200" cy="762600"/>
          </a:xfrm>
          <a:prstGeom prst="chevron">
            <a:avLst>
              <a:gd name="adj" fmla="val 50000"/>
            </a:avLst>
          </a:prstGeom>
          <a:solidFill>
            <a:srgbClr val="980000"/>
          </a:solidFill>
          <a:ln>
            <a:noFill/>
          </a:ln>
          <a:effectLst>
            <a:outerShdw blurRad="38100" dist="381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100">
                <a:solidFill>
                  <a:srgbClr val="FFFFFF"/>
                </a:solidFill>
                <a:latin typeface="Calibri"/>
                <a:ea typeface="Calibri"/>
                <a:cs typeface="Calibri"/>
                <a:sym typeface="Calibri"/>
              </a:rPr>
              <a:t>PHASE II </a:t>
            </a:r>
            <a:r>
              <a:rPr lang="en-US" sz="1800" i="1">
                <a:solidFill>
                  <a:srgbClr val="FFFFFF"/>
                </a:solidFill>
                <a:latin typeface="Calibri"/>
                <a:ea typeface="Calibri"/>
                <a:cs typeface="Calibri"/>
                <a:sym typeface="Calibri"/>
              </a:rPr>
              <a:t>Plan</a:t>
            </a:r>
            <a:endParaRPr sz="1800" i="1">
              <a:solidFill>
                <a:srgbClr val="FFFFFF"/>
              </a:solidFill>
              <a:latin typeface="Calibri"/>
              <a:ea typeface="Calibri"/>
              <a:cs typeface="Calibri"/>
              <a:sym typeface="Calibri"/>
            </a:endParaRPr>
          </a:p>
        </p:txBody>
      </p:sp>
      <p:sp>
        <p:nvSpPr>
          <p:cNvPr id="199" name="Google Shape;199;p43"/>
          <p:cNvSpPr/>
          <p:nvPr/>
        </p:nvSpPr>
        <p:spPr>
          <a:xfrm>
            <a:off x="4648997" y="1296849"/>
            <a:ext cx="2200200" cy="762600"/>
          </a:xfrm>
          <a:prstGeom prst="chevron">
            <a:avLst>
              <a:gd name="adj" fmla="val 50000"/>
            </a:avLst>
          </a:prstGeom>
          <a:solidFill>
            <a:srgbClr val="980000"/>
          </a:solidFill>
          <a:ln>
            <a:noFill/>
          </a:ln>
          <a:effectLst>
            <a:outerShdw blurRad="38100" dist="381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100">
                <a:solidFill>
                  <a:srgbClr val="FFFFFF"/>
                </a:solidFill>
                <a:latin typeface="Calibri"/>
                <a:ea typeface="Calibri"/>
                <a:cs typeface="Calibri"/>
                <a:sym typeface="Calibri"/>
              </a:rPr>
              <a:t>PHASE III </a:t>
            </a:r>
            <a:r>
              <a:rPr lang="en-US" sz="1800" i="1">
                <a:solidFill>
                  <a:srgbClr val="FFFFFF"/>
                </a:solidFill>
                <a:latin typeface="Calibri"/>
                <a:ea typeface="Calibri"/>
                <a:cs typeface="Calibri"/>
                <a:sym typeface="Calibri"/>
              </a:rPr>
              <a:t>Action</a:t>
            </a:r>
            <a:endParaRPr sz="1800" i="1">
              <a:solidFill>
                <a:srgbClr val="FFFFFF"/>
              </a:solidFill>
              <a:latin typeface="Calibri"/>
              <a:ea typeface="Calibri"/>
              <a:cs typeface="Calibri"/>
              <a:sym typeface="Calibri"/>
            </a:endParaRPr>
          </a:p>
        </p:txBody>
      </p:sp>
      <p:sp>
        <p:nvSpPr>
          <p:cNvPr id="200" name="Google Shape;200;p43"/>
          <p:cNvSpPr/>
          <p:nvPr/>
        </p:nvSpPr>
        <p:spPr>
          <a:xfrm>
            <a:off x="6849399" y="1296849"/>
            <a:ext cx="2200200" cy="762600"/>
          </a:xfrm>
          <a:prstGeom prst="chevron">
            <a:avLst>
              <a:gd name="adj" fmla="val 50000"/>
            </a:avLst>
          </a:prstGeom>
          <a:solidFill>
            <a:srgbClr val="980000"/>
          </a:solidFill>
          <a:ln>
            <a:noFill/>
          </a:ln>
          <a:effectLst>
            <a:outerShdw blurRad="38100" dist="381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100">
                <a:solidFill>
                  <a:srgbClr val="FFFFFF"/>
                </a:solidFill>
                <a:latin typeface="Calibri"/>
                <a:ea typeface="Calibri"/>
                <a:cs typeface="Calibri"/>
                <a:sym typeface="Calibri"/>
              </a:rPr>
              <a:t>PHASE IV </a:t>
            </a:r>
            <a:r>
              <a:rPr lang="en-US" sz="1800" i="1">
                <a:solidFill>
                  <a:srgbClr val="FFFFFF"/>
                </a:solidFill>
                <a:latin typeface="Calibri"/>
                <a:ea typeface="Calibri"/>
                <a:cs typeface="Calibri"/>
                <a:sym typeface="Calibri"/>
              </a:rPr>
              <a:t>Achieve</a:t>
            </a:r>
            <a:endParaRPr sz="1800" i="1">
              <a:solidFill>
                <a:srgbClr val="FFFFFF"/>
              </a:solidFill>
              <a:latin typeface="Calibri"/>
              <a:ea typeface="Calibri"/>
              <a:cs typeface="Calibri"/>
              <a:sym typeface="Calibri"/>
            </a:endParaRPr>
          </a:p>
        </p:txBody>
      </p:sp>
      <p:sp>
        <p:nvSpPr>
          <p:cNvPr id="201" name="Google Shape;201;p43"/>
          <p:cNvSpPr txBox="1"/>
          <p:nvPr/>
        </p:nvSpPr>
        <p:spPr>
          <a:xfrm>
            <a:off x="94406" y="2092587"/>
            <a:ext cx="2368200" cy="17358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Who are we?</a:t>
            </a:r>
            <a:endParaRPr sz="2400">
              <a:solidFill>
                <a:srgbClr val="000000"/>
              </a:solidFill>
              <a:latin typeface="Calibri"/>
              <a:ea typeface="Calibri"/>
              <a:cs typeface="Calibri"/>
              <a:sym typeface="Calibri"/>
            </a:endParaRPr>
          </a:p>
          <a:p>
            <a:pPr marL="0" marR="0" lvl="0" indent="0" algn="l" rtl="0">
              <a:spcBef>
                <a:spcPts val="0"/>
              </a:spcBef>
              <a:spcAft>
                <a:spcPts val="0"/>
              </a:spcAft>
              <a:buNone/>
            </a:pPr>
            <a:endParaRPr sz="2400" i="1">
              <a:latin typeface="Oswald"/>
              <a:ea typeface="Oswald"/>
              <a:cs typeface="Oswald"/>
              <a:sym typeface="Oswald"/>
            </a:endParaRPr>
          </a:p>
          <a:p>
            <a:pPr marL="0" marR="0" lvl="0" indent="0" algn="l" rtl="0">
              <a:spcBef>
                <a:spcPts val="0"/>
              </a:spcBef>
              <a:spcAft>
                <a:spcPts val="0"/>
              </a:spcAft>
              <a:buNone/>
            </a:pPr>
            <a:endParaRPr sz="2400" i="1">
              <a:latin typeface="Oswald"/>
              <a:ea typeface="Oswald"/>
              <a:cs typeface="Oswald"/>
              <a:sym typeface="Oswald"/>
            </a:endParaRPr>
          </a:p>
          <a:p>
            <a:pPr marL="0" marR="0" lvl="0" indent="0" algn="l" rtl="0">
              <a:spcBef>
                <a:spcPts val="0"/>
              </a:spcBef>
              <a:spcAft>
                <a:spcPts val="0"/>
              </a:spcAft>
              <a:buNone/>
            </a:pPr>
            <a:endParaRPr sz="2400" i="1">
              <a:latin typeface="Oswald"/>
              <a:ea typeface="Oswald"/>
              <a:cs typeface="Oswald"/>
              <a:sym typeface="Oswald"/>
            </a:endParaRPr>
          </a:p>
          <a:p>
            <a:pPr marL="0" marR="0" lvl="0" indent="0" algn="l" rtl="0">
              <a:spcBef>
                <a:spcPts val="0"/>
              </a:spcBef>
              <a:spcAft>
                <a:spcPts val="0"/>
              </a:spcAft>
              <a:buNone/>
            </a:pPr>
            <a:endParaRPr sz="2400" i="1">
              <a:latin typeface="Oswald"/>
              <a:ea typeface="Oswald"/>
              <a:cs typeface="Oswald"/>
              <a:sym typeface="Oswald"/>
            </a:endParaRPr>
          </a:p>
          <a:p>
            <a:pPr marL="0" marR="0" lvl="0" indent="0" algn="l" rtl="0">
              <a:spcBef>
                <a:spcPts val="0"/>
              </a:spcBef>
              <a:spcAft>
                <a:spcPts val="0"/>
              </a:spcAft>
              <a:buNone/>
            </a:pPr>
            <a:endParaRPr sz="2400">
              <a:solidFill>
                <a:srgbClr val="C00000"/>
              </a:solidFill>
              <a:latin typeface="Oswald"/>
              <a:ea typeface="Oswald"/>
              <a:cs typeface="Oswald"/>
              <a:sym typeface="Oswald"/>
            </a:endParaRPr>
          </a:p>
        </p:txBody>
      </p:sp>
      <p:sp>
        <p:nvSpPr>
          <p:cNvPr id="202" name="Google Shape;202;p43"/>
          <p:cNvSpPr txBox="1"/>
          <p:nvPr/>
        </p:nvSpPr>
        <p:spPr>
          <a:xfrm>
            <a:off x="2294825" y="2092550"/>
            <a:ext cx="2200200" cy="18834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Where are we now?</a:t>
            </a:r>
            <a:br>
              <a:rPr lang="en-US" sz="2400">
                <a:solidFill>
                  <a:srgbClr val="000000"/>
                </a:solidFill>
                <a:latin typeface="Calibri"/>
                <a:ea typeface="Calibri"/>
                <a:cs typeface="Calibri"/>
                <a:sym typeface="Calibri"/>
              </a:rPr>
            </a:br>
            <a:endParaRPr sz="1800">
              <a:solidFill>
                <a:srgbClr val="000000"/>
              </a:solidFill>
              <a:latin typeface="Calibri"/>
              <a:ea typeface="Calibri"/>
              <a:cs typeface="Calibri"/>
              <a:sym typeface="Calibri"/>
            </a:endParaRPr>
          </a:p>
        </p:txBody>
      </p:sp>
      <p:sp>
        <p:nvSpPr>
          <p:cNvPr id="203" name="Google Shape;203;p43"/>
          <p:cNvSpPr txBox="1"/>
          <p:nvPr/>
        </p:nvSpPr>
        <p:spPr>
          <a:xfrm>
            <a:off x="4495913" y="2092500"/>
            <a:ext cx="2538300" cy="12954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rgbClr val="000000"/>
              </a:buClr>
              <a:buSzPts val="1800"/>
              <a:buFont typeface="Calibri"/>
              <a:buChar char="●"/>
            </a:pPr>
            <a:r>
              <a:rPr lang="en-US" sz="2200">
                <a:solidFill>
                  <a:srgbClr val="000000"/>
                </a:solidFill>
                <a:latin typeface="Calibri"/>
                <a:ea typeface="Calibri"/>
                <a:cs typeface="Calibri"/>
                <a:sym typeface="Calibri"/>
              </a:rPr>
              <a:t>Where do we </a:t>
            </a:r>
            <a:br>
              <a:rPr lang="en-US" sz="2200">
                <a:solidFill>
                  <a:srgbClr val="000000"/>
                </a:solidFill>
                <a:latin typeface="Calibri"/>
                <a:ea typeface="Calibri"/>
                <a:cs typeface="Calibri"/>
                <a:sym typeface="Calibri"/>
              </a:rPr>
            </a:br>
            <a:r>
              <a:rPr lang="en-US" sz="2200">
                <a:solidFill>
                  <a:srgbClr val="000000"/>
                </a:solidFill>
                <a:latin typeface="Calibri"/>
                <a:ea typeface="Calibri"/>
                <a:cs typeface="Calibri"/>
                <a:sym typeface="Calibri"/>
              </a:rPr>
              <a:t>want to go? </a:t>
            </a:r>
            <a:endParaRPr sz="2200">
              <a:latin typeface="Calibri"/>
              <a:ea typeface="Calibri"/>
              <a:cs typeface="Calibri"/>
              <a:sym typeface="Calibri"/>
            </a:endParaRPr>
          </a:p>
          <a:p>
            <a:pPr marL="457200" marR="0" lvl="0" indent="-342900" algn="l" rtl="0">
              <a:spcBef>
                <a:spcPts val="1000"/>
              </a:spcBef>
              <a:spcAft>
                <a:spcPts val="0"/>
              </a:spcAft>
              <a:buClr>
                <a:srgbClr val="000000"/>
              </a:buClr>
              <a:buSzPts val="1800"/>
              <a:buFont typeface="Calibri"/>
              <a:buChar char="●"/>
            </a:pPr>
            <a:r>
              <a:rPr lang="en-US" sz="2200">
                <a:solidFill>
                  <a:srgbClr val="000000"/>
                </a:solidFill>
                <a:latin typeface="Calibri"/>
                <a:ea typeface="Calibri"/>
                <a:cs typeface="Calibri"/>
                <a:sym typeface="Calibri"/>
              </a:rPr>
              <a:t>How will we know </a:t>
            </a:r>
            <a:br>
              <a:rPr lang="en-US" sz="2200">
                <a:solidFill>
                  <a:srgbClr val="000000"/>
                </a:solidFill>
                <a:latin typeface="Calibri"/>
                <a:ea typeface="Calibri"/>
                <a:cs typeface="Calibri"/>
                <a:sym typeface="Calibri"/>
              </a:rPr>
            </a:br>
            <a:r>
              <a:rPr lang="en-US" sz="2200">
                <a:solidFill>
                  <a:srgbClr val="000000"/>
                </a:solidFill>
                <a:latin typeface="Calibri"/>
                <a:ea typeface="Calibri"/>
                <a:cs typeface="Calibri"/>
                <a:sym typeface="Calibri"/>
              </a:rPr>
              <a:t>when we get there?</a:t>
            </a:r>
            <a:endParaRPr sz="2200">
              <a:solidFill>
                <a:srgbClr val="000000"/>
              </a:solidFill>
              <a:latin typeface="Calibri"/>
              <a:ea typeface="Calibri"/>
              <a:cs typeface="Calibri"/>
              <a:sym typeface="Calibri"/>
            </a:endParaRPr>
          </a:p>
          <a:p>
            <a:pPr marL="0" marR="0" lvl="0" indent="0" algn="l" rtl="0">
              <a:spcBef>
                <a:spcPts val="1000"/>
              </a:spcBef>
              <a:spcAft>
                <a:spcPts val="0"/>
              </a:spcAft>
              <a:buNone/>
            </a:pPr>
            <a:endParaRPr sz="2200" i="1">
              <a:latin typeface="Oswald"/>
              <a:ea typeface="Oswald"/>
              <a:cs typeface="Oswald"/>
              <a:sym typeface="Oswald"/>
            </a:endParaRPr>
          </a:p>
          <a:p>
            <a:pPr marL="0" marR="0" lvl="0" indent="0" algn="l" rtl="0">
              <a:spcBef>
                <a:spcPts val="1000"/>
              </a:spcBef>
              <a:spcAft>
                <a:spcPts val="0"/>
              </a:spcAft>
              <a:buNone/>
            </a:pPr>
            <a:endParaRPr sz="2400">
              <a:solidFill>
                <a:srgbClr val="AF3239"/>
              </a:solidFill>
              <a:latin typeface="Oswald"/>
              <a:ea typeface="Oswald"/>
              <a:cs typeface="Oswald"/>
              <a:sym typeface="Oswald"/>
            </a:endParaRPr>
          </a:p>
          <a:p>
            <a:pPr marL="0" marR="0" lvl="0" indent="0" algn="l" rtl="0">
              <a:spcBef>
                <a:spcPts val="1000"/>
              </a:spcBef>
              <a:spcAft>
                <a:spcPts val="0"/>
              </a:spcAft>
              <a:buNone/>
            </a:pPr>
            <a:endParaRPr sz="2200" i="1">
              <a:latin typeface="Oswald"/>
              <a:ea typeface="Oswald"/>
              <a:cs typeface="Oswald"/>
              <a:sym typeface="Oswald"/>
            </a:endParaRPr>
          </a:p>
          <a:p>
            <a:pPr marL="0" marR="0" lvl="0" indent="0" algn="l" rtl="0">
              <a:spcBef>
                <a:spcPts val="1000"/>
              </a:spcBef>
              <a:spcAft>
                <a:spcPts val="0"/>
              </a:spcAft>
              <a:buNone/>
            </a:pPr>
            <a:endParaRPr sz="2200" i="1">
              <a:latin typeface="Oswald"/>
              <a:ea typeface="Oswald"/>
              <a:cs typeface="Oswald"/>
              <a:sym typeface="Oswald"/>
            </a:endParaRPr>
          </a:p>
          <a:p>
            <a:pPr marL="0" marR="0" lvl="0" indent="0" algn="l" rtl="0">
              <a:spcBef>
                <a:spcPts val="1000"/>
              </a:spcBef>
              <a:spcAft>
                <a:spcPts val="0"/>
              </a:spcAft>
              <a:buNone/>
            </a:pPr>
            <a:endParaRPr sz="2200" i="1">
              <a:latin typeface="Oswald"/>
              <a:ea typeface="Oswald"/>
              <a:cs typeface="Oswald"/>
              <a:sym typeface="Oswald"/>
            </a:endParaRPr>
          </a:p>
          <a:p>
            <a:pPr marL="0" marR="0" lvl="0" indent="0" algn="l" rtl="0">
              <a:spcBef>
                <a:spcPts val="1000"/>
              </a:spcBef>
              <a:spcAft>
                <a:spcPts val="0"/>
              </a:spcAft>
              <a:buNone/>
            </a:pPr>
            <a:endParaRPr sz="2200" i="1">
              <a:latin typeface="Oswald"/>
              <a:ea typeface="Oswald"/>
              <a:cs typeface="Oswald"/>
              <a:sym typeface="Oswald"/>
            </a:endParaRPr>
          </a:p>
        </p:txBody>
      </p:sp>
      <p:sp>
        <p:nvSpPr>
          <p:cNvPr id="204" name="Google Shape;204;p43"/>
          <p:cNvSpPr txBox="1"/>
          <p:nvPr/>
        </p:nvSpPr>
        <p:spPr>
          <a:xfrm>
            <a:off x="6772518" y="2092529"/>
            <a:ext cx="2200200" cy="23028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How do we plan to get there?</a:t>
            </a:r>
            <a:endParaRPr sz="1800">
              <a:solidFill>
                <a:srgbClr val="3D85C6"/>
              </a:solidFill>
              <a:latin typeface="Calibri"/>
              <a:ea typeface="Calibri"/>
              <a:cs typeface="Calibri"/>
              <a:sym typeface="Calibri"/>
            </a:endParaRPr>
          </a:p>
        </p:txBody>
      </p:sp>
      <p:sp>
        <p:nvSpPr>
          <p:cNvPr id="205" name="Google Shape;205;p43"/>
          <p:cNvSpPr txBox="1"/>
          <p:nvPr/>
        </p:nvSpPr>
        <p:spPr>
          <a:xfrm>
            <a:off x="6924918" y="589831"/>
            <a:ext cx="2200200" cy="8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a:solidFill>
                  <a:schemeClr val="dk1"/>
                </a:solidFill>
              </a:rPr>
              <a:t>✓</a:t>
            </a:r>
            <a:endParaRPr/>
          </a:p>
        </p:txBody>
      </p:sp>
      <p:sp>
        <p:nvSpPr>
          <p:cNvPr id="206" name="Google Shape;206;p43"/>
          <p:cNvSpPr txBox="1"/>
          <p:nvPr/>
        </p:nvSpPr>
        <p:spPr>
          <a:xfrm>
            <a:off x="4724718" y="589831"/>
            <a:ext cx="2200200" cy="8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a:solidFill>
                  <a:schemeClr val="dk1"/>
                </a:solidFill>
              </a:rPr>
              <a:t>✓</a:t>
            </a:r>
            <a:endParaRPr/>
          </a:p>
        </p:txBody>
      </p:sp>
      <p:sp>
        <p:nvSpPr>
          <p:cNvPr id="207" name="Google Shape;207;p43"/>
          <p:cNvSpPr txBox="1"/>
          <p:nvPr/>
        </p:nvSpPr>
        <p:spPr>
          <a:xfrm>
            <a:off x="2524518" y="589831"/>
            <a:ext cx="2200200" cy="8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a:solidFill>
                  <a:schemeClr val="dk1"/>
                </a:solidFill>
              </a:rPr>
              <a:t>✓</a:t>
            </a:r>
            <a:endParaRPr/>
          </a:p>
        </p:txBody>
      </p:sp>
      <p:sp>
        <p:nvSpPr>
          <p:cNvPr id="208" name="Google Shape;208;p43"/>
          <p:cNvSpPr txBox="1"/>
          <p:nvPr/>
        </p:nvSpPr>
        <p:spPr>
          <a:xfrm>
            <a:off x="323843" y="589831"/>
            <a:ext cx="2200200" cy="8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a:solidFill>
                  <a:schemeClr val="dk1"/>
                </a:solidFill>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p:nvPr/>
        </p:nvSpPr>
        <p:spPr>
          <a:xfrm>
            <a:off x="457200" y="77874"/>
            <a:ext cx="4720200" cy="5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8D1415"/>
                </a:solidFill>
                <a:latin typeface="Calibri"/>
                <a:ea typeface="Calibri"/>
                <a:cs typeface="Calibri"/>
                <a:sym typeface="Calibri"/>
              </a:rPr>
              <a:t>SWOT Analysis</a:t>
            </a:r>
            <a:endParaRPr sz="3600">
              <a:solidFill>
                <a:srgbClr val="8D1415"/>
              </a:solidFill>
              <a:highlight>
                <a:srgbClr val="00FF00"/>
              </a:highlight>
              <a:latin typeface="Calibri"/>
              <a:ea typeface="Calibri"/>
              <a:cs typeface="Calibri"/>
              <a:sym typeface="Calibri"/>
            </a:endParaRPr>
          </a:p>
        </p:txBody>
      </p:sp>
      <p:pic>
        <p:nvPicPr>
          <p:cNvPr id="215" name="Google Shape;215;p44"/>
          <p:cNvPicPr preferRelativeResize="0"/>
          <p:nvPr/>
        </p:nvPicPr>
        <p:blipFill>
          <a:blip r:embed="rId3">
            <a:alphaModFix/>
          </a:blip>
          <a:stretch>
            <a:fillRect/>
          </a:stretch>
        </p:blipFill>
        <p:spPr>
          <a:xfrm>
            <a:off x="1988623" y="1170827"/>
            <a:ext cx="5954652" cy="31139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4943</Words>
  <Application>Microsoft Macintosh PowerPoint</Application>
  <PresentationFormat>On-screen Show (16:9)</PresentationFormat>
  <Paragraphs>547</Paragraphs>
  <Slides>45</Slides>
  <Notes>45</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Raleway</vt:lpstr>
      <vt:lpstr>Cambria</vt:lpstr>
      <vt:lpstr>Source Sans Pro</vt:lpstr>
      <vt:lpstr>Calibri</vt:lpstr>
      <vt:lpstr>Corbel</vt:lpstr>
      <vt:lpstr>Oswald</vt:lpstr>
      <vt:lpstr>Carme</vt:lpstr>
      <vt:lpstr>Simple Light</vt:lpstr>
      <vt:lpstr>Simple Light</vt:lpstr>
      <vt:lpstr>CSI Reboot   </vt:lpstr>
      <vt:lpstr>PowerPoint Presentation</vt:lpstr>
      <vt:lpstr>PowerPoint Presentation</vt:lpstr>
      <vt:lpstr>Objectives</vt:lpstr>
      <vt:lpstr>Objectives</vt:lpstr>
      <vt:lpstr>Essential Questions</vt:lpstr>
      <vt:lpstr>State of the District</vt:lpstr>
      <vt:lpstr>PowerPoint Presentation</vt:lpstr>
      <vt:lpstr>PowerPoint Presentation</vt:lpstr>
      <vt:lpstr>Carousel </vt:lpstr>
      <vt:lpstr>PowerPoint Presentation</vt:lpstr>
      <vt:lpstr>Characteristics of a Performance Culture </vt:lpstr>
      <vt:lpstr>3 - 2 - 1</vt:lpstr>
      <vt:lpstr>Goal Areas and Objectives</vt:lpstr>
      <vt:lpstr>Student Achievement Performance Measures</vt:lpstr>
      <vt:lpstr>Agreement Circle</vt:lpstr>
      <vt:lpstr>PowerPoint Presentation</vt:lpstr>
      <vt:lpstr>PowerPoint Presentation</vt:lpstr>
      <vt:lpstr>Student Achievement Initiatives</vt:lpstr>
      <vt:lpstr>PowerPoint Presentation</vt:lpstr>
      <vt:lpstr>8-Up</vt:lpstr>
      <vt:lpstr>Agreement Circle</vt:lpstr>
      <vt:lpstr>ABC Graffiti: What have you learned?</vt:lpstr>
      <vt:lpstr>CSI Reboot   </vt:lpstr>
      <vt:lpstr>PowerPoint Presentation</vt:lpstr>
      <vt:lpstr>Objectives</vt:lpstr>
      <vt:lpstr>Essential Questions</vt:lpstr>
      <vt:lpstr>POMS</vt:lpstr>
      <vt:lpstr>Goal Areas and Objectives</vt:lpstr>
      <vt:lpstr>Four Corners</vt:lpstr>
      <vt:lpstr>PowerPoint Presentation</vt:lpstr>
      <vt:lpstr>Goal Area Initiatives Review</vt:lpstr>
      <vt:lpstr>Performance Measures</vt:lpstr>
      <vt:lpstr>Initiatives</vt:lpstr>
      <vt:lpstr>PowerPoint Presentation</vt:lpstr>
      <vt:lpstr>Digital Gallery Walk</vt:lpstr>
      <vt:lpstr>What structures do you have in place for accountability?</vt:lpstr>
      <vt:lpstr>Reflect on Processes and Structures</vt:lpstr>
      <vt:lpstr>PowerPoint Presentation</vt:lpstr>
      <vt:lpstr>Round Robin</vt:lpstr>
      <vt:lpstr>Reflect on Processes and Structures</vt:lpstr>
      <vt:lpstr>PowerPoint Presentation</vt:lpstr>
      <vt:lpstr>ABC Graffiti </vt:lpstr>
      <vt:lpstr>Elevator Speech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 Reboot   </dc:title>
  <cp:lastModifiedBy>Franklin, Sherry</cp:lastModifiedBy>
  <cp:revision>1</cp:revision>
  <dcterms:modified xsi:type="dcterms:W3CDTF">2023-02-24T14:37:22Z</dcterms:modified>
</cp:coreProperties>
</file>