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onstantia" panose="02030602050306030303" pitchFamily="18" charset="0"/>
      <p:regular r:id="rId18"/>
      <p:bold r:id="rId19"/>
      <p:italic r:id="rId20"/>
      <p:boldItalic r:id="rId21"/>
    </p:embeddedFont>
    <p:embeddedFont>
      <p:font typeface="Georgia" panose="02040502050405020303" pitchFamily="18" charset="0"/>
      <p:regular r:id="rId22"/>
      <p:bold r:id="rId23"/>
      <p:italic r:id="rId24"/>
      <p:boldItalic r:id="rId25"/>
    </p:embeddedFont>
    <p:embeddedFont>
      <p:font typeface="Noto Sans" panose="020B050204050402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hayna Pond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02" d="100"/>
          <a:sy n="202" d="100"/>
        </p:scale>
        <p:origin x="548" y="1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05-03T17:27:01.487" idx="1">
    <p:pos x="288" y="129"/>
    <p:text>@mcleodporter@ou.edu  I can't remember if I told you I made this slide yet or not so here's a note if you haven't seen it.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gram.com/1p2ml2ep16j1kdu060jww0w22zurjnz0y7v?live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JyIjm2VUMvLvFjCAUmOdFlZgt1E083pCLXiK_hILshM/edit?usp=sharing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LH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edff2f774b_6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edff2f774b_6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(20 Min)</a:t>
            </a:r>
            <a:endParaRPr sz="14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highlight>
                  <a:srgbClr val="FFFF00"/>
                </a:highlight>
              </a:rPr>
              <a:t>Share out what is happening with collaboration charts we created last time. And that something similar will happen with these sheets of paper.</a:t>
            </a:r>
            <a:endParaRPr sz="1800" dirty="0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" sz="1400" dirty="0">
                <a:solidFill>
                  <a:schemeClr val="dk1"/>
                </a:solidFill>
              </a:rPr>
              <a:t>Have two people from each group look at one of the posters and fill in the columns. Feel free to write in ideas that are more specific/expand upon how this applies specifically to K20 (10mins)</a:t>
            </a:r>
            <a:endParaRPr sz="1400" dirty="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" sz="1400" dirty="0">
                <a:solidFill>
                  <a:schemeClr val="dk1"/>
                </a:solidFill>
              </a:rPr>
              <a:t>Then have them trade to read one another’s work, add anything they would add (5mins)</a:t>
            </a:r>
            <a:endParaRPr sz="1400" dirty="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" sz="1400" dirty="0">
                <a:solidFill>
                  <a:schemeClr val="dk1"/>
                </a:solidFill>
              </a:rPr>
              <a:t>After</a:t>
            </a:r>
            <a:endParaRPr sz="14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400" dirty="0">
                <a:solidFill>
                  <a:schemeClr val="dk1"/>
                </a:solidFill>
              </a:rPr>
              <a:t>Data for K20 Center: </a:t>
            </a:r>
            <a:r>
              <a:rPr lang="en" sz="1400" u="sng" dirty="0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https://infogram.com/1p2ml2ep16j1kdu060jww0w22zurjnz0y7v?live</a:t>
            </a:r>
            <a:r>
              <a:rPr lang="en" sz="1400" dirty="0">
                <a:solidFill>
                  <a:schemeClr val="dk1"/>
                </a:solidFill>
              </a:rPr>
              <a:t> </a:t>
            </a:r>
            <a:endParaRPr sz="14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eeebbd790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eeebbd790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(5 Min)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Mariah/Trisha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Char char="❗"/>
            </a:pPr>
            <a:r>
              <a:rPr lang="en" sz="1800">
                <a:highlight>
                  <a:srgbClr val="FFFF00"/>
                </a:highlight>
              </a:rPr>
              <a:t>Share out what is happening with collaboration charts we created last time with leaders/directors. And that something similar will happen with these sheets of paper.</a:t>
            </a:r>
            <a:endParaRPr sz="1800">
              <a:highlight>
                <a:srgbClr val="FFFF00"/>
              </a:highlight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Return to card sort and select one of the cards that answers the question above. You might also consider how this aspect of climate/culture is interdependent with collaboration (or any other aspect you’ve explored previously as a group) </a:t>
            </a:r>
            <a:endParaRPr sz="1400"/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Write down on a sticky what you will do to improve organizational climate and culture.</a:t>
            </a:r>
            <a:endParaRPr sz="1400"/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Place your sticky on the bottom of the WIS/WIM</a:t>
            </a:r>
            <a:endParaRPr sz="1400"/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 b="1">
                <a:solidFill>
                  <a:schemeClr val="dk1"/>
                </a:solidFill>
                <a:highlight>
                  <a:srgbClr val="FFFF00"/>
                </a:highlight>
              </a:rPr>
              <a:t>Take a photo of both WIS/WIM posters with stickies and put in folder</a:t>
            </a:r>
            <a:endParaRPr sz="1400" b="1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4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edff2f774b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edff2f774b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(15 Min)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Mariah/Trisha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lang="en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 at/ think on your past five messages/interactions…write each one on a sticky note. If you’re last five interactions have redundant types of info, then move to your 6th or 7th exchange. Should have five different things written down on your stickies.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lang="en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Share with your small group and make a shared list, affinity process, group similar things together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lang="en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Share out to whole room. Facilitators make a shared list on a dry erase board, don’t write down anything repeated…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75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lphaLcPeriod"/>
            </a:pPr>
            <a:r>
              <a:rPr lang="en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Share your biggest pile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75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lphaLcPeriod"/>
            </a:pPr>
            <a:r>
              <a:rPr lang="en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Next group can share the biggest pile they have that isn’t a repeat.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lang="en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is intended to get you to begin thinking about the kinds of info and how you share it across the center, take this frame into the following activities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eeebbd7900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eeebbd7900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(4 Min)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Mariah/Trisha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 through the shared list in a whole group discussion answering these two questions for a few of the items on the list. Transition to objectives</a:t>
            </a:r>
            <a:endParaRPr/>
          </a:p>
          <a:p>
            <a:pPr marL="137160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romanLcPeriod"/>
            </a:pPr>
            <a:r>
              <a:rPr lang="en">
                <a:solidFill>
                  <a:schemeClr val="dk1"/>
                </a:solidFill>
              </a:rPr>
              <a:t>Timelines</a:t>
            </a:r>
            <a:endParaRPr>
              <a:solidFill>
                <a:schemeClr val="dk1"/>
              </a:solidFill>
            </a:endParaRPr>
          </a:p>
          <a:p>
            <a:pPr marL="137160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romanLcPeriod"/>
            </a:pPr>
            <a:r>
              <a:rPr lang="en">
                <a:solidFill>
                  <a:schemeClr val="dk1"/>
                </a:solidFill>
              </a:rPr>
              <a:t>New projects</a:t>
            </a:r>
            <a:endParaRPr>
              <a:solidFill>
                <a:schemeClr val="dk1"/>
              </a:solidFill>
            </a:endParaRPr>
          </a:p>
          <a:p>
            <a:pPr marL="137160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romanLcPeriod"/>
            </a:pPr>
            <a:r>
              <a:rPr lang="en">
                <a:solidFill>
                  <a:schemeClr val="dk1"/>
                </a:solidFill>
              </a:rPr>
              <a:t>Policy changes and implementations</a:t>
            </a:r>
            <a:endParaRPr>
              <a:solidFill>
                <a:schemeClr val="dk1"/>
              </a:solidFill>
            </a:endParaRPr>
          </a:p>
          <a:p>
            <a:pPr marL="137160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romanLcPeriod"/>
            </a:pPr>
            <a:r>
              <a:rPr lang="en">
                <a:solidFill>
                  <a:schemeClr val="dk1"/>
                </a:solidFill>
              </a:rPr>
              <a:t>Goals and vision</a:t>
            </a:r>
            <a:endParaRPr>
              <a:solidFill>
                <a:schemeClr val="dk1"/>
              </a:solidFill>
            </a:endParaRPr>
          </a:p>
          <a:p>
            <a:pPr marL="137160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romanLcPeriod"/>
            </a:pPr>
            <a:r>
              <a:rPr lang="en">
                <a:solidFill>
                  <a:schemeClr val="dk1"/>
                </a:solidFill>
              </a:rPr>
              <a:t>Data - APR, </a:t>
            </a:r>
            <a:endParaRPr>
              <a:solidFill>
                <a:schemeClr val="dk1"/>
              </a:solidFill>
            </a:endParaRPr>
          </a:p>
          <a:p>
            <a:pPr marL="137160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romanLcPeriod"/>
            </a:pPr>
            <a:r>
              <a:rPr lang="en">
                <a:solidFill>
                  <a:schemeClr val="dk1"/>
                </a:solidFill>
              </a:rPr>
              <a:t>Ordering</a:t>
            </a:r>
            <a:endParaRPr>
              <a:solidFill>
                <a:schemeClr val="dk1"/>
              </a:solidFill>
            </a:endParaRPr>
          </a:p>
          <a:p>
            <a:pPr marL="137160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romanLcPeriod"/>
            </a:pPr>
            <a:r>
              <a:rPr lang="en">
                <a:solidFill>
                  <a:schemeClr val="dk1"/>
                </a:solidFill>
              </a:rPr>
              <a:t>Scheduling</a:t>
            </a:r>
            <a:endParaRPr>
              <a:solidFill>
                <a:schemeClr val="dk1"/>
              </a:solidFill>
            </a:endParaRPr>
          </a:p>
          <a:p>
            <a:pPr marL="137160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romanLcPeriod"/>
            </a:pPr>
            <a:r>
              <a:rPr lang="en">
                <a:solidFill>
                  <a:schemeClr val="dk1"/>
                </a:solidFill>
              </a:rPr>
              <a:t>deadlines</a:t>
            </a:r>
            <a:endParaRPr>
              <a:solidFill>
                <a:schemeClr val="dk1"/>
              </a:solidFill>
            </a:endParaRPr>
          </a:p>
          <a:p>
            <a:pPr marL="137160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romanLcPeriod"/>
            </a:pPr>
            <a:r>
              <a:rPr lang="en">
                <a:solidFill>
                  <a:schemeClr val="dk1"/>
                </a:solidFill>
              </a:rPr>
              <a:t>Lunch plans</a:t>
            </a:r>
            <a:endParaRPr>
              <a:solidFill>
                <a:schemeClr val="dk1"/>
              </a:solidFill>
            </a:endParaRPr>
          </a:p>
          <a:p>
            <a:pPr marL="137160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romanLcPeriod"/>
            </a:pPr>
            <a:r>
              <a:rPr lang="en">
                <a:solidFill>
                  <a:schemeClr val="dk1"/>
                </a:solidFill>
              </a:rPr>
              <a:t>Jira tickets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d00ce00d54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d00ce00d54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(1 Min)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Mariah/Trisha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01169eb6d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01169eb6d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(10 Min)</a:t>
            </a:r>
            <a:endParaRPr sz="17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LW/LH</a:t>
            </a:r>
            <a:endParaRPr sz="17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Each table has a set of cards with research-based strategies and concepts from the research on information access. As a table create a map of how you see these concepts and ideas being related to one another.</a:t>
            </a:r>
            <a:endParaRPr sz="17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edff2f774b_6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edff2f774b_6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(2 Min)</a:t>
            </a: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LW</a:t>
            </a: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Walk around and look at at least one other group’s map and note how it is different from yours. </a:t>
            </a:r>
            <a:br>
              <a:rPr lang="en" sz="2000" dirty="0"/>
            </a:br>
            <a:r>
              <a:rPr lang="en" sz="2000" dirty="0"/>
              <a:t>Return to your group and briefly share differences you noticed. </a:t>
            </a:r>
            <a:endParaRPr sz="20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eb9d2946a7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eb9d2946a7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(5 mins) 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LW/Trisha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Individually read 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Research Brief (view only): </a:t>
            </a:r>
            <a:r>
              <a:rPr lang="en" sz="1400" u="sng">
                <a:solidFill>
                  <a:schemeClr val="hlink"/>
                </a:solidFill>
                <a:hlinkClick r:id="rId3"/>
              </a:rPr>
              <a:t>https://docs.google.com/document/d/1JyIjm2VUMvLvFjCAUmOdFlZgt1E083pCLXiK_hILshM/edit?usp=sharing</a:t>
            </a:r>
            <a:r>
              <a:rPr lang="en" sz="1400"/>
              <a:t> </a:t>
            </a:r>
            <a:endParaRPr sz="14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eb9d2946a7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eb9d2946a7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(10 mins)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LW/Trisha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Place a dot on the cards you moved. Share those cards and why.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Partners or square pairs? </a:t>
            </a:r>
            <a:endParaRPr/>
          </a:p>
          <a:p>
            <a:pPr marL="457200" lvl="0" indent="-393700" algn="l" rtl="0">
              <a:spcBef>
                <a:spcPts val="1000"/>
              </a:spcBef>
              <a:spcAft>
                <a:spcPts val="0"/>
              </a:spcAft>
              <a:buClr>
                <a:srgbClr val="991B1E"/>
              </a:buClr>
              <a:buSzPts val="2600"/>
              <a:buAutoNum type="arabicPeriod"/>
            </a:pPr>
            <a:r>
              <a:rPr lang="en" sz="260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Facilitators take a photo and put it in a folder for later review</a:t>
            </a:r>
            <a:endParaRPr sz="2600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eea25df74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eea25df74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(5 Min)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  <a:highlight>
                  <a:srgbClr val="FFFF00"/>
                </a:highlight>
              </a:rPr>
              <a:t>Before facilitating, t</a:t>
            </a:r>
            <a:r>
              <a:rPr lang="en" dirty="0">
                <a:solidFill>
                  <a:schemeClr val="dk1"/>
                </a:solidFill>
              </a:rPr>
              <a:t>ake a screenshot of your survey results infogram and place it into this slide. Also, create a short url or QR code for easy participant access and add that to the slide.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Show data on large screens to share questions that were asked. 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00" cy="3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●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●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●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●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●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3" name="Google Shape;43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48" name="Google Shape;48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●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●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●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●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7" name="Google Shape;5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●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●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1" name="Google Shape;6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3" name="Google Shape;13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3pPr>
            <a:lvl4pPr marL="1828800" lvl="3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4pPr>
            <a:lvl5pPr marL="2286000" lvl="4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" name="Google Shape;17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1" name="Google Shape;21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25" tIns="130025" rIns="130025" bIns="130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86"/>
              <a:buFont typeface="Georgia"/>
              <a:buNone/>
              <a:defRPr sz="3586" b="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86"/>
              <a:buFont typeface="Georgia"/>
              <a:buNone/>
              <a:defRPr sz="3586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86"/>
              <a:buFont typeface="Georgia"/>
              <a:buNone/>
              <a:defRPr sz="3586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86"/>
              <a:buFont typeface="Georgia"/>
              <a:buNone/>
              <a:defRPr sz="3586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86"/>
              <a:buFont typeface="Georgia"/>
              <a:buNone/>
              <a:defRPr sz="3586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86"/>
              <a:buFont typeface="Georgia"/>
              <a:buNone/>
              <a:defRPr sz="3586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86"/>
              <a:buFont typeface="Georgia"/>
              <a:buNone/>
              <a:defRPr sz="3586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86"/>
              <a:buFont typeface="Georgia"/>
              <a:buNone/>
              <a:defRPr sz="3586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86"/>
              <a:buFont typeface="Georgia"/>
              <a:buNone/>
              <a:defRPr sz="3586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25" tIns="130025" rIns="130025" bIns="1300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●"/>
              <a:defRPr sz="1371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71"/>
            </a:lvl6pPr>
            <a:lvl7pPr marL="320040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960"/>
              <a:buChar char="●"/>
              <a:defRPr sz="1371"/>
            </a:lvl7pPr>
            <a:lvl8pPr marL="365760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371"/>
            </a:lvl8pPr>
            <a:lvl9pPr marL="411480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1050"/>
              <a:buChar char="•"/>
              <a:defRPr sz="137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●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●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9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●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●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1" name="Google Shape;31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ctrTitle"/>
          </p:nvPr>
        </p:nvSpPr>
        <p:spPr>
          <a:xfrm>
            <a:off x="533400" y="1485900"/>
            <a:ext cx="7851600" cy="1371600"/>
          </a:xfrm>
          <a:prstGeom prst="rect">
            <a:avLst/>
          </a:prstGeom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Access is Key: Information Adequacy and Flow</a:t>
            </a:r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subTitle" idx="1"/>
          </p:nvPr>
        </p:nvSpPr>
        <p:spPr>
          <a:xfrm>
            <a:off x="533400" y="2878602"/>
            <a:ext cx="7854600" cy="1314600"/>
          </a:xfrm>
          <a:prstGeom prst="rect">
            <a:avLst/>
          </a:prstGeom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8 Aspects of Climate &amp; Culture</a:t>
            </a: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6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7841768" cy="857400"/>
          </a:xfrm>
          <a:prstGeom prst="rect">
            <a:avLst/>
          </a:prstGeom>
        </p:spPr>
        <p:txBody>
          <a:bodyPr spcFirstLastPara="1" wrap="square" lIns="130025" tIns="130025" rIns="130025" bIns="1300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I See…What Does it Mean?</a:t>
            </a:r>
            <a:endParaRPr dirty="0"/>
          </a:p>
        </p:txBody>
      </p:sp>
      <p:sp>
        <p:nvSpPr>
          <p:cNvPr id="129" name="Google Shape;129;p26"/>
          <p:cNvSpPr txBox="1">
            <a:spLocks noGrp="1"/>
          </p:cNvSpPr>
          <p:nvPr>
            <p:ph type="body" idx="1"/>
          </p:nvPr>
        </p:nvSpPr>
        <p:spPr>
          <a:xfrm>
            <a:off x="457200" y="947901"/>
            <a:ext cx="4787700" cy="3762835"/>
          </a:xfrm>
          <a:prstGeom prst="rect">
            <a:avLst/>
          </a:prstGeom>
        </p:spPr>
        <p:txBody>
          <a:bodyPr spcFirstLastPara="1" wrap="square" lIns="130025" tIns="130025" rIns="130025" bIns="130025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Based on the data, what do you see?</a:t>
            </a:r>
            <a:endParaRPr dirty="0"/>
          </a:p>
          <a:p>
            <a:pPr marL="457200" lvl="0" indent="-393700" algn="l" rtl="0"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Select appropriate strategies to list for </a:t>
            </a:r>
            <a:r>
              <a:rPr lang="en" b="1" dirty="0"/>
              <a:t>strengths</a:t>
            </a:r>
            <a:r>
              <a:rPr lang="en" dirty="0"/>
              <a:t> and </a:t>
            </a:r>
            <a:r>
              <a:rPr lang="en" b="1" dirty="0"/>
              <a:t>opportunities</a:t>
            </a:r>
            <a:r>
              <a:rPr lang="en" dirty="0"/>
              <a:t>.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dirty="0"/>
              <a:t>What does it mean? </a:t>
            </a:r>
            <a:endParaRPr dirty="0"/>
          </a:p>
          <a:p>
            <a:pPr marL="457200" lvl="0" indent="-393700" algn="l" rtl="0"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Explain or give examples of those strategies in your role. 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Selecting appropriate concepts or strategies from your card map list these under the </a:t>
            </a:r>
            <a:r>
              <a:rPr lang="en" b="1" dirty="0"/>
              <a:t>strengths</a:t>
            </a:r>
            <a:r>
              <a:rPr lang="en" dirty="0"/>
              <a:t> and </a:t>
            </a:r>
            <a:r>
              <a:rPr lang="en" b="1" dirty="0"/>
              <a:t>opportunities</a:t>
            </a:r>
            <a:r>
              <a:rPr lang="en" dirty="0"/>
              <a:t> columns on your WIS/WIM posters. At least one strategy per quadrant to represent things we do well and things we could improve on. </a:t>
            </a:r>
            <a:endParaRPr dirty="0"/>
          </a:p>
        </p:txBody>
      </p:sp>
      <p:pic>
        <p:nvPicPr>
          <p:cNvPr id="130" name="Google Shape;130;p26"/>
          <p:cNvPicPr preferRelativeResize="0"/>
          <p:nvPr/>
        </p:nvPicPr>
        <p:blipFill rotWithShape="1">
          <a:blip r:embed="rId3">
            <a:alphaModFix/>
          </a:blip>
          <a:srcRect t="46463"/>
          <a:stretch/>
        </p:blipFill>
        <p:spPr>
          <a:xfrm>
            <a:off x="5337025" y="2405819"/>
            <a:ext cx="3491049" cy="25123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7"/>
          <p:cNvSpPr txBox="1">
            <a:spLocks noGrp="1"/>
          </p:cNvSpPr>
          <p:nvPr>
            <p:ph type="title"/>
          </p:nvPr>
        </p:nvSpPr>
        <p:spPr>
          <a:xfrm>
            <a:off x="304800" y="53575"/>
            <a:ext cx="8566500" cy="1406312"/>
          </a:xfrm>
          <a:prstGeom prst="rect">
            <a:avLst/>
          </a:prstGeom>
        </p:spPr>
        <p:txBody>
          <a:bodyPr spcFirstLastPara="1" wrap="square" lIns="130025" tIns="130025" rIns="130025" bIns="1300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How can I leverage information access to improve organizational climate and culture?  </a:t>
            </a:r>
            <a:endParaRPr sz="3200" dirty="0"/>
          </a:p>
        </p:txBody>
      </p:sp>
      <p:sp>
        <p:nvSpPr>
          <p:cNvPr id="136" name="Google Shape;136;p27"/>
          <p:cNvSpPr txBox="1">
            <a:spLocks noGrp="1"/>
          </p:cNvSpPr>
          <p:nvPr>
            <p:ph type="body" idx="1"/>
          </p:nvPr>
        </p:nvSpPr>
        <p:spPr>
          <a:xfrm>
            <a:off x="304800" y="1247336"/>
            <a:ext cx="8229600" cy="3399900"/>
          </a:xfrm>
          <a:prstGeom prst="rect">
            <a:avLst/>
          </a:prstGeom>
        </p:spPr>
        <p:txBody>
          <a:bodyPr spcFirstLastPara="1" wrap="square" lIns="130025" tIns="130025" rIns="130025" bIns="130025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ct val="80000"/>
              <a:buAutoNum type="arabicPeriod"/>
            </a:pPr>
            <a:r>
              <a:rPr lang="en" dirty="0"/>
              <a:t>Choose a strategy inspired by your card map that answers the question above.</a:t>
            </a:r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ct val="80000"/>
              <a:buAutoNum type="arabicPeriod"/>
            </a:pPr>
            <a:r>
              <a:rPr lang="en" dirty="0"/>
              <a:t>Write down your strategy on two sticky notes.</a:t>
            </a:r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ct val="80000"/>
              <a:buAutoNum type="arabicPeriod"/>
            </a:pPr>
            <a:r>
              <a:rPr lang="en" dirty="0"/>
              <a:t>Place one on bottom of the WIS/WIM poster under “WHAT I’LL DO…” and keep the second as a reminder.</a:t>
            </a:r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ct val="80000"/>
              <a:buAutoNum type="arabicPeriod"/>
            </a:pPr>
            <a:r>
              <a:rPr lang="en" dirty="0"/>
              <a:t>Take a photo of your poster/s to talk about with your team at a later date.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130025" tIns="130025" rIns="130025" bIns="1300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kinds of info do we exchange?</a:t>
            </a:r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body" idx="1"/>
          </p:nvPr>
        </p:nvSpPr>
        <p:spPr>
          <a:xfrm>
            <a:off x="457200" y="1006124"/>
            <a:ext cx="8229600" cy="3725700"/>
          </a:xfrm>
          <a:prstGeom prst="rect">
            <a:avLst/>
          </a:prstGeom>
        </p:spPr>
        <p:txBody>
          <a:bodyPr spcFirstLastPara="1" wrap="square" lIns="130025" tIns="130025" rIns="130025" bIns="1300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" b="1" dirty="0"/>
              <a:t>L</a:t>
            </a:r>
            <a:r>
              <a:rPr lang="en" sz="2600" b="1" dirty="0"/>
              <a:t>ook at</a:t>
            </a:r>
            <a:r>
              <a:rPr lang="en" b="1" dirty="0"/>
              <a:t> or </a:t>
            </a:r>
            <a:r>
              <a:rPr lang="en" sz="2600" b="1" dirty="0"/>
              <a:t>think </a:t>
            </a:r>
            <a:r>
              <a:rPr lang="en" b="1" dirty="0"/>
              <a:t>about</a:t>
            </a:r>
            <a:r>
              <a:rPr lang="en" sz="2600" b="1" dirty="0"/>
              <a:t> your </a:t>
            </a:r>
            <a:r>
              <a:rPr lang="en" b="1" dirty="0"/>
              <a:t>last</a:t>
            </a:r>
            <a:r>
              <a:rPr lang="en" sz="2600" b="1" dirty="0"/>
              <a:t> five </a:t>
            </a:r>
            <a:br>
              <a:rPr lang="en" sz="2600" b="1" dirty="0"/>
            </a:br>
            <a:r>
              <a:rPr lang="en" b="1" dirty="0"/>
              <a:t>information exchanges… </a:t>
            </a:r>
            <a:br>
              <a:rPr lang="en" dirty="0"/>
            </a:br>
            <a:r>
              <a:rPr lang="en" dirty="0"/>
              <a:t>(scheduling, ordering, lunch plans, etc.). </a:t>
            </a:r>
            <a:endParaRPr sz="2600" dirty="0"/>
          </a:p>
          <a:p>
            <a:pPr marL="457200" marR="0" lvl="0" indent="-3937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80000"/>
              <a:buAutoNum type="arabicPeriod"/>
            </a:pPr>
            <a:r>
              <a:rPr lang="en" dirty="0"/>
              <a:t>Individually, w</a:t>
            </a:r>
            <a:r>
              <a:rPr lang="en" sz="2600" dirty="0"/>
              <a:t>rite the type of </a:t>
            </a:r>
            <a:br>
              <a:rPr lang="en" sz="2600" dirty="0"/>
            </a:br>
            <a:r>
              <a:rPr lang="en" dirty="0"/>
              <a:t>information</a:t>
            </a:r>
            <a:r>
              <a:rPr lang="en" sz="2600" dirty="0"/>
              <a:t> shared in each exchange on a </a:t>
            </a:r>
            <a:br>
              <a:rPr lang="en" sz="2600" dirty="0"/>
            </a:br>
            <a:r>
              <a:rPr lang="en" sz="2600" dirty="0"/>
              <a:t>sticky note (</a:t>
            </a:r>
            <a:r>
              <a:rPr lang="en" dirty="0"/>
              <a:t>you’ll each</a:t>
            </a:r>
            <a:r>
              <a:rPr lang="en" sz="2600" dirty="0"/>
              <a:t> have five).</a:t>
            </a:r>
            <a:endParaRPr sz="2600" dirty="0"/>
          </a:p>
          <a:p>
            <a:pPr marL="457200" lvl="0" indent="-393700" algn="l" rtl="0">
              <a:spcBef>
                <a:spcPts val="1000"/>
              </a:spcBef>
              <a:spcAft>
                <a:spcPts val="0"/>
              </a:spcAft>
              <a:buSzPct val="80000"/>
              <a:buAutoNum type="arabicPeriod"/>
            </a:pPr>
            <a:r>
              <a:rPr lang="en" dirty="0"/>
              <a:t>With your table, stack like types of info together.</a:t>
            </a:r>
            <a:endParaRPr dirty="0"/>
          </a:p>
          <a:p>
            <a:pPr marL="457200" lvl="0" indent="-393700" algn="l" rtl="0">
              <a:spcBef>
                <a:spcPts val="1000"/>
              </a:spcBef>
              <a:spcAft>
                <a:spcPts val="1000"/>
              </a:spcAft>
              <a:buSzPct val="80000"/>
              <a:buAutoNum type="arabicPeriod"/>
            </a:pPr>
            <a:r>
              <a:rPr lang="en" dirty="0"/>
              <a:t>Share your table’s info stacks out to the whole group.  </a:t>
            </a:r>
            <a:endParaRPr dirty="0"/>
          </a:p>
        </p:txBody>
      </p:sp>
      <p:pic>
        <p:nvPicPr>
          <p:cNvPr id="74" name="Google Shape;7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499813">
            <a:off x="6186998" y="836549"/>
            <a:ext cx="2729372" cy="235393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130025" tIns="130025" rIns="130025" bIns="1300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Reflection</a:t>
            </a:r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2413306"/>
          </a:xfrm>
          <a:prstGeom prst="rect">
            <a:avLst/>
          </a:prstGeom>
        </p:spPr>
        <p:txBody>
          <a:bodyPr spcFirstLastPara="1" wrap="square" lIns="130025" tIns="130025" rIns="130025" bIns="130025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Look at these big information categories.</a:t>
            </a: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Reflect on the questions below: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Who all is involved in using this information?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What is your role in sharing this information?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130025" tIns="130025" rIns="130025" bIns="1300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Objectives</a:t>
            </a:r>
            <a:endParaRPr/>
          </a:p>
        </p:txBody>
      </p:sp>
      <p:sp>
        <p:nvSpPr>
          <p:cNvPr id="86" name="Google Shape;86;p20"/>
          <p:cNvSpPr txBox="1">
            <a:spLocks noGrp="1"/>
          </p:cNvSpPr>
          <p:nvPr>
            <p:ph type="body" idx="1"/>
          </p:nvPr>
        </p:nvSpPr>
        <p:spPr>
          <a:xfrm>
            <a:off x="502920" y="1099251"/>
            <a:ext cx="7928480" cy="3740764"/>
          </a:xfrm>
          <a:prstGeom prst="rect">
            <a:avLst/>
          </a:prstGeom>
        </p:spPr>
        <p:txBody>
          <a:bodyPr spcFirstLastPara="1" wrap="square" lIns="130025" tIns="130025" rIns="130025" bIns="130025" anchor="t" anchorCtr="0">
            <a:noAutofit/>
          </a:bodyPr>
          <a:lstStyle/>
          <a:p>
            <a:r>
              <a:rPr lang="en" dirty="0"/>
              <a:t>Explore research-based characteristics </a:t>
            </a:r>
            <a:br>
              <a:rPr lang="en" dirty="0"/>
            </a:br>
            <a:r>
              <a:rPr lang="en" dirty="0"/>
              <a:t>of Information Access.</a:t>
            </a:r>
            <a:endParaRPr dirty="0"/>
          </a:p>
          <a:p>
            <a:pPr>
              <a:spcBef>
                <a:spcPts val="1000"/>
              </a:spcBef>
            </a:pPr>
            <a:r>
              <a:rPr lang="en" dirty="0"/>
              <a:t>Analyze survey constructs and data in the </a:t>
            </a:r>
            <a:br>
              <a:rPr lang="en" dirty="0"/>
            </a:br>
            <a:r>
              <a:rPr lang="en" dirty="0"/>
              <a:t>context of your organization.</a:t>
            </a:r>
            <a:endParaRPr dirty="0"/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" dirty="0"/>
              <a:t>Apply strategies to your role within </a:t>
            </a:r>
            <a:br>
              <a:rPr lang="en" dirty="0"/>
            </a:br>
            <a:r>
              <a:rPr lang="en" dirty="0"/>
              <a:t>your team and organization.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130025" tIns="130025" rIns="130025" bIns="1300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Put on your conspiracy theory hat.</a:t>
            </a:r>
            <a:endParaRPr dirty="0"/>
          </a:p>
        </p:txBody>
      </p:sp>
      <p:sp>
        <p:nvSpPr>
          <p:cNvPr id="92" name="Google Shape;92;p21"/>
          <p:cNvSpPr txBox="1">
            <a:spLocks noGrp="1"/>
          </p:cNvSpPr>
          <p:nvPr>
            <p:ph type="body" idx="1"/>
          </p:nvPr>
        </p:nvSpPr>
        <p:spPr>
          <a:xfrm>
            <a:off x="457200" y="1063375"/>
            <a:ext cx="3026400" cy="3862500"/>
          </a:xfrm>
          <a:prstGeom prst="rect">
            <a:avLst/>
          </a:prstGeom>
        </p:spPr>
        <p:txBody>
          <a:bodyPr spcFirstLastPara="1" wrap="square" lIns="130025" tIns="130025" rIns="130025" bIns="130025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/>
              <a:t>Make a map of how all these ideas connect to one another.</a:t>
            </a:r>
            <a:endParaRPr/>
          </a:p>
        </p:txBody>
      </p:sp>
      <p:pic>
        <p:nvPicPr>
          <p:cNvPr id="93" name="Google Shape;9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5600" y="1200150"/>
            <a:ext cx="4399375" cy="3299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7">
            <a:off x="359320" y="3293677"/>
            <a:ext cx="3026437" cy="12487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130025" tIns="130025" rIns="130025" bIns="1300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Scatter</a:t>
            </a:r>
            <a:endParaRPr/>
          </a:p>
        </p:txBody>
      </p:sp>
      <p:sp>
        <p:nvSpPr>
          <p:cNvPr id="100" name="Google Shape;100;p22"/>
          <p:cNvSpPr txBox="1">
            <a:spLocks noGrp="1"/>
          </p:cNvSpPr>
          <p:nvPr>
            <p:ph type="body" idx="1"/>
          </p:nvPr>
        </p:nvSpPr>
        <p:spPr>
          <a:xfrm>
            <a:off x="457200" y="1063378"/>
            <a:ext cx="3953100" cy="3725700"/>
          </a:xfrm>
          <a:prstGeom prst="rect">
            <a:avLst/>
          </a:prstGeom>
        </p:spPr>
        <p:txBody>
          <a:bodyPr spcFirstLastPara="1" wrap="square" lIns="130025" tIns="130025" rIns="130025" bIns="130025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Quickly walk around and take a look at at least one other group’s card map. 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Briefly report back to your group differences you noticed.</a:t>
            </a:r>
            <a:endParaRPr dirty="0"/>
          </a:p>
        </p:txBody>
      </p:sp>
      <p:pic>
        <p:nvPicPr>
          <p:cNvPr id="101" name="Google Shape;10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4475" y="767350"/>
            <a:ext cx="3510175" cy="351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3"/>
          <p:cNvSpPr txBox="1">
            <a:spLocks noGrp="1"/>
          </p:cNvSpPr>
          <p:nvPr>
            <p:ph type="title"/>
          </p:nvPr>
        </p:nvSpPr>
        <p:spPr>
          <a:xfrm>
            <a:off x="457200" y="205974"/>
            <a:ext cx="8229600" cy="1270500"/>
          </a:xfrm>
          <a:prstGeom prst="rect">
            <a:avLst/>
          </a:prstGeom>
        </p:spPr>
        <p:txBody>
          <a:bodyPr spcFirstLastPara="1" wrap="square" lIns="130025" tIns="130025" rIns="130025" bIns="1300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Access is Key: </a:t>
            </a:r>
            <a:br>
              <a:rPr lang="en"/>
            </a:br>
            <a:r>
              <a:rPr lang="en"/>
              <a:t>Information Adequacy &amp; Flow </a:t>
            </a:r>
            <a:endParaRPr/>
          </a:p>
        </p:txBody>
      </p:sp>
      <p:sp>
        <p:nvSpPr>
          <p:cNvPr id="107" name="Google Shape;107;p23"/>
          <p:cNvSpPr txBox="1">
            <a:spLocks noGrp="1"/>
          </p:cNvSpPr>
          <p:nvPr>
            <p:ph type="body" idx="1"/>
          </p:nvPr>
        </p:nvSpPr>
        <p:spPr>
          <a:xfrm>
            <a:off x="567556" y="1344044"/>
            <a:ext cx="4764341" cy="3354080"/>
          </a:xfrm>
          <a:prstGeom prst="rect">
            <a:avLst/>
          </a:prstGeom>
        </p:spPr>
        <p:txBody>
          <a:bodyPr spcFirstLastPara="1" wrap="square" lIns="130025" tIns="130025" rIns="130025" bIns="130025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ct val="80000"/>
              <a:buAutoNum type="arabicPeriod"/>
            </a:pPr>
            <a:r>
              <a:rPr lang="en" dirty="0"/>
              <a:t>Read the research brief. </a:t>
            </a:r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ct val="80000"/>
              <a:buAutoNum type="arabicPeriod"/>
            </a:pPr>
            <a:r>
              <a:rPr lang="en" dirty="0"/>
              <a:t>After each paragraph, </a:t>
            </a:r>
            <a:r>
              <a:rPr lang="en" b="1" dirty="0"/>
              <a:t>stop and jot</a:t>
            </a:r>
            <a:r>
              <a:rPr lang="en" dirty="0"/>
              <a:t> down some notes on how it might inform your table’s card map. </a:t>
            </a:r>
            <a:endParaRPr dirty="0"/>
          </a:p>
        </p:txBody>
      </p:sp>
      <p:pic>
        <p:nvPicPr>
          <p:cNvPr id="108" name="Google Shape;10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6450" y="875477"/>
            <a:ext cx="3190925" cy="319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130025" tIns="130025" rIns="130025" bIns="1300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Card Map Remix</a:t>
            </a:r>
            <a:endParaRPr/>
          </a:p>
        </p:txBody>
      </p:sp>
      <p:sp>
        <p:nvSpPr>
          <p:cNvPr id="114" name="Google Shape;114;p24"/>
          <p:cNvSpPr txBox="1">
            <a:spLocks noGrp="1"/>
          </p:cNvSpPr>
          <p:nvPr>
            <p:ph type="body" idx="1"/>
          </p:nvPr>
        </p:nvSpPr>
        <p:spPr>
          <a:xfrm>
            <a:off x="425669" y="966820"/>
            <a:ext cx="7416099" cy="3725700"/>
          </a:xfrm>
          <a:prstGeom prst="rect">
            <a:avLst/>
          </a:prstGeom>
          <a:ln>
            <a:noFill/>
          </a:ln>
        </p:spPr>
        <p:txBody>
          <a:bodyPr spcFirstLastPara="1" wrap="square" lIns="130025" tIns="130025" rIns="130025" bIns="130025" anchor="t" anchorCtr="0">
            <a:noAutofit/>
          </a:bodyPr>
          <a:lstStyle/>
          <a:p>
            <a:pPr marL="457200" lvl="0" indent="-393700" algn="l" rtl="0">
              <a:spcBef>
                <a:spcPts val="1000"/>
              </a:spcBef>
              <a:spcAft>
                <a:spcPts val="0"/>
              </a:spcAft>
              <a:buSzPct val="80000"/>
              <a:buAutoNum type="arabicPeriod"/>
            </a:pPr>
            <a:r>
              <a:rPr lang="en" dirty="0"/>
              <a:t>Review your card map.</a:t>
            </a:r>
          </a:p>
          <a:p>
            <a:pPr marL="457200" lvl="0" indent="-393700" algn="l" rtl="0">
              <a:spcBef>
                <a:spcPts val="1000"/>
              </a:spcBef>
              <a:spcAft>
                <a:spcPts val="0"/>
              </a:spcAft>
              <a:buSzPct val="80000"/>
              <a:buAutoNum type="arabicPeriod"/>
            </a:pPr>
            <a:r>
              <a:rPr lang="en" dirty="0"/>
              <a:t>Discuss connections and </a:t>
            </a:r>
            <a:br>
              <a:rPr lang="en" dirty="0"/>
            </a:br>
            <a:r>
              <a:rPr lang="en" dirty="0"/>
              <a:t>changes with your table group.</a:t>
            </a:r>
          </a:p>
          <a:p>
            <a:pPr marL="457200" lvl="0" indent="-393700" algn="l" rtl="0">
              <a:spcBef>
                <a:spcPts val="1000"/>
              </a:spcBef>
              <a:spcAft>
                <a:spcPts val="0"/>
              </a:spcAft>
              <a:buSzPct val="80000"/>
              <a:buAutoNum type="arabicPeriod"/>
            </a:pPr>
            <a:r>
              <a:rPr lang="en" dirty="0"/>
              <a:t>Move strategy cards based on the research.</a:t>
            </a:r>
          </a:p>
          <a:p>
            <a:pPr marL="457200" lvl="0" indent="-393700" algn="l" rtl="0">
              <a:spcBef>
                <a:spcPts val="1000"/>
              </a:spcBef>
              <a:spcAft>
                <a:spcPts val="0"/>
              </a:spcAft>
              <a:buSzPct val="80000"/>
              <a:buAutoNum type="arabicPeriod"/>
            </a:pPr>
            <a:r>
              <a:rPr lang="en" dirty="0"/>
              <a:t>Add additional strategies using provided sticky notes.</a:t>
            </a:r>
          </a:p>
          <a:p>
            <a:pPr marL="457200" lvl="0" indent="-393700" algn="l" rtl="0">
              <a:spcBef>
                <a:spcPts val="1000"/>
              </a:spcBef>
              <a:spcAft>
                <a:spcPts val="0"/>
              </a:spcAft>
              <a:buSzPct val="80000"/>
              <a:buAutoNum type="arabicPeriod"/>
            </a:pPr>
            <a:r>
              <a:rPr lang="en" sz="2600" dirty="0"/>
              <a:t>What changes or additions did you make?</a:t>
            </a:r>
            <a:endParaRPr dirty="0">
              <a:highlight>
                <a:srgbClr val="FFFF00"/>
              </a:highlight>
            </a:endParaRPr>
          </a:p>
        </p:txBody>
      </p:sp>
      <p:pic>
        <p:nvPicPr>
          <p:cNvPr id="115" name="Google Shape;11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7">
            <a:off x="5479792" y="507394"/>
            <a:ext cx="3026437" cy="12487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5"/>
          <p:cNvSpPr/>
          <p:nvPr/>
        </p:nvSpPr>
        <p:spPr>
          <a:xfrm>
            <a:off x="601325" y="1163425"/>
            <a:ext cx="4797600" cy="39801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1C1C1"/>
                </a:solidFill>
              </a:rPr>
              <a:t>PLACE A SCREENSHOT </a:t>
            </a:r>
            <a:endParaRPr>
              <a:solidFill>
                <a:srgbClr val="C1C1C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1C1C1"/>
                </a:solidFill>
              </a:rPr>
              <a:t>OF THE INFOGRAM </a:t>
            </a:r>
            <a:endParaRPr>
              <a:solidFill>
                <a:srgbClr val="C1C1C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1C1C1"/>
                </a:solidFill>
              </a:rPr>
              <a:t>FOR YOUR SCHOOL’S DATA </a:t>
            </a:r>
            <a:endParaRPr>
              <a:solidFill>
                <a:srgbClr val="C1C1C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1C1C1"/>
                </a:solidFill>
              </a:rPr>
              <a:t>IN THIS AREA HERE</a:t>
            </a:r>
            <a:endParaRPr>
              <a:solidFill>
                <a:srgbClr val="C1C1C1"/>
              </a:solidFill>
            </a:endParaRPr>
          </a:p>
        </p:txBody>
      </p:sp>
      <p:sp>
        <p:nvSpPr>
          <p:cNvPr id="121" name="Google Shape;121;p25"/>
          <p:cNvSpPr/>
          <p:nvPr/>
        </p:nvSpPr>
        <p:spPr>
          <a:xfrm>
            <a:off x="4973975" y="3326875"/>
            <a:ext cx="1261500" cy="1261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C1C1C1"/>
                </a:solidFill>
              </a:rPr>
              <a:t>PLACE </a:t>
            </a:r>
            <a:endParaRPr sz="1000">
              <a:solidFill>
                <a:srgbClr val="C1C1C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C1C1C1"/>
                </a:solidFill>
              </a:rPr>
              <a:t>QR CODE </a:t>
            </a:r>
            <a:endParaRPr sz="1000">
              <a:solidFill>
                <a:srgbClr val="C1C1C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C1C1C1"/>
                </a:solidFill>
              </a:rPr>
              <a:t>TO INFOGRAM HERE</a:t>
            </a:r>
            <a:endParaRPr sz="1000">
              <a:solidFill>
                <a:srgbClr val="C1C1C1"/>
              </a:solidFill>
            </a:endParaRPr>
          </a:p>
        </p:txBody>
      </p:sp>
      <p:sp>
        <p:nvSpPr>
          <p:cNvPr id="122" name="Google Shape;122;p25"/>
          <p:cNvSpPr txBox="1"/>
          <p:nvPr/>
        </p:nvSpPr>
        <p:spPr>
          <a:xfrm>
            <a:off x="5751775" y="2496800"/>
            <a:ext cx="2993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[PASTE TINY URL HERE]</a:t>
            </a:r>
            <a:endParaRPr sz="1800" u="sng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25"/>
          <p:cNvSpPr txBox="1"/>
          <p:nvPr/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25" tIns="130025" rIns="130025" bIns="1300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86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rPr>
              <a:t>Look at the Data</a:t>
            </a:r>
            <a:endParaRPr sz="3586">
              <a:solidFill>
                <a:srgbClr val="991B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1054</TotalTime>
  <Words>1122</Words>
  <Application>Microsoft Office PowerPoint</Application>
  <PresentationFormat>On-screen Show (16:9)</PresentationFormat>
  <Paragraphs>107</Paragraphs>
  <Slides>11</Slides>
  <Notes>11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Noto Sans</vt:lpstr>
      <vt:lpstr>Constantia</vt:lpstr>
      <vt:lpstr>Arial</vt:lpstr>
      <vt:lpstr>Georgia</vt:lpstr>
      <vt:lpstr>Calibri</vt:lpstr>
      <vt:lpstr>LEARN theme</vt:lpstr>
      <vt:lpstr>Access is Key: Information Adequacy and Flow</vt:lpstr>
      <vt:lpstr>What kinds of info do we exchange?</vt:lpstr>
      <vt:lpstr>Reflection</vt:lpstr>
      <vt:lpstr>Objectives</vt:lpstr>
      <vt:lpstr>Put on your conspiracy theory hat.</vt:lpstr>
      <vt:lpstr>Scatter</vt:lpstr>
      <vt:lpstr>Access is Key:  Information Adequacy &amp; Flow </vt:lpstr>
      <vt:lpstr>Card Map Remix</vt:lpstr>
      <vt:lpstr>PowerPoint Presentation</vt:lpstr>
      <vt:lpstr>What I See…What Does it Mean?</vt:lpstr>
      <vt:lpstr>How can I leverage information access to improve organizational climate and culture?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 is Key: Information Adequacy and Flow</dc:title>
  <dc:creator>profe</dc:creator>
  <cp:lastModifiedBy>McLeod Porter, Delma</cp:lastModifiedBy>
  <cp:revision>2</cp:revision>
  <dcterms:modified xsi:type="dcterms:W3CDTF">2023-05-04T13:36:19Z</dcterms:modified>
</cp:coreProperties>
</file>