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8"/>
  </p:notesMasterIdLst>
  <p:sldIdLst>
    <p:sldId id="274" r:id="rId2"/>
    <p:sldId id="256" r:id="rId3"/>
    <p:sldId id="272" r:id="rId4"/>
    <p:sldId id="258" r:id="rId5"/>
    <p:sldId id="259" r:id="rId6"/>
    <p:sldId id="260" r:id="rId7"/>
    <p:sldId id="261" r:id="rId8"/>
    <p:sldId id="262" r:id="rId9"/>
    <p:sldId id="263" r:id="rId10"/>
    <p:sldId id="273" r:id="rId11"/>
    <p:sldId id="265" r:id="rId12"/>
    <p:sldId id="266" r:id="rId13"/>
    <p:sldId id="268" r:id="rId14"/>
    <p:sldId id="269" r:id="rId15"/>
    <p:sldId id="270" r:id="rId16"/>
    <p:sldId id="271"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veat" pitchFamily="2" charset="0"/>
      <p:regular r:id="rId23"/>
      <p:bold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Noto Sans" panose="020B050204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5E56CB-E4FC-4239-B5AA-43ECF0DD2675}">
  <a:tblStyle styleId="{F45E56CB-E4FC-4239-B5AA-43ECF0DD26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p:restoredTop sz="94626"/>
  </p:normalViewPr>
  <p:slideViewPr>
    <p:cSldViewPr snapToGrid="0">
      <p:cViewPr varScale="1">
        <p:scale>
          <a:sx n="141" d="100"/>
          <a:sy n="141" d="100"/>
        </p:scale>
        <p:origin x="184" y="5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VubhywwUb-Xb9upVPuOVu7O3-TdK_Rd4AL8x10AePzE/edi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learn.k20center.ou.edu/strategy/16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2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04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imer.k20center.ou.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a6f4995f5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2a6f4995f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Formative Assessment Feedback MB: Do we need to structure how groups share out to the whole group?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Point of Most </a:t>
            </a:r>
            <a:r>
              <a:rPr lang="en-US" dirty="0" err="1"/>
              <a:t>Signficance</a:t>
            </a:r>
            <a:r>
              <a:rPr lang="en-US" dirty="0"/>
              <a:t>. Strategies. </a:t>
            </a:r>
            <a:r>
              <a:rPr lang="en-US" dirty="0">
                <a:hlinkClick r:id="rId3"/>
              </a:rPr>
              <a:t>https://learn.k20center.ou.edu/strategy/101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6f6eb50a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6f6eb50a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Briefly overview the model. The Job demands-resources model is a common framework for research on organizational climate/community. There are varying levels of complexity used for conducting research but the basic concept is that job resources (emotional, organizational, social, etc) increase motivation and commitment where job demands in these same areas lead to burnout, stress, and reduced well-being. The overall sense of job satisfaction and improved organizational outcomes in terms of performance and culture are about the balance between these two things. Demands exist and will happen, but resources moderate and buffer the negative impact they have if the resources are adequate or outweigh the demands. </a:t>
            </a:r>
            <a:endParaRPr/>
          </a:p>
          <a:p>
            <a:pPr marL="0" lvl="0" indent="0" algn="l" rtl="0">
              <a:spcBef>
                <a:spcPts val="0"/>
              </a:spcBef>
              <a:spcAft>
                <a:spcPts val="0"/>
              </a:spcAft>
              <a:buNone/>
            </a:pPr>
            <a:endParaRPr/>
          </a:p>
          <a:p>
            <a:pPr marL="0" lvl="0" indent="0" algn="l" rtl="0">
              <a:spcBef>
                <a:spcPts val="0"/>
              </a:spcBef>
              <a:spcAft>
                <a:spcPts val="0"/>
              </a:spcAft>
              <a:buNone/>
            </a:pPr>
            <a:r>
              <a:rPr lang="en" b="1"/>
              <a:t>Ask volunteer to summarize/ provide examples of resources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00ce00d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00ce00d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Allow 10 mins</a:t>
            </a:r>
            <a:endParaRPr dirty="0"/>
          </a:p>
          <a:p>
            <a:pPr marL="0" lvl="0" indent="0" algn="l" rtl="0">
              <a:spcBef>
                <a:spcPts val="0"/>
              </a:spcBef>
              <a:spcAft>
                <a:spcPts val="0"/>
              </a:spcAft>
              <a:buNone/>
            </a:pPr>
            <a:r>
              <a:rPr lang="en" dirty="0"/>
              <a:t>Work as a table to generate examples and non-examples for each category</a:t>
            </a:r>
            <a:endParaRPr dirty="0"/>
          </a:p>
          <a:p>
            <a:pPr marL="0" lvl="0" indent="0" algn="l" rtl="0">
              <a:spcBef>
                <a:spcPts val="0"/>
              </a:spcBef>
              <a:spcAft>
                <a:spcPts val="0"/>
              </a:spcAft>
              <a:buNone/>
            </a:pPr>
            <a:r>
              <a:rPr lang="en" dirty="0"/>
              <a:t>Organizer/handout: </a:t>
            </a:r>
            <a:r>
              <a:rPr lang="en" u="sng" dirty="0">
                <a:solidFill>
                  <a:schemeClr val="hlink"/>
                </a:solidFill>
                <a:hlinkClick r:id="rId3"/>
              </a:rPr>
              <a:t>https://docs.google.com/document/d/1VubhywwUb-Xb9upVPuOVu7O3-TdK_Rd4AL8x10AePzE/edit</a:t>
            </a:r>
            <a:endParaRPr dirty="0"/>
          </a:p>
          <a:p>
            <a:pPr marL="0" lvl="0" indent="0" algn="l" rtl="0">
              <a:spcBef>
                <a:spcPts val="0"/>
              </a:spcBef>
              <a:spcAft>
                <a:spcPts val="0"/>
              </a:spcAft>
              <a:buNone/>
            </a:pPr>
            <a:endParaRPr dirty="0"/>
          </a:p>
          <a:p>
            <a:pPr marL="0" lvl="0" indent="0" algn="l" rtl="0">
              <a:lnSpc>
                <a:spcPct val="115000"/>
              </a:lnSpc>
              <a:spcBef>
                <a:spcPts val="1200"/>
              </a:spcBef>
              <a:spcAft>
                <a:spcPts val="0"/>
              </a:spcAft>
              <a:buClr>
                <a:schemeClr val="dk1"/>
              </a:buClr>
              <a:buSzPts val="1100"/>
              <a:buFont typeface="Arial"/>
              <a:buNone/>
            </a:pPr>
            <a:r>
              <a:rPr lang="en" dirty="0"/>
              <a:t>Preface the activity with a verbal notice that there are demands that can’t be changed sometimes related to policy, laws, etc. For this activity, we are wanting to look for the ones that we can have some impact on. Demands can be transformed into resources by asking for what you need or at least be offset by resources in how heavy they feel.</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t>K20 Center. (n.d.). Examples and Non-Examples. Strategies. </a:t>
            </a:r>
            <a:r>
              <a:rPr lang="en-US" dirty="0">
                <a:hlinkClick r:id="rId4"/>
              </a:rPr>
              <a:t>https://learn.k20center.ou.edu/strategy/163</a:t>
            </a:r>
            <a:endParaRPr lang="en-US"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a6f4995f5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a6f4995f5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Pull up slide 14 and ask participants to access both infographics and take a few moments to just look at the data and what is says objectively for now. Point out that they might notice that a lot of these scales are about goals even when it’s not explicitly labeled “goals.” That’s why we started where we did with the magnetic statements activity today, to set the frame.</a:t>
            </a:r>
            <a:endParaRPr>
              <a:solidFill>
                <a:schemeClr val="dk1"/>
              </a:solidFill>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00ce00d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d00ce00d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Then number the participants into groups. Consider how many groups you will need so there’s no more than five people per group.</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As participants arrange into their numbered groups, provide each group with chart paper and a marker. Display slide15 and direct participants to use this image as a guide to make a</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Frayer model</a:t>
            </a:r>
            <a:r>
              <a:rPr lang="en" dirty="0">
                <a:solidFill>
                  <a:schemeClr val="dk1"/>
                </a:solidFill>
              </a:rPr>
              <a:t> on their chart paper.</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Provide time for each group to look at the data and fill in the boxes for their Frayer Model.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t>K20 Center. (n.d.). Frayer Model. Strategies. </a:t>
            </a:r>
            <a:r>
              <a:rPr lang="en-US" dirty="0">
                <a:hlinkClick r:id="rId3"/>
              </a:rPr>
              <a:t>https://learn.k20center.ou.edu/strategy/126</a:t>
            </a:r>
            <a:endParaRPr lang="en-US" dirty="0"/>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a6f4995f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a6f4995f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t>When all the groups have returned to their original poster, ask each group to share one thing from their poster that they feel was the most beneficial insight.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t>K20 Center. (n.d.). Gallery Walk. Strategies. </a:t>
            </a:r>
            <a:r>
              <a:rPr lang="en-US" dirty="0">
                <a:hlinkClick r:id="rId3"/>
              </a:rPr>
              <a:t>https://learn.k20center.ou.edu/strategy/118</a:t>
            </a:r>
            <a:endParaRPr lang="en-US"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Remind participants that this session is intended to be a primer in the research constructs that informed the culture/climate survey they recently took. We will look at the data and explore strategies for better understanding and improving outcomes related to goals, supports, and structures.</a:t>
            </a:r>
          </a:p>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a6f4995f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2a6f4995f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t>Have participants stand up and walk around the room reading the Magnetic statements posters with quotes on the various purposes/values of goals. Each participant should select the one that they are most drawn to. If you are worried about distribution, put a limit on how many can stand at each poster.</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t>K20 Center. (n.d.). Magnetic Statements. Strategies. </a:t>
            </a:r>
            <a:r>
              <a:rPr lang="en-US" dirty="0">
                <a:hlinkClick r:id="rId3"/>
              </a:rPr>
              <a:t>https://learn.k20center.ou.edu/strategy/166</a:t>
            </a:r>
            <a:endParaRPr lang="en-US" dirty="0"/>
          </a:p>
          <a:p>
            <a:pPr marL="0" lvl="0" indent="0" algn="l" rtl="0">
              <a:lnSpc>
                <a:spcPct val="115000"/>
              </a:lnSpc>
              <a:spcBef>
                <a:spcPts val="1200"/>
              </a:spcBef>
              <a:spcAft>
                <a:spcPts val="0"/>
              </a:spcAft>
              <a:buClr>
                <a:schemeClr val="dk1"/>
              </a:buClr>
              <a:buSzPts val="1100"/>
              <a:buFont typeface="Arial"/>
              <a:buNone/>
            </a:pPr>
            <a:endParaRPr lang="en" dirty="0"/>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2a6f4995f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2a6f4995f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While standing in their group at their poster, have participants share out why they chose this quote and generally discuss the quote and what it says to them about the value of goals.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Then have a representative from each group read their quote to the whole room and provide a</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30-second summary</a:t>
            </a:r>
            <a:r>
              <a:rPr lang="en" dirty="0">
                <a:solidFill>
                  <a:schemeClr val="dk1"/>
                </a:solidFill>
              </a:rPr>
              <a:t> of what their table talked about in relation to the quote. As each group shares, you may display the slide with their quote for the rest of the room to see (slides 5-8). After all groups have shared, participants can return to their seats.</a:t>
            </a:r>
            <a:endParaRPr dirty="0">
              <a:solidFill>
                <a:schemeClr val="dk1"/>
              </a:solidFill>
            </a:endParaRPr>
          </a:p>
          <a:p>
            <a:pPr marL="0" lvl="0" indent="0" algn="l" rtl="0">
              <a:spcBef>
                <a:spcPts val="1200"/>
              </a:spcBef>
              <a:spcAft>
                <a:spcPts val="0"/>
              </a:spcAft>
              <a:buClr>
                <a:schemeClr val="dk1"/>
              </a:buClr>
              <a:buSzPts val="1100"/>
              <a:buFont typeface="Arial"/>
              <a:buNone/>
            </a:pPr>
            <a:r>
              <a:rPr lang="en" dirty="0"/>
              <a:t>If you need to be strict on time, you can set up a timer: </a:t>
            </a:r>
            <a:r>
              <a:rPr lang="en" u="sng" dirty="0">
                <a:solidFill>
                  <a:schemeClr val="hlink"/>
                </a:solidFill>
                <a:hlinkClick r:id="rId4"/>
              </a:rPr>
              <a:t>https://timer.k20center.ou.edu/</a:t>
            </a:r>
            <a:endParaRPr dirty="0"/>
          </a:p>
          <a:p>
            <a:pPr marL="0" lvl="0" indent="0" algn="l" rtl="0">
              <a:spcBef>
                <a:spcPts val="0"/>
              </a:spcBef>
              <a:spcAft>
                <a:spcPts val="0"/>
              </a:spcAft>
              <a:buClr>
                <a:schemeClr val="dk1"/>
              </a:buClr>
              <a:buSzPts val="1100"/>
              <a:buFont typeface="Arial"/>
              <a:buNone/>
            </a:pPr>
            <a:r>
              <a:rPr lang="en-US" dirty="0"/>
              <a:t>K20 Center. (n.d.). 30 Second Expert. Strategies. https://learn.k20center.ou.edu/strategy/1048</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9b50b57c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f9b50b57c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9b50b57c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9b50b57c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9b50b57c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9b50b57c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9b50b57c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9b50b57c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00"/>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00" cy="32574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4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52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496663"/>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1580598"/>
            <a:ext cx="7772400" cy="2673768"/>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buClr>
                <a:schemeClr val="bg1"/>
              </a:buClr>
              <a:buFont typeface="Arial" panose="020B0604020202020204" pitchFamily="34" charset="0"/>
              <a:buChar char="•"/>
            </a:pPr>
            <a:r>
              <a:rPr lang="en-US" dirty="0"/>
              <a:t>Explore research-based characteristics of Goals, Supports, and Structures</a:t>
            </a:r>
          </a:p>
          <a:p>
            <a:pPr indent="-457200">
              <a:spcBef>
                <a:spcPts val="0"/>
              </a:spcBef>
              <a:spcAft>
                <a:spcPts val="600"/>
              </a:spcAft>
              <a:buClr>
                <a:schemeClr val="bg1"/>
              </a:buClr>
              <a:buFont typeface="Arial" panose="020B0604020202020204" pitchFamily="34" charset="0"/>
              <a:buChar char="•"/>
            </a:pPr>
            <a:r>
              <a:rPr lang="en-US" dirty="0"/>
              <a:t>Analyze survey constructs and data in the context of their organization</a:t>
            </a:r>
          </a:p>
          <a:p>
            <a:pPr indent="-457200">
              <a:spcBef>
                <a:spcPts val="0"/>
              </a:spcBef>
              <a:spcAft>
                <a:spcPts val="600"/>
              </a:spcAft>
              <a:buClr>
                <a:schemeClr val="bg1"/>
              </a:buClr>
              <a:buFont typeface="Arial" panose="020B0604020202020204" pitchFamily="34" charset="0"/>
              <a:buChar char="•"/>
            </a:pPr>
            <a:r>
              <a:rPr lang="en-US" dirty="0"/>
              <a:t>Apply strategies to their role within their team and organization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sz="3600" dirty="0"/>
              <a:t>Directing Energy: </a:t>
            </a:r>
            <a:br>
              <a:rPr lang="en" sz="3600" dirty="0"/>
            </a:br>
            <a:r>
              <a:rPr lang="en" sz="3600" dirty="0"/>
              <a:t>Leadership and Strategic Alignment </a:t>
            </a:r>
            <a:endParaRPr sz="3600" dirty="0"/>
          </a:p>
        </p:txBody>
      </p:sp>
      <p:sp>
        <p:nvSpPr>
          <p:cNvPr id="122" name="Google Shape;122;p26"/>
          <p:cNvSpPr txBox="1">
            <a:spLocks noGrp="1"/>
          </p:cNvSpPr>
          <p:nvPr>
            <p:ph type="body" idx="1"/>
          </p:nvPr>
        </p:nvSpPr>
        <p:spPr>
          <a:xfrm>
            <a:off x="457200" y="1451610"/>
            <a:ext cx="4902451" cy="3291900"/>
          </a:xfrm>
          <a:prstGeom prst="rect">
            <a:avLst/>
          </a:prstGeom>
        </p:spPr>
        <p:txBody>
          <a:bodyPr spcFirstLastPara="1" wrap="square" lIns="130025" tIns="130025" rIns="130025" bIns="130025" anchor="t" anchorCtr="0">
            <a:noAutofit/>
          </a:bodyPr>
          <a:lstStyle/>
          <a:p>
            <a:pPr marL="457200" lvl="0" indent="-400050" algn="l" rtl="0">
              <a:spcBef>
                <a:spcPts val="520"/>
              </a:spcBef>
              <a:spcAft>
                <a:spcPts val="0"/>
              </a:spcAft>
              <a:buSzPts val="2700"/>
              <a:buAutoNum type="arabicPeriod"/>
            </a:pPr>
            <a:r>
              <a:rPr lang="en" dirty="0"/>
              <a:t>Read the research brief</a:t>
            </a:r>
            <a:endParaRPr dirty="0"/>
          </a:p>
          <a:p>
            <a:pPr marL="457200" lvl="0" indent="-400050" algn="l" rtl="0">
              <a:spcBef>
                <a:spcPts val="1000"/>
              </a:spcBef>
              <a:spcAft>
                <a:spcPts val="0"/>
              </a:spcAft>
              <a:buSzPts val="2700"/>
              <a:buAutoNum type="arabicPeriod"/>
            </a:pPr>
            <a:r>
              <a:rPr lang="en" dirty="0"/>
              <a:t>Choose a phrase, sentence, or idea from the research brief that is your point of most significance.</a:t>
            </a:r>
            <a:endParaRPr dirty="0"/>
          </a:p>
          <a:p>
            <a:pPr marL="457200" marR="0" lvl="0" indent="-400050" algn="l" rtl="0">
              <a:lnSpc>
                <a:spcPct val="100000"/>
              </a:lnSpc>
              <a:spcBef>
                <a:spcPts val="1000"/>
              </a:spcBef>
              <a:spcAft>
                <a:spcPts val="1000"/>
              </a:spcAft>
              <a:buSzPts val="2700"/>
              <a:buAutoNum type="arabicPeriod"/>
            </a:pPr>
            <a:r>
              <a:rPr lang="en" dirty="0"/>
              <a:t>Discuss with your group.</a:t>
            </a:r>
            <a:endParaRPr dirty="0"/>
          </a:p>
        </p:txBody>
      </p:sp>
      <p:pic>
        <p:nvPicPr>
          <p:cNvPr id="123" name="Google Shape;123;p26"/>
          <p:cNvPicPr preferRelativeResize="0"/>
          <p:nvPr/>
        </p:nvPicPr>
        <p:blipFill>
          <a:blip r:embed="rId3">
            <a:alphaModFix/>
          </a:blip>
          <a:stretch>
            <a:fillRect/>
          </a:stretch>
        </p:blipFill>
        <p:spPr>
          <a:xfrm>
            <a:off x="5655193" y="1764750"/>
            <a:ext cx="2669024" cy="233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10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1000"/>
                                        <p:tgtEl>
                                          <p:spTgt spid="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425125" y="257804"/>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Job Demand-Resources Model</a:t>
            </a:r>
            <a:endParaRPr dirty="0"/>
          </a:p>
        </p:txBody>
      </p:sp>
      <p:sp>
        <p:nvSpPr>
          <p:cNvPr id="129" name="Google Shape;129;p27"/>
          <p:cNvSpPr/>
          <p:nvPr/>
        </p:nvSpPr>
        <p:spPr>
          <a:xfrm>
            <a:off x="1445900" y="3890924"/>
            <a:ext cx="1656300" cy="5253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Demands</a:t>
            </a:r>
            <a:endParaRPr sz="1800" b="1">
              <a:solidFill>
                <a:srgbClr val="FFFFFF"/>
              </a:solidFill>
              <a:latin typeface="Roboto"/>
              <a:ea typeface="Roboto"/>
              <a:cs typeface="Roboto"/>
              <a:sym typeface="Roboto"/>
            </a:endParaRPr>
          </a:p>
        </p:txBody>
      </p:sp>
      <p:sp>
        <p:nvSpPr>
          <p:cNvPr id="130" name="Google Shape;130;p27"/>
          <p:cNvSpPr/>
          <p:nvPr/>
        </p:nvSpPr>
        <p:spPr>
          <a:xfrm>
            <a:off x="3711775" y="1065297"/>
            <a:ext cx="1656300" cy="1206900"/>
          </a:xfrm>
          <a:prstGeom prst="roundRect">
            <a:avLst>
              <a:gd name="adj" fmla="val 12068"/>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Motivation, Commitment, Well-being</a:t>
            </a:r>
            <a:endParaRPr sz="1800">
              <a:solidFill>
                <a:srgbClr val="FFFFFF"/>
              </a:solidFill>
              <a:latin typeface="Roboto"/>
              <a:ea typeface="Roboto"/>
              <a:cs typeface="Roboto"/>
              <a:sym typeface="Roboto"/>
            </a:endParaRPr>
          </a:p>
        </p:txBody>
      </p:sp>
      <p:sp>
        <p:nvSpPr>
          <p:cNvPr id="131" name="Google Shape;131;p27"/>
          <p:cNvSpPr/>
          <p:nvPr/>
        </p:nvSpPr>
        <p:spPr>
          <a:xfrm>
            <a:off x="3711775" y="3614553"/>
            <a:ext cx="1656300" cy="10854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Burnout, Stress, loss of health</a:t>
            </a:r>
            <a:endParaRPr sz="1800">
              <a:solidFill>
                <a:srgbClr val="FFFFFF"/>
              </a:solidFill>
              <a:latin typeface="Roboto"/>
              <a:ea typeface="Roboto"/>
              <a:cs typeface="Roboto"/>
              <a:sym typeface="Roboto"/>
            </a:endParaRPr>
          </a:p>
        </p:txBody>
      </p:sp>
      <p:cxnSp>
        <p:nvCxnSpPr>
          <p:cNvPr id="132" name="Google Shape;132;p27"/>
          <p:cNvCxnSpPr>
            <a:stCxn id="133" idx="3"/>
            <a:endCxn id="130" idx="1"/>
          </p:cNvCxnSpPr>
          <p:nvPr/>
        </p:nvCxnSpPr>
        <p:spPr>
          <a:xfrm rot="10800000" flipH="1">
            <a:off x="3102200" y="1668851"/>
            <a:ext cx="609600" cy="18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34" name="Google Shape;134;p27"/>
          <p:cNvCxnSpPr>
            <a:stCxn id="131" idx="1"/>
            <a:endCxn id="129" idx="3"/>
          </p:cNvCxnSpPr>
          <p:nvPr/>
        </p:nvCxnSpPr>
        <p:spPr>
          <a:xfrm rot="10800000">
            <a:off x="3102175" y="4153653"/>
            <a:ext cx="609600" cy="36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135" name="Google Shape;135;p27"/>
          <p:cNvSpPr/>
          <p:nvPr/>
        </p:nvSpPr>
        <p:spPr>
          <a:xfrm>
            <a:off x="6434825" y="1932600"/>
            <a:ext cx="2386500" cy="1878900"/>
          </a:xfrm>
          <a:prstGeom prst="roundRect">
            <a:avLst>
              <a:gd name="adj" fmla="val 16667"/>
            </a:avLst>
          </a:prstGeom>
          <a:gradFill>
            <a:gsLst>
              <a:gs pos="0">
                <a:srgbClr val="659298"/>
              </a:gs>
              <a:gs pos="100000">
                <a:srgbClr val="971D20"/>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Organizational Outcomes,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Performance, &amp;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Satisfaction</a:t>
            </a:r>
            <a:endParaRPr sz="1800">
              <a:solidFill>
                <a:srgbClr val="FFFFFF"/>
              </a:solidFill>
              <a:latin typeface="Roboto"/>
              <a:ea typeface="Roboto"/>
              <a:cs typeface="Roboto"/>
              <a:sym typeface="Roboto"/>
            </a:endParaRPr>
          </a:p>
        </p:txBody>
      </p:sp>
      <p:cxnSp>
        <p:nvCxnSpPr>
          <p:cNvPr id="136" name="Google Shape;136;p27"/>
          <p:cNvCxnSpPr>
            <a:stCxn id="130" idx="3"/>
            <a:endCxn id="135" idx="1"/>
          </p:cNvCxnSpPr>
          <p:nvPr/>
        </p:nvCxnSpPr>
        <p:spPr>
          <a:xfrm>
            <a:off x="5368075" y="1668747"/>
            <a:ext cx="1066800" cy="12033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37" name="Google Shape;137;p27"/>
          <p:cNvCxnSpPr>
            <a:stCxn id="135" idx="1"/>
            <a:endCxn id="131" idx="3"/>
          </p:cNvCxnSpPr>
          <p:nvPr/>
        </p:nvCxnSpPr>
        <p:spPr>
          <a:xfrm flipH="1">
            <a:off x="5368025" y="2872050"/>
            <a:ext cx="1066800" cy="12852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133" name="Google Shape;133;p27"/>
          <p:cNvSpPr/>
          <p:nvPr/>
        </p:nvSpPr>
        <p:spPr>
          <a:xfrm>
            <a:off x="1445900" y="1408001"/>
            <a:ext cx="1656300" cy="525300"/>
          </a:xfrm>
          <a:prstGeom prst="roundRect">
            <a:avLst>
              <a:gd name="adj" fmla="val 16667"/>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Resources</a:t>
            </a:r>
            <a:endParaRPr sz="1800" b="1">
              <a:solidFill>
                <a:srgbClr val="FFFFFF"/>
              </a:solidFill>
              <a:latin typeface="Roboto"/>
              <a:ea typeface="Roboto"/>
              <a:cs typeface="Roboto"/>
              <a:sym typeface="Roboto"/>
            </a:endParaRPr>
          </a:p>
        </p:txBody>
      </p:sp>
      <p:sp>
        <p:nvSpPr>
          <p:cNvPr id="138" name="Google Shape;138;p27"/>
          <p:cNvSpPr txBox="1"/>
          <p:nvPr/>
        </p:nvSpPr>
        <p:spPr>
          <a:xfrm>
            <a:off x="914400" y="2470381"/>
            <a:ext cx="3333900" cy="867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a:solidFill>
                  <a:schemeClr val="dk1"/>
                </a:solidFill>
                <a:latin typeface="Caveat"/>
                <a:ea typeface="Caveat"/>
                <a:cs typeface="Caveat"/>
                <a:sym typeface="Caveat"/>
              </a:rPr>
              <a:t>clear/consistent information = resource</a:t>
            </a:r>
            <a:endParaRPr sz="1800">
              <a:solidFill>
                <a:schemeClr val="dk1"/>
              </a:solidFill>
              <a:latin typeface="Caveat"/>
              <a:ea typeface="Caveat"/>
              <a:cs typeface="Caveat"/>
              <a:sym typeface="Caveat"/>
            </a:endParaRPr>
          </a:p>
          <a:p>
            <a:pPr marL="0" lvl="0" indent="0" algn="l" rtl="0">
              <a:lnSpc>
                <a:spcPct val="100000"/>
              </a:lnSpc>
              <a:spcBef>
                <a:spcPts val="1000"/>
              </a:spcBef>
              <a:spcAft>
                <a:spcPts val="1000"/>
              </a:spcAft>
              <a:buNone/>
            </a:pPr>
            <a:r>
              <a:rPr lang="en" sz="1800">
                <a:solidFill>
                  <a:schemeClr val="dk1"/>
                </a:solidFill>
                <a:latin typeface="Caveat"/>
                <a:ea typeface="Caveat"/>
                <a:cs typeface="Caveat"/>
                <a:sym typeface="Caveat"/>
              </a:rPr>
              <a:t>conflicting information = demand</a:t>
            </a:r>
            <a:endParaRPr sz="1800">
              <a:latin typeface="Caveat"/>
              <a:ea typeface="Caveat"/>
              <a:cs typeface="Caveat"/>
              <a:sym typeface="Caveat"/>
            </a:endParaRPr>
          </a:p>
        </p:txBody>
      </p:sp>
      <p:sp>
        <p:nvSpPr>
          <p:cNvPr id="139" name="Google Shape;139;p27"/>
          <p:cNvSpPr txBox="1"/>
          <p:nvPr/>
        </p:nvSpPr>
        <p:spPr>
          <a:xfrm>
            <a:off x="106825" y="268187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Example:</a:t>
            </a:r>
            <a:endParaRPr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p:nvPr/>
        </p:nvSpPr>
        <p:spPr>
          <a:xfrm>
            <a:off x="4830275" y="3264489"/>
            <a:ext cx="4743300" cy="2087100"/>
          </a:xfrm>
          <a:prstGeom prst="cloudCallout">
            <a:avLst>
              <a:gd name="adj1" fmla="val -20833"/>
              <a:gd name="adj2" fmla="val 625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Examples and Non-Examples</a:t>
            </a:r>
            <a:endParaRPr dirty="0"/>
          </a:p>
        </p:txBody>
      </p:sp>
      <p:sp>
        <p:nvSpPr>
          <p:cNvPr id="151" name="Google Shape;151;p29"/>
          <p:cNvSpPr txBox="1">
            <a:spLocks noGrp="1"/>
          </p:cNvSpPr>
          <p:nvPr>
            <p:ph type="body" idx="1"/>
          </p:nvPr>
        </p:nvSpPr>
        <p:spPr>
          <a:xfrm>
            <a:off x="457200" y="895350"/>
            <a:ext cx="4778100" cy="4248000"/>
          </a:xfrm>
          <a:prstGeom prst="rect">
            <a:avLst/>
          </a:prstGeom>
        </p:spPr>
        <p:txBody>
          <a:bodyPr spcFirstLastPara="1" wrap="square" lIns="130025" tIns="130025" rIns="130025" bIns="130025" anchor="t" anchorCtr="0">
            <a:noAutofit/>
          </a:bodyPr>
          <a:lstStyle/>
          <a:p>
            <a:pPr marL="0" lvl="0" indent="0" algn="l" rtl="0">
              <a:spcBef>
                <a:spcPts val="0"/>
              </a:spcBef>
              <a:spcAft>
                <a:spcPts val="0"/>
              </a:spcAft>
              <a:buNone/>
            </a:pPr>
            <a:r>
              <a:rPr lang="en" sz="2500"/>
              <a:t>Using the </a:t>
            </a:r>
            <a:r>
              <a:rPr lang="en" sz="2500" b="1"/>
              <a:t>Job Resources</a:t>
            </a:r>
            <a:r>
              <a:rPr lang="en" sz="2500"/>
              <a:t> list, come up with an </a:t>
            </a:r>
            <a:r>
              <a:rPr lang="en" sz="2500" b="1">
                <a:solidFill>
                  <a:srgbClr val="6AA84F"/>
                </a:solidFill>
              </a:rPr>
              <a:t>example/resource</a:t>
            </a:r>
            <a:r>
              <a:rPr lang="en" sz="2500"/>
              <a:t> and </a:t>
            </a:r>
            <a:r>
              <a:rPr lang="en" sz="2500" b="1">
                <a:solidFill>
                  <a:srgbClr val="E06666"/>
                </a:solidFill>
              </a:rPr>
              <a:t>non-example/demand</a:t>
            </a:r>
            <a:r>
              <a:rPr lang="en" sz="2500"/>
              <a:t> for at least one item in each of the categories: </a:t>
            </a:r>
            <a:endParaRPr sz="2000"/>
          </a:p>
          <a:p>
            <a:pPr marL="457200" lvl="0" indent="-355600" algn="l" rtl="0">
              <a:spcBef>
                <a:spcPts val="1000"/>
              </a:spcBef>
              <a:spcAft>
                <a:spcPts val="0"/>
              </a:spcAft>
              <a:buSzPts val="2000"/>
              <a:buChar char="•"/>
            </a:pPr>
            <a:r>
              <a:rPr lang="en" sz="2000"/>
              <a:t>Job design </a:t>
            </a:r>
            <a:endParaRPr sz="2000"/>
          </a:p>
          <a:p>
            <a:pPr marL="457200" lvl="0" indent="-355600" algn="l" rtl="0">
              <a:spcBef>
                <a:spcPts val="520"/>
              </a:spcBef>
              <a:spcAft>
                <a:spcPts val="0"/>
              </a:spcAft>
              <a:buSzPts val="2000"/>
              <a:buChar char="•"/>
            </a:pPr>
            <a:r>
              <a:rPr lang="en" sz="2000"/>
              <a:t>Professional Development </a:t>
            </a:r>
            <a:endParaRPr sz="2000"/>
          </a:p>
          <a:p>
            <a:pPr marL="457200" lvl="0" indent="-355600" algn="l" rtl="0">
              <a:spcBef>
                <a:spcPts val="520"/>
              </a:spcBef>
              <a:spcAft>
                <a:spcPts val="0"/>
              </a:spcAft>
              <a:buSzPts val="2000"/>
              <a:buChar char="•"/>
            </a:pPr>
            <a:r>
              <a:rPr lang="en" sz="2000"/>
              <a:t>Personal </a:t>
            </a:r>
            <a:endParaRPr sz="2000"/>
          </a:p>
        </p:txBody>
      </p:sp>
      <p:pic>
        <p:nvPicPr>
          <p:cNvPr id="152" name="Google Shape;152;p29"/>
          <p:cNvPicPr preferRelativeResize="0"/>
          <p:nvPr/>
        </p:nvPicPr>
        <p:blipFill>
          <a:blip r:embed="rId3">
            <a:alphaModFix/>
          </a:blip>
          <a:stretch>
            <a:fillRect/>
          </a:stretch>
        </p:blipFill>
        <p:spPr>
          <a:xfrm>
            <a:off x="5833900" y="379225"/>
            <a:ext cx="2519100" cy="2519100"/>
          </a:xfrm>
          <a:prstGeom prst="rect">
            <a:avLst/>
          </a:prstGeom>
          <a:noFill/>
          <a:ln>
            <a:noFill/>
          </a:ln>
          <a:effectLst>
            <a:outerShdw blurRad="57150" dist="19050" dir="5400000" algn="bl" rotWithShape="0">
              <a:srgbClr val="000000">
                <a:alpha val="50000"/>
              </a:srgbClr>
            </a:outerShdw>
          </a:effectLst>
        </p:spPr>
      </p:pic>
      <p:sp>
        <p:nvSpPr>
          <p:cNvPr id="153" name="Google Shape;153;p29"/>
          <p:cNvSpPr txBox="1"/>
          <p:nvPr/>
        </p:nvSpPr>
        <p:spPr>
          <a:xfrm>
            <a:off x="5729500" y="3565675"/>
            <a:ext cx="3385500" cy="1421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a:solidFill>
                  <a:schemeClr val="dk1"/>
                </a:solidFill>
                <a:latin typeface="Caveat"/>
                <a:ea typeface="Caveat"/>
                <a:cs typeface="Caveat"/>
                <a:sym typeface="Caveat"/>
              </a:rPr>
              <a:t>safe and helpful feedback protocols on job performance = </a:t>
            </a:r>
            <a:r>
              <a:rPr lang="en" sz="1800" b="1">
                <a:solidFill>
                  <a:srgbClr val="6AA84F"/>
                </a:solidFill>
                <a:latin typeface="Caveat"/>
                <a:ea typeface="Caveat"/>
                <a:cs typeface="Caveat"/>
                <a:sym typeface="Caveat"/>
              </a:rPr>
              <a:t>example/resource</a:t>
            </a:r>
            <a:endParaRPr sz="1800" b="1">
              <a:solidFill>
                <a:srgbClr val="6AA84F"/>
              </a:solidFill>
              <a:latin typeface="Caveat"/>
              <a:ea typeface="Caveat"/>
              <a:cs typeface="Caveat"/>
              <a:sym typeface="Caveat"/>
            </a:endParaRPr>
          </a:p>
          <a:p>
            <a:pPr marL="0" lvl="0" indent="0" algn="l" rtl="0">
              <a:spcBef>
                <a:spcPts val="1000"/>
              </a:spcBef>
              <a:spcAft>
                <a:spcPts val="1000"/>
              </a:spcAft>
              <a:buNone/>
            </a:pPr>
            <a:r>
              <a:rPr lang="en" sz="1800">
                <a:solidFill>
                  <a:schemeClr val="dk1"/>
                </a:solidFill>
                <a:latin typeface="Caveat"/>
                <a:ea typeface="Caveat"/>
                <a:cs typeface="Caveat"/>
                <a:sym typeface="Caveat"/>
              </a:rPr>
              <a:t>uncertainty about job performance </a:t>
            </a:r>
            <a:br>
              <a:rPr lang="en" sz="1800">
                <a:solidFill>
                  <a:schemeClr val="dk1"/>
                </a:solidFill>
                <a:latin typeface="Caveat"/>
                <a:ea typeface="Caveat"/>
                <a:cs typeface="Caveat"/>
                <a:sym typeface="Caveat"/>
              </a:rPr>
            </a:br>
            <a:r>
              <a:rPr lang="en" sz="1800">
                <a:solidFill>
                  <a:schemeClr val="dk1"/>
                </a:solidFill>
                <a:latin typeface="Caveat"/>
                <a:ea typeface="Caveat"/>
                <a:cs typeface="Caveat"/>
                <a:sym typeface="Caveat"/>
              </a:rPr>
              <a:t>= </a:t>
            </a:r>
            <a:r>
              <a:rPr lang="en" sz="1800" b="1">
                <a:solidFill>
                  <a:srgbClr val="E06666"/>
                </a:solidFill>
                <a:latin typeface="Caveat"/>
                <a:ea typeface="Caveat"/>
                <a:cs typeface="Caveat"/>
                <a:sym typeface="Caveat"/>
              </a:rPr>
              <a:t>non-example/demand</a:t>
            </a:r>
            <a:endParaRPr sz="1800">
              <a:solidFill>
                <a:schemeClr val="dk1"/>
              </a:solidFill>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idx="4294967295"/>
          </p:nvPr>
        </p:nvSpPr>
        <p:spPr>
          <a:xfrm>
            <a:off x="515575" y="306175"/>
            <a:ext cx="8229600" cy="85725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Look at the Data</a:t>
            </a:r>
            <a:endParaRPr dirty="0"/>
          </a:p>
        </p:txBody>
      </p:sp>
      <p:sp>
        <p:nvSpPr>
          <p:cNvPr id="159" name="Google Shape;159;p30"/>
          <p:cNvSpPr/>
          <p:nvPr/>
        </p:nvSpPr>
        <p:spPr>
          <a:xfrm>
            <a:off x="601325" y="1163425"/>
            <a:ext cx="4797600" cy="39801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1C1C1"/>
                </a:solidFill>
              </a:rPr>
              <a:t>PLACE A SCREENSHOT </a:t>
            </a:r>
            <a:endParaRPr>
              <a:solidFill>
                <a:srgbClr val="C1C1C1"/>
              </a:solidFill>
            </a:endParaRPr>
          </a:p>
          <a:p>
            <a:pPr marL="0" lvl="0" indent="0" algn="ctr" rtl="0">
              <a:spcBef>
                <a:spcPts val="0"/>
              </a:spcBef>
              <a:spcAft>
                <a:spcPts val="0"/>
              </a:spcAft>
              <a:buNone/>
            </a:pPr>
            <a:r>
              <a:rPr lang="en">
                <a:solidFill>
                  <a:srgbClr val="C1C1C1"/>
                </a:solidFill>
              </a:rPr>
              <a:t>OF THE INFOGRAM </a:t>
            </a:r>
            <a:endParaRPr>
              <a:solidFill>
                <a:srgbClr val="C1C1C1"/>
              </a:solidFill>
            </a:endParaRPr>
          </a:p>
          <a:p>
            <a:pPr marL="0" lvl="0" indent="0" algn="ctr" rtl="0">
              <a:spcBef>
                <a:spcPts val="0"/>
              </a:spcBef>
              <a:spcAft>
                <a:spcPts val="0"/>
              </a:spcAft>
              <a:buNone/>
            </a:pPr>
            <a:r>
              <a:rPr lang="en">
                <a:solidFill>
                  <a:srgbClr val="C1C1C1"/>
                </a:solidFill>
              </a:rPr>
              <a:t>FOR YOUR SCHOOL’S DATA </a:t>
            </a:r>
            <a:endParaRPr>
              <a:solidFill>
                <a:srgbClr val="C1C1C1"/>
              </a:solidFill>
            </a:endParaRPr>
          </a:p>
          <a:p>
            <a:pPr marL="0" lvl="0" indent="0" algn="ctr" rtl="0">
              <a:spcBef>
                <a:spcPts val="0"/>
              </a:spcBef>
              <a:spcAft>
                <a:spcPts val="0"/>
              </a:spcAft>
              <a:buNone/>
            </a:pPr>
            <a:r>
              <a:rPr lang="en">
                <a:solidFill>
                  <a:srgbClr val="C1C1C1"/>
                </a:solidFill>
              </a:rPr>
              <a:t>IN THIS AREA HERE</a:t>
            </a:r>
            <a:endParaRPr>
              <a:solidFill>
                <a:srgbClr val="C1C1C1"/>
              </a:solidFill>
            </a:endParaRPr>
          </a:p>
        </p:txBody>
      </p:sp>
      <p:sp>
        <p:nvSpPr>
          <p:cNvPr id="160" name="Google Shape;160;p30"/>
          <p:cNvSpPr/>
          <p:nvPr/>
        </p:nvSpPr>
        <p:spPr>
          <a:xfrm>
            <a:off x="4973975" y="3326875"/>
            <a:ext cx="1261500" cy="126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C1C1C1"/>
                </a:solidFill>
              </a:rPr>
              <a:t>PLACE </a:t>
            </a:r>
            <a:endParaRPr sz="1000">
              <a:solidFill>
                <a:srgbClr val="C1C1C1"/>
              </a:solidFill>
            </a:endParaRPr>
          </a:p>
          <a:p>
            <a:pPr marL="0" lvl="0" indent="0" algn="ctr" rtl="0">
              <a:spcBef>
                <a:spcPts val="0"/>
              </a:spcBef>
              <a:spcAft>
                <a:spcPts val="0"/>
              </a:spcAft>
              <a:buNone/>
            </a:pPr>
            <a:r>
              <a:rPr lang="en" sz="1000">
                <a:solidFill>
                  <a:srgbClr val="C1C1C1"/>
                </a:solidFill>
              </a:rPr>
              <a:t>QR CODE </a:t>
            </a:r>
            <a:endParaRPr sz="1000">
              <a:solidFill>
                <a:srgbClr val="C1C1C1"/>
              </a:solidFill>
            </a:endParaRPr>
          </a:p>
          <a:p>
            <a:pPr marL="0" lvl="0" indent="0" algn="ctr" rtl="0">
              <a:spcBef>
                <a:spcPts val="0"/>
              </a:spcBef>
              <a:spcAft>
                <a:spcPts val="0"/>
              </a:spcAft>
              <a:buNone/>
            </a:pPr>
            <a:r>
              <a:rPr lang="en" sz="1000">
                <a:solidFill>
                  <a:srgbClr val="C1C1C1"/>
                </a:solidFill>
              </a:rPr>
              <a:t>TO INFOGRAM HERE</a:t>
            </a:r>
            <a:endParaRPr sz="1000">
              <a:solidFill>
                <a:srgbClr val="C1C1C1"/>
              </a:solidFill>
            </a:endParaRPr>
          </a:p>
        </p:txBody>
      </p:sp>
      <p:sp>
        <p:nvSpPr>
          <p:cNvPr id="161" name="Google Shape;161;p30"/>
          <p:cNvSpPr txBox="1"/>
          <p:nvPr/>
        </p:nvSpPr>
        <p:spPr>
          <a:xfrm>
            <a:off x="5751775" y="2496800"/>
            <a:ext cx="299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0000FF"/>
                </a:solidFill>
                <a:latin typeface="Calibri"/>
                <a:ea typeface="Calibri"/>
                <a:cs typeface="Calibri"/>
                <a:sym typeface="Calibri"/>
              </a:rPr>
              <a:t>[PASTE TINY URL HERE]</a:t>
            </a:r>
            <a:endParaRPr sz="1800" u="sng">
              <a:solidFill>
                <a:srgbClr val="0000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Frayer Model</a:t>
            </a:r>
            <a:endParaRPr/>
          </a:p>
        </p:txBody>
      </p:sp>
      <p:graphicFrame>
        <p:nvGraphicFramePr>
          <p:cNvPr id="167" name="Google Shape;167;p31"/>
          <p:cNvGraphicFramePr/>
          <p:nvPr/>
        </p:nvGraphicFramePr>
        <p:xfrm>
          <a:off x="566975" y="1026000"/>
          <a:ext cx="8079350" cy="3923950"/>
        </p:xfrm>
        <a:graphic>
          <a:graphicData uri="http://schemas.openxmlformats.org/drawingml/2006/table">
            <a:tbl>
              <a:tblPr>
                <a:noFill/>
                <a:tableStyleId>{F45E56CB-E4FC-4239-B5AA-43ECF0DD2675}</a:tableStyleId>
              </a:tblPr>
              <a:tblGrid>
                <a:gridCol w="4039675">
                  <a:extLst>
                    <a:ext uri="{9D8B030D-6E8A-4147-A177-3AD203B41FA5}">
                      <a16:colId xmlns:a16="http://schemas.microsoft.com/office/drawing/2014/main" val="20000"/>
                    </a:ext>
                  </a:extLst>
                </a:gridCol>
                <a:gridCol w="4039675">
                  <a:extLst>
                    <a:ext uri="{9D8B030D-6E8A-4147-A177-3AD203B41FA5}">
                      <a16:colId xmlns:a16="http://schemas.microsoft.com/office/drawing/2014/main" val="20001"/>
                    </a:ext>
                  </a:extLst>
                </a:gridCol>
              </a:tblGrid>
              <a:tr h="1961975">
                <a:tc>
                  <a:txBody>
                    <a:bodyPr/>
                    <a:lstStyle/>
                    <a:p>
                      <a:pPr marL="0" lvl="0" indent="0" algn="l" rtl="0">
                        <a:spcBef>
                          <a:spcPts val="0"/>
                        </a:spcBef>
                        <a:spcAft>
                          <a:spcPts val="0"/>
                        </a:spcAft>
                        <a:buNone/>
                      </a:pPr>
                      <a:r>
                        <a:rPr lang="en" sz="2000" b="1">
                          <a:latin typeface="Caveat"/>
                          <a:ea typeface="Caveat"/>
                          <a:cs typeface="Caveat"/>
                          <a:sym typeface="Caveat"/>
                        </a:rPr>
                        <a:t>Data </a:t>
                      </a:r>
                      <a:br>
                        <a:rPr lang="en" sz="2000" b="1">
                          <a:latin typeface="Caveat"/>
                          <a:ea typeface="Caveat"/>
                          <a:cs typeface="Caveat"/>
                          <a:sym typeface="Caveat"/>
                        </a:rPr>
                      </a:br>
                      <a:r>
                        <a:rPr lang="en" sz="2000" b="1">
                          <a:latin typeface="Caveat"/>
                          <a:ea typeface="Caveat"/>
                          <a:cs typeface="Caveat"/>
                          <a:sym typeface="Caveat"/>
                        </a:rPr>
                        <a:t>(what does it say?)</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2000" b="1">
                          <a:latin typeface="Caveat"/>
                          <a:ea typeface="Caveat"/>
                          <a:cs typeface="Caveat"/>
                          <a:sym typeface="Caveat"/>
                        </a:rPr>
                        <a:t>Whole School </a:t>
                      </a:r>
                      <a:br>
                        <a:rPr lang="en" sz="2000" b="1">
                          <a:latin typeface="Caveat"/>
                          <a:ea typeface="Caveat"/>
                          <a:cs typeface="Caveat"/>
                          <a:sym typeface="Caveat"/>
                        </a:rPr>
                      </a:br>
                      <a:r>
                        <a:rPr lang="en" sz="2000" b="1">
                          <a:latin typeface="Caveat"/>
                          <a:ea typeface="Caveat"/>
                          <a:cs typeface="Caveat"/>
                          <a:sym typeface="Caveat"/>
                        </a:rPr>
                        <a:t>(keep doing, start doing?)</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961975">
                <a:tc>
                  <a:txBody>
                    <a:bodyPr/>
                    <a:lstStyle/>
                    <a:p>
                      <a:pPr marL="0" lvl="0" indent="0" algn="l" rtl="0">
                        <a:spcBef>
                          <a:spcPts val="0"/>
                        </a:spcBef>
                        <a:spcAft>
                          <a:spcPts val="0"/>
                        </a:spcAft>
                        <a:buNone/>
                      </a:pPr>
                      <a:r>
                        <a:rPr lang="en" sz="2000" b="1">
                          <a:latin typeface="Caveat"/>
                          <a:ea typeface="Caveat"/>
                          <a:cs typeface="Caveat"/>
                          <a:sym typeface="Caveat"/>
                        </a:rPr>
                        <a:t>Team </a:t>
                      </a:r>
                      <a:br>
                        <a:rPr lang="en" sz="2000" b="1">
                          <a:latin typeface="Caveat"/>
                          <a:ea typeface="Caveat"/>
                          <a:cs typeface="Caveat"/>
                          <a:sym typeface="Caveat"/>
                        </a:rPr>
                      </a:br>
                      <a:r>
                        <a:rPr lang="en" sz="2000" b="1">
                          <a:latin typeface="Caveat"/>
                          <a:ea typeface="Caveat"/>
                          <a:cs typeface="Caveat"/>
                          <a:sym typeface="Caveat"/>
                        </a:rPr>
                        <a:t>(keep doing, start doing?)</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2000" b="1" dirty="0">
                          <a:latin typeface="Caveat"/>
                          <a:ea typeface="Caveat"/>
                          <a:cs typeface="Caveat"/>
                          <a:sym typeface="Caveat"/>
                        </a:rPr>
                        <a:t>Personal </a:t>
                      </a:r>
                      <a:br>
                        <a:rPr lang="en" sz="2000" b="1" dirty="0">
                          <a:latin typeface="Caveat"/>
                          <a:ea typeface="Caveat"/>
                          <a:cs typeface="Caveat"/>
                          <a:sym typeface="Caveat"/>
                        </a:rPr>
                      </a:br>
                      <a:r>
                        <a:rPr lang="en" sz="2000" b="1" dirty="0">
                          <a:latin typeface="Caveat"/>
                          <a:ea typeface="Caveat"/>
                          <a:cs typeface="Caveat"/>
                          <a:sym typeface="Caveat"/>
                        </a:rPr>
                        <a:t>(keep doing, start doing?)</a:t>
                      </a:r>
                      <a:endParaRPr sz="2000" b="1" dirty="0">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68" name="Google Shape;168;p31"/>
          <p:cNvSpPr/>
          <p:nvPr/>
        </p:nvSpPr>
        <p:spPr>
          <a:xfrm>
            <a:off x="3591000" y="2345525"/>
            <a:ext cx="2031300" cy="1284900"/>
          </a:xfrm>
          <a:prstGeom prst="ellipse">
            <a:avLst/>
          </a:prstGeom>
          <a:solidFill>
            <a:schemeClr val="lt1"/>
          </a:solidFill>
          <a:ln w="19050"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Caveat"/>
                <a:ea typeface="Caveat"/>
                <a:cs typeface="Caveat"/>
                <a:sym typeface="Caveat"/>
              </a:rPr>
              <a:t>Construct Name</a:t>
            </a:r>
            <a:endParaRPr sz="2800" b="1" dirty="0">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Gallery Walk</a:t>
            </a:r>
            <a:endParaRPr/>
          </a:p>
        </p:txBody>
      </p:sp>
      <p:sp>
        <p:nvSpPr>
          <p:cNvPr id="174" name="Google Shape;174;p32"/>
          <p:cNvSpPr txBox="1">
            <a:spLocks noGrp="1"/>
          </p:cNvSpPr>
          <p:nvPr>
            <p:ph type="body" idx="1"/>
          </p:nvPr>
        </p:nvSpPr>
        <p:spPr>
          <a:xfrm>
            <a:off x="457200" y="1451610"/>
            <a:ext cx="4298650" cy="3291900"/>
          </a:xfrm>
          <a:prstGeom prst="rect">
            <a:avLst/>
          </a:prstGeom>
        </p:spPr>
        <p:txBody>
          <a:bodyPr spcFirstLastPara="1" wrap="square" lIns="130025" tIns="130025" rIns="130025" bIns="130025" anchor="t" anchorCtr="0">
            <a:noAutofit/>
          </a:bodyPr>
          <a:lstStyle/>
          <a:p>
            <a:pPr marL="457200" lvl="0" indent="-374650" algn="l" rtl="0">
              <a:spcBef>
                <a:spcPts val="520"/>
              </a:spcBef>
              <a:spcAft>
                <a:spcPts val="0"/>
              </a:spcAft>
              <a:buSzPts val="2300"/>
              <a:buAutoNum type="arabicPeriod"/>
            </a:pPr>
            <a:r>
              <a:rPr lang="en" sz="2300" dirty="0"/>
              <a:t>Walk the room to view each group’s Frayer Model Poster.</a:t>
            </a:r>
            <a:endParaRPr sz="2300" dirty="0"/>
          </a:p>
          <a:p>
            <a:pPr marL="457200" lvl="0" indent="-374650" algn="l" rtl="0">
              <a:spcBef>
                <a:spcPts val="1000"/>
              </a:spcBef>
              <a:spcAft>
                <a:spcPts val="0"/>
              </a:spcAft>
              <a:buSzPts val="2300"/>
              <a:buAutoNum type="arabicPeriod"/>
            </a:pPr>
            <a:r>
              <a:rPr lang="en" sz="2300" dirty="0"/>
              <a:t>As a group, add a sticky note to each poster with a reaction or reflection, such as:</a:t>
            </a:r>
            <a:endParaRPr sz="2300" dirty="0"/>
          </a:p>
          <a:p>
            <a:pPr marL="914400" lvl="1" indent="-292100" algn="l" rtl="0">
              <a:spcBef>
                <a:spcPts val="0"/>
              </a:spcBef>
              <a:spcAft>
                <a:spcPts val="0"/>
              </a:spcAft>
              <a:buSzPts val="1000"/>
              <a:buChar char="●"/>
            </a:pPr>
            <a:r>
              <a:rPr lang="en" sz="2000" dirty="0"/>
              <a:t>What idea you support most</a:t>
            </a:r>
            <a:endParaRPr sz="2000" dirty="0"/>
          </a:p>
          <a:p>
            <a:pPr marL="914400" lvl="1" indent="-292100" algn="l" rtl="0">
              <a:spcBef>
                <a:spcPts val="0"/>
              </a:spcBef>
              <a:spcAft>
                <a:spcPts val="0"/>
              </a:spcAft>
              <a:buSzPts val="1000"/>
              <a:buChar char="●"/>
            </a:pPr>
            <a:r>
              <a:rPr lang="en" sz="2000" dirty="0"/>
              <a:t>Additional ideas</a:t>
            </a:r>
            <a:endParaRPr sz="2000" dirty="0"/>
          </a:p>
          <a:p>
            <a:pPr marL="914400" lvl="1" indent="-292100" algn="l" rtl="0">
              <a:spcBef>
                <a:spcPts val="0"/>
              </a:spcBef>
              <a:spcAft>
                <a:spcPts val="0"/>
              </a:spcAft>
              <a:buSzPts val="1000"/>
              <a:buChar char="●"/>
            </a:pPr>
            <a:r>
              <a:rPr lang="en" sz="2000" dirty="0"/>
              <a:t>Questions you have</a:t>
            </a:r>
            <a:endParaRPr sz="2000" dirty="0"/>
          </a:p>
        </p:txBody>
      </p:sp>
      <p:pic>
        <p:nvPicPr>
          <p:cNvPr id="175" name="Google Shape;175;p32"/>
          <p:cNvPicPr preferRelativeResize="0"/>
          <p:nvPr/>
        </p:nvPicPr>
        <p:blipFill>
          <a:blip r:embed="rId3">
            <a:alphaModFix/>
          </a:blip>
          <a:stretch>
            <a:fillRect/>
          </a:stretch>
        </p:blipFill>
        <p:spPr>
          <a:xfrm>
            <a:off x="4870763" y="1743849"/>
            <a:ext cx="3981779" cy="201418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Directing Energy: Goals, Supports, and Structures</a:t>
            </a:r>
            <a:endParaRPr/>
          </a:p>
        </p:txBody>
      </p:sp>
      <p:sp>
        <p:nvSpPr>
          <p:cNvPr id="67" name="Google Shape;67;p17"/>
          <p:cNvSpPr txBox="1">
            <a:spLocks noGrp="1"/>
          </p:cNvSpPr>
          <p:nvPr>
            <p:ph type="subTitle" idx="1"/>
          </p:nvPr>
        </p:nvSpPr>
        <p:spPr>
          <a:xfrm>
            <a:off x="533400" y="2421402"/>
            <a:ext cx="7854600" cy="13146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8 Aspects of Climate &amp; Culture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a:t>
            </a:r>
            <a:endParaRPr dirty="0"/>
          </a:p>
        </p:txBody>
      </p:sp>
      <p:sp>
        <p:nvSpPr>
          <p:cNvPr id="101" name="Google Shape;101;p24"/>
          <p:cNvSpPr txBox="1">
            <a:spLocks noGrp="1"/>
          </p:cNvSpPr>
          <p:nvPr>
            <p:ph type="body" idx="1"/>
          </p:nvPr>
        </p:nvSpPr>
        <p:spPr>
          <a:xfrm>
            <a:off x="530352" y="2028497"/>
            <a:ext cx="7772400" cy="2029397"/>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 dirty="0">
                <a:solidFill>
                  <a:schemeClr val="bg1"/>
                </a:solidFill>
              </a:rPr>
              <a:t>How do goals, supports, and structures impact employee engagement within an organization?</a:t>
            </a:r>
            <a:endParaRPr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sz="3600" dirty="0">
                <a:solidFill>
                  <a:srgbClr val="991B1E"/>
                </a:solidFill>
              </a:rPr>
              <a:t>Magnetic Statements</a:t>
            </a:r>
            <a:endParaRPr sz="3600" dirty="0">
              <a:solidFill>
                <a:srgbClr val="991B1E"/>
              </a:solidFill>
            </a:endParaRPr>
          </a:p>
        </p:txBody>
      </p:sp>
      <p:sp>
        <p:nvSpPr>
          <p:cNvPr id="78" name="Google Shape;78;p19"/>
          <p:cNvSpPr txBox="1">
            <a:spLocks noGrp="1"/>
          </p:cNvSpPr>
          <p:nvPr>
            <p:ph type="body" idx="1"/>
          </p:nvPr>
        </p:nvSpPr>
        <p:spPr>
          <a:prstGeom prst="rect">
            <a:avLst/>
          </a:prstGeom>
        </p:spPr>
        <p:txBody>
          <a:bodyPr spcFirstLastPara="1" wrap="square" lIns="130025" tIns="130025" rIns="130025" bIns="130025" anchor="t" anchorCtr="0">
            <a:noAutofit/>
          </a:bodyPr>
          <a:lstStyle/>
          <a:p>
            <a:pPr marL="533400" lvl="0" indent="-514350" algn="l" rtl="0">
              <a:spcBef>
                <a:spcPts val="520"/>
              </a:spcBef>
              <a:spcAft>
                <a:spcPts val="0"/>
              </a:spcAft>
              <a:buSzPts val="3300"/>
              <a:buFont typeface="+mj-lt"/>
              <a:buAutoNum type="arabicPeriod"/>
            </a:pPr>
            <a:r>
              <a:rPr lang="en" dirty="0"/>
              <a:t>Read some of the quotes on </a:t>
            </a:r>
            <a:br>
              <a:rPr lang="en" dirty="0"/>
            </a:br>
            <a:r>
              <a:rPr lang="en" dirty="0"/>
              <a:t>the walls around the room </a:t>
            </a:r>
          </a:p>
          <a:p>
            <a:pPr marL="533400" lvl="0" indent="-514350" algn="l" rtl="0">
              <a:spcBef>
                <a:spcPts val="520"/>
              </a:spcBef>
              <a:spcAft>
                <a:spcPts val="0"/>
              </a:spcAft>
              <a:buSzPts val="3300"/>
              <a:buFont typeface="+mj-lt"/>
              <a:buAutoNum type="arabicPeriod"/>
            </a:pPr>
            <a:r>
              <a:rPr lang="en" dirty="0"/>
              <a:t>Stand near the one that </a:t>
            </a:r>
            <a:br>
              <a:rPr lang="en" dirty="0"/>
            </a:br>
            <a:r>
              <a:rPr lang="en" dirty="0"/>
              <a:t>draws your attention the most. </a:t>
            </a:r>
            <a:endParaRPr dirty="0"/>
          </a:p>
        </p:txBody>
      </p:sp>
      <p:pic>
        <p:nvPicPr>
          <p:cNvPr id="79" name="Google Shape;79;p19"/>
          <p:cNvPicPr preferRelativeResize="0"/>
          <p:nvPr/>
        </p:nvPicPr>
        <p:blipFill>
          <a:blip r:embed="rId3">
            <a:alphaModFix/>
          </a:blip>
          <a:stretch>
            <a:fillRect/>
          </a:stretch>
        </p:blipFill>
        <p:spPr>
          <a:xfrm rot="940895">
            <a:off x="5994436" y="461203"/>
            <a:ext cx="2724244" cy="27242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30 second expert	</a:t>
            </a:r>
            <a:endParaRPr dirty="0"/>
          </a:p>
        </p:txBody>
      </p:sp>
      <p:sp>
        <p:nvSpPr>
          <p:cNvPr id="85" name="Google Shape;85;p20"/>
          <p:cNvSpPr txBox="1">
            <a:spLocks noGrp="1"/>
          </p:cNvSpPr>
          <p:nvPr>
            <p:ph type="body" idx="1"/>
          </p:nvPr>
        </p:nvSpPr>
        <p:spPr>
          <a:xfrm>
            <a:off x="457200" y="1451610"/>
            <a:ext cx="4368297" cy="3291900"/>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SzPts val="2600"/>
              <a:buAutoNum type="arabicPeriod"/>
            </a:pPr>
            <a:r>
              <a:rPr lang="en" dirty="0"/>
              <a:t>Talk with your group about the quote and why you chose it.</a:t>
            </a:r>
            <a:endParaRPr dirty="0"/>
          </a:p>
          <a:p>
            <a:pPr marL="457200" lvl="0" indent="-393700" algn="l" rtl="0">
              <a:spcBef>
                <a:spcPts val="1000"/>
              </a:spcBef>
              <a:spcAft>
                <a:spcPts val="0"/>
              </a:spcAft>
              <a:buSzPts val="2600"/>
              <a:buAutoNum type="arabicPeriod"/>
            </a:pPr>
            <a:r>
              <a:rPr lang="en" dirty="0"/>
              <a:t>One person from each group, read your quote and share in 30 seconds what you talked about. </a:t>
            </a:r>
            <a:endParaRPr dirty="0"/>
          </a:p>
        </p:txBody>
      </p:sp>
      <p:pic>
        <p:nvPicPr>
          <p:cNvPr id="86" name="Google Shape;86;p20"/>
          <p:cNvPicPr preferRelativeResize="0"/>
          <p:nvPr/>
        </p:nvPicPr>
        <p:blipFill>
          <a:blip r:embed="rId3">
            <a:alphaModFix/>
          </a:blip>
          <a:stretch>
            <a:fillRect/>
          </a:stretch>
        </p:blipFill>
        <p:spPr>
          <a:xfrm>
            <a:off x="4644229" y="972700"/>
            <a:ext cx="4110025" cy="29923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#1</a:t>
            </a:r>
            <a:endParaRPr/>
          </a:p>
        </p:txBody>
      </p:sp>
      <p:sp>
        <p:nvSpPr>
          <p:cNvPr id="92" name="Google Shape;92;p21"/>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A strong presence of shared goals fosters community and cooperation within the organization.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#2</a:t>
            </a:r>
            <a:endParaRPr/>
          </a:p>
        </p:txBody>
      </p:sp>
      <p:sp>
        <p:nvSpPr>
          <p:cNvPr id="98" name="Google Shape;98;p22"/>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Clr>
                <a:schemeClr val="dk1"/>
              </a:buClr>
              <a:buSzPts val="1100"/>
              <a:buFont typeface="Arial"/>
              <a:buNone/>
            </a:pPr>
            <a:r>
              <a:rPr lang="en"/>
              <a:t>Being specific about how roles connect to the organizational goals helps to clarify work expectations and provides a focus for the work.</a:t>
            </a:r>
            <a:endParaRPr/>
          </a:p>
          <a:p>
            <a:pPr marL="0" lvl="0" indent="0" algn="l" rtl="0">
              <a:spcBef>
                <a:spcPts val="52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#3</a:t>
            </a:r>
            <a:endParaRPr/>
          </a:p>
        </p:txBody>
      </p:sp>
      <p:sp>
        <p:nvSpPr>
          <p:cNvPr id="104" name="Google Shape;104;p23"/>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Goals help us to know what success looks like.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#4</a:t>
            </a:r>
            <a:endParaRPr/>
          </a:p>
        </p:txBody>
      </p:sp>
      <p:sp>
        <p:nvSpPr>
          <p:cNvPr id="110" name="Google Shape;110;p24"/>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Altogether, human resources practices that nurture healthy growth in the staff generate physical, emotional, and cognitive well-being and positive energy, which is an asset toward the organization's strategic goals.</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2493</TotalTime>
  <Words>1300</Words>
  <Application>Microsoft Macintosh PowerPoint</Application>
  <PresentationFormat>On-screen Show (16:9)</PresentationFormat>
  <Paragraphs>93</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Roboto</vt:lpstr>
      <vt:lpstr>Calibri</vt:lpstr>
      <vt:lpstr>Noto Sans</vt:lpstr>
      <vt:lpstr>Caveat</vt:lpstr>
      <vt:lpstr>Constantia</vt:lpstr>
      <vt:lpstr>Georgia</vt:lpstr>
      <vt:lpstr>LEARN theme</vt:lpstr>
      <vt:lpstr>PowerPoint Presentation</vt:lpstr>
      <vt:lpstr>Directing Energy: Goals, Supports, and Structures</vt:lpstr>
      <vt:lpstr>Essential Question</vt:lpstr>
      <vt:lpstr>Magnetic Statements</vt:lpstr>
      <vt:lpstr>30 second expert </vt:lpstr>
      <vt:lpstr>#1</vt:lpstr>
      <vt:lpstr>#2</vt:lpstr>
      <vt:lpstr>#3</vt:lpstr>
      <vt:lpstr>#4</vt:lpstr>
      <vt:lpstr>Lesson Objectives</vt:lpstr>
      <vt:lpstr>Directing Energy:  Leadership and Strategic Alignment </vt:lpstr>
      <vt:lpstr>Job Demand-Resources Model</vt:lpstr>
      <vt:lpstr>Examples and Non-Examples</vt:lpstr>
      <vt:lpstr>Look at the Data</vt:lpstr>
      <vt:lpstr>Frayer Model</vt:lpstr>
      <vt:lpstr>Gallery Walk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Directing Energy: Goals, Supports, and Structures</dc:title>
  <dc:subject/>
  <dc:creator>K20 Center</dc:creator>
  <cp:keywords/>
  <dc:description/>
  <cp:lastModifiedBy>Shogren, Caitlin E.</cp:lastModifiedBy>
  <cp:revision>6</cp:revision>
  <dcterms:modified xsi:type="dcterms:W3CDTF">2023-05-15T18:04:03Z</dcterms:modified>
  <cp:category/>
</cp:coreProperties>
</file>