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19"/>
  </p:notesMasterIdLst>
  <p:sldIdLst>
    <p:sldId id="256" r:id="rId3"/>
    <p:sldId id="257" r:id="rId4"/>
    <p:sldId id="263" r:id="rId5"/>
    <p:sldId id="273" r:id="rId6"/>
    <p:sldId id="274" r:id="rId7"/>
    <p:sldId id="275" r:id="rId8"/>
    <p:sldId id="277" r:id="rId9"/>
    <p:sldId id="278" r:id="rId10"/>
    <p:sldId id="279" r:id="rId11"/>
    <p:sldId id="272" r:id="rId12"/>
    <p:sldId id="260" r:id="rId13"/>
    <p:sldId id="280" r:id="rId14"/>
    <p:sldId id="281" r:id="rId15"/>
    <p:sldId id="282" r:id="rId16"/>
    <p:sldId id="284" r:id="rId17"/>
    <p:sldId id="283" r:id="rId18"/>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4286"/>
  </p:normalViewPr>
  <p:slideViewPr>
    <p:cSldViewPr snapToGrid="0">
      <p:cViewPr varScale="1">
        <p:scale>
          <a:sx n="191" d="100"/>
          <a:sy n="191" d="100"/>
        </p:scale>
        <p:origin x="100" y="1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earn.k20center.ou.edu/strategy/126"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learn.k20center.ou.edu/strategy/118"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66"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048"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timer.k20center.ou.edu/"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101"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docs.google.com/document/d/1VubhywwUb-Xb9upVPuOVu7O3-TdK_Rd4AL8x10AePzE/edit"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learn.k20center.ou.edu/strategy/163"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solidFill>
                  <a:schemeClr val="dk1"/>
                </a:solidFill>
              </a:rPr>
              <a:t>Pull up slide 14 and ask participants to access both infographics and take a few moments to just look at the data and what is says objectively for now. Point out that they might notice that a lot of these scales are about goals even when it’s not explicitly labeled “goals.” That’s why we started where we did with the magnetic statements activity today, to set the frame.</a:t>
            </a:r>
          </a:p>
          <a:p>
            <a:endParaRPr lang="en-US" dirty="0"/>
          </a:p>
        </p:txBody>
      </p:sp>
    </p:spTree>
    <p:extLst>
      <p:ext uri="{BB962C8B-B14F-4D97-AF65-F5344CB8AC3E}">
        <p14:creationId xmlns:p14="http://schemas.microsoft.com/office/powerpoint/2010/main" val="15485904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Then number the participants into groups. Consider how many groups you will need so there’s no more than five people per group.</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As participants arrange into their numbered groups, provide each group with chart paper and a marker. Display slide15 and direct participants to use this image as a guide to make a</a:t>
            </a:r>
            <a:r>
              <a:rPr lang="en-US" dirty="0">
                <a:solidFill>
                  <a:schemeClr val="dk1"/>
                </a:solidFill>
                <a:uFill>
                  <a:noFill/>
                </a:uFill>
                <a:hlinkClick r:id="rId3">
                  <a:extLst>
                    <a:ext uri="{A12FA001-AC4F-418D-AE19-62706E023703}">
                      <ahyp:hlinkClr xmlns:ahyp="http://schemas.microsoft.com/office/drawing/2018/hyperlinkcolor" val="tx"/>
                    </a:ext>
                  </a:extLst>
                </a:hlinkClick>
              </a:rPr>
              <a:t> </a:t>
            </a:r>
            <a:r>
              <a:rPr lang="en-US" u="sng" dirty="0">
                <a:solidFill>
                  <a:schemeClr val="hlink"/>
                </a:solidFill>
                <a:hlinkClick r:id="rId3"/>
              </a:rPr>
              <a:t>Frayer model</a:t>
            </a:r>
            <a:r>
              <a:rPr lang="en-US" dirty="0">
                <a:solidFill>
                  <a:schemeClr val="dk1"/>
                </a:solidFill>
              </a:rPr>
              <a:t> on their chart paper.</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Provide time for each group to look at the data and fill in the boxes for their Frayer Model. </a:t>
            </a:r>
          </a:p>
          <a:p>
            <a:pPr marL="0" marR="0" lvl="0" indent="0" algn="l" defTabSz="914400" rtl="0" eaLnBrk="1" fontAlgn="auto" latinLnBrk="0" hangingPunct="1">
              <a:lnSpc>
                <a:spcPct val="115000"/>
              </a:lnSpc>
              <a:spcBef>
                <a:spcPts val="1200"/>
              </a:spcBef>
              <a:spcAft>
                <a:spcPts val="0"/>
              </a:spcAft>
              <a:buClr>
                <a:schemeClr val="dk1"/>
              </a:buClr>
              <a:buSzPts val="1100"/>
              <a:buFont typeface="Arial"/>
              <a:buNone/>
              <a:tabLst/>
              <a:defRPr/>
            </a:pPr>
            <a:r>
              <a:rPr lang="en-US" dirty="0"/>
              <a:t>K20 Center. (n.d.). Frayer Model. Strategies. </a:t>
            </a:r>
            <a:r>
              <a:rPr lang="en-US" dirty="0">
                <a:hlinkClick r:id="rId3"/>
              </a:rPr>
              <a:t>https://learn.k20center.ou.edu/strategy/126</a:t>
            </a:r>
            <a:endParaRPr lang="en-US" dirty="0"/>
          </a:p>
        </p:txBody>
      </p:sp>
    </p:spTree>
    <p:extLst>
      <p:ext uri="{BB962C8B-B14F-4D97-AF65-F5344CB8AC3E}">
        <p14:creationId xmlns:p14="http://schemas.microsoft.com/office/powerpoint/2010/main" val="3153791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t>When all the groups have returned to their original poster, ask each group to share one thing from their poster that they feel was the most beneficial insight. </a:t>
            </a:r>
          </a:p>
          <a:p>
            <a:pPr marL="0" marR="0" lvl="0" indent="0" algn="l" defTabSz="914400" rtl="0" eaLnBrk="1" fontAlgn="auto" latinLnBrk="0" hangingPunct="1">
              <a:lnSpc>
                <a:spcPct val="115000"/>
              </a:lnSpc>
              <a:spcBef>
                <a:spcPts val="1200"/>
              </a:spcBef>
              <a:spcAft>
                <a:spcPts val="0"/>
              </a:spcAft>
              <a:buClr>
                <a:schemeClr val="dk1"/>
              </a:buClr>
              <a:buSzPts val="1100"/>
              <a:buFont typeface="Arial"/>
              <a:buNone/>
              <a:tabLst/>
              <a:defRPr/>
            </a:pPr>
            <a:r>
              <a:rPr lang="en-US" dirty="0"/>
              <a:t>K20 Center. (n.d.). Gallery Walk. Strategies. </a:t>
            </a:r>
            <a:r>
              <a:rPr lang="en-US" dirty="0">
                <a:hlinkClick r:id="rId3"/>
              </a:rPr>
              <a:t>https://learn.k20center.ou.edu/strategy/118</a:t>
            </a:r>
            <a:endParaRPr lang="en-US" dirty="0"/>
          </a:p>
          <a:p>
            <a:pPr marL="0" lvl="0" indent="0" algn="l" rtl="0">
              <a:lnSpc>
                <a:spcPct val="115000"/>
              </a:lnSpc>
              <a:spcBef>
                <a:spcPts val="1200"/>
              </a:spcBef>
              <a:spcAft>
                <a:spcPts val="0"/>
              </a:spcAft>
              <a:buClr>
                <a:schemeClr val="dk1"/>
              </a:buClr>
              <a:buSzPts val="1100"/>
              <a:buFont typeface="Arial"/>
              <a:buNone/>
            </a:pPr>
            <a:endParaRPr lang="en-US" dirty="0"/>
          </a:p>
          <a:p>
            <a:pPr marL="0" lvl="0" indent="0" algn="l" rtl="0">
              <a:spcBef>
                <a:spcPts val="120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endParaRPr lang="en-US" dirty="0"/>
          </a:p>
        </p:txBody>
      </p:sp>
    </p:spTree>
    <p:extLst>
      <p:ext uri="{BB962C8B-B14F-4D97-AF65-F5344CB8AC3E}">
        <p14:creationId xmlns:p14="http://schemas.microsoft.com/office/powerpoint/2010/main" val="1158789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t>Have participants stand up and walk around the room reading the Magnetic statements posters with quotes on the various purposes/values of goals. Each participant should select the one that they are most drawn to. If you are worried about distribution, put a limit on how many can stand at each poster.</a:t>
            </a:r>
          </a:p>
          <a:p>
            <a:pPr marL="0" marR="0" lvl="0" indent="0" algn="l" defTabSz="914400" rtl="0" eaLnBrk="1" fontAlgn="auto" latinLnBrk="0" hangingPunct="1">
              <a:lnSpc>
                <a:spcPct val="115000"/>
              </a:lnSpc>
              <a:spcBef>
                <a:spcPts val="1200"/>
              </a:spcBef>
              <a:spcAft>
                <a:spcPts val="0"/>
              </a:spcAft>
              <a:buClr>
                <a:schemeClr val="dk1"/>
              </a:buClr>
              <a:buSzPts val="1100"/>
              <a:buFont typeface="Arial"/>
              <a:buNone/>
              <a:tabLst/>
              <a:defRPr/>
            </a:pPr>
            <a:r>
              <a:rPr lang="en-US" dirty="0"/>
              <a:t>K20 Center. (n.d.). Magnetic Statements. Strategies. </a:t>
            </a:r>
            <a:r>
              <a:rPr lang="en-US" dirty="0">
                <a:hlinkClick r:id="rId3"/>
              </a:rPr>
              <a:t>https://learn.k20center.ou.edu/strategy/166</a:t>
            </a:r>
            <a:endParaRPr lang="en-US" dirty="0"/>
          </a:p>
        </p:txBody>
      </p:sp>
    </p:spTree>
    <p:extLst>
      <p:ext uri="{BB962C8B-B14F-4D97-AF65-F5344CB8AC3E}">
        <p14:creationId xmlns:p14="http://schemas.microsoft.com/office/powerpoint/2010/main" val="1016809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While standing in their group at their poster, have participants share out why they chose this quote and generally discuss the quote and what it says to them about the value of goals.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Then have a representative from each group read their quote to the whole room and provide a</a:t>
            </a:r>
            <a:r>
              <a:rPr lang="en-US" dirty="0">
                <a:solidFill>
                  <a:schemeClr val="dk1"/>
                </a:solidFill>
                <a:uFill>
                  <a:noFill/>
                </a:uFill>
                <a:hlinkClick r:id="rId3">
                  <a:extLst>
                    <a:ext uri="{A12FA001-AC4F-418D-AE19-62706E023703}">
                      <ahyp:hlinkClr xmlns:ahyp="http://schemas.microsoft.com/office/drawing/2018/hyperlinkcolor" val="tx"/>
                    </a:ext>
                  </a:extLst>
                </a:hlinkClick>
              </a:rPr>
              <a:t> </a:t>
            </a:r>
            <a:r>
              <a:rPr lang="en-US" u="sng" dirty="0">
                <a:solidFill>
                  <a:schemeClr val="hlink"/>
                </a:solidFill>
                <a:hlinkClick r:id="rId3"/>
              </a:rPr>
              <a:t>30-second summary</a:t>
            </a:r>
            <a:r>
              <a:rPr lang="en-US" dirty="0">
                <a:solidFill>
                  <a:schemeClr val="dk1"/>
                </a:solidFill>
              </a:rPr>
              <a:t> of what their table talked about in relation to the quote. As each group shares, you may display the slide with their quote for the rest of the room to see (slides 5-8). After all groups have shared, participants can return to their seats.</a:t>
            </a:r>
          </a:p>
          <a:p>
            <a:pPr marL="0" lvl="0" indent="0" algn="l" rtl="0">
              <a:spcBef>
                <a:spcPts val="1200"/>
              </a:spcBef>
              <a:spcAft>
                <a:spcPts val="0"/>
              </a:spcAft>
              <a:buClr>
                <a:schemeClr val="dk1"/>
              </a:buClr>
              <a:buSzPts val="1100"/>
              <a:buFont typeface="Arial"/>
              <a:buNone/>
            </a:pPr>
            <a:r>
              <a:rPr lang="en-US" dirty="0"/>
              <a:t>If you need to be strict on time, you can set up a timer: </a:t>
            </a:r>
            <a:r>
              <a:rPr lang="en-US" u="sng" dirty="0">
                <a:solidFill>
                  <a:schemeClr val="hlink"/>
                </a:solidFill>
                <a:hlinkClick r:id="rId4"/>
              </a:rPr>
              <a:t>https://timer.k20center.ou.edu/</a:t>
            </a:r>
            <a:endParaRPr lang="en-US" dirty="0"/>
          </a:p>
          <a:p>
            <a:pPr marL="0" lvl="0" indent="0" algn="l" rtl="0">
              <a:spcBef>
                <a:spcPts val="0"/>
              </a:spcBef>
              <a:spcAft>
                <a:spcPts val="0"/>
              </a:spcAft>
              <a:buClr>
                <a:schemeClr val="dk1"/>
              </a:buClr>
              <a:buSzPts val="1100"/>
              <a:buFont typeface="Arial"/>
              <a:buNone/>
            </a:pPr>
            <a:r>
              <a:rPr lang="en-US" dirty="0"/>
              <a:t>K20 Center. (n.d.). 30 Second Expert. Strategies. https://learn.k20center.ou.edu/strategy/1048</a:t>
            </a:r>
          </a:p>
          <a:p>
            <a:endParaRPr lang="en-US" dirty="0"/>
          </a:p>
        </p:txBody>
      </p:sp>
    </p:spTree>
    <p:extLst>
      <p:ext uri="{BB962C8B-B14F-4D97-AF65-F5344CB8AC3E}">
        <p14:creationId xmlns:p14="http://schemas.microsoft.com/office/powerpoint/2010/main" val="3734261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94179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BDFA8-E9B0-6300-E1E3-A53DA2BFAA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3B910D-94A2-8B6E-9AC1-B35BB4653F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A5002D-0ED2-F201-777E-5AED6259FD0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5706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C5802-7135-0D92-3F77-1039B99564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979564-0365-E3D0-4863-C070E1854B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B30B1B-17D1-3127-112E-79FAE26B91E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67993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solidFill>
                  <a:schemeClr val="dk1"/>
                </a:solidFill>
              </a:rPr>
              <a:t>Formative Assessment Feedback MB: Do we need to structure how groups share out to the whole group?</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K20 Center. (n.d.). Point of Most </a:t>
            </a:r>
            <a:r>
              <a:rPr lang="en-US" dirty="0" err="1"/>
              <a:t>Signficance</a:t>
            </a:r>
            <a:r>
              <a:rPr lang="en-US" dirty="0"/>
              <a:t>. Strategies. </a:t>
            </a:r>
            <a:r>
              <a:rPr lang="en-US" dirty="0">
                <a:hlinkClick r:id="rId3"/>
              </a:rPr>
              <a:t>https://learn.k20center.ou.edu/strategy/101</a:t>
            </a:r>
            <a:endParaRPr lang="en-US" dirty="0"/>
          </a:p>
          <a:p>
            <a:endParaRPr lang="en-US" dirty="0"/>
          </a:p>
        </p:txBody>
      </p:sp>
    </p:spTree>
    <p:extLst>
      <p:ext uri="{BB962C8B-B14F-4D97-AF65-F5344CB8AC3E}">
        <p14:creationId xmlns:p14="http://schemas.microsoft.com/office/powerpoint/2010/main" val="3410217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Briefly overview the model. The Job demands-resources model is a common framework for research on organizational climate/community. There are varying levels of complexity used for conducting research but the basic concept is that job resources (emotional, organizational, social, </a:t>
            </a:r>
            <a:r>
              <a:rPr lang="en-US" dirty="0" err="1"/>
              <a:t>etc</a:t>
            </a:r>
            <a:r>
              <a:rPr lang="en-US" dirty="0"/>
              <a:t>) increase motivation and commitment where job demands in these same areas lead to burnout, stress, and reduced well-being. The overall sense of job satisfaction and improved organizational outcomes in terms of performance and culture are about the balance between these two things. Demands exist and will happen, but resources moderate and buffer the negative impact they have if the resources are adequate or outweigh the demands. </a:t>
            </a:r>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Ask volunteer to summarize/ provide examples of resources </a:t>
            </a:r>
            <a:endParaRPr lang="en-US" dirty="0"/>
          </a:p>
          <a:p>
            <a:endParaRPr lang="en-US" dirty="0"/>
          </a:p>
        </p:txBody>
      </p:sp>
    </p:spTree>
    <p:extLst>
      <p:ext uri="{BB962C8B-B14F-4D97-AF65-F5344CB8AC3E}">
        <p14:creationId xmlns:p14="http://schemas.microsoft.com/office/powerpoint/2010/main" val="2910203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Allow 10 mins</a:t>
            </a:r>
          </a:p>
          <a:p>
            <a:pPr marL="0" lvl="0" indent="0" algn="l" rtl="0">
              <a:spcBef>
                <a:spcPts val="0"/>
              </a:spcBef>
              <a:spcAft>
                <a:spcPts val="0"/>
              </a:spcAft>
              <a:buNone/>
            </a:pPr>
            <a:r>
              <a:rPr lang="en-US" dirty="0"/>
              <a:t>Work as a table to generate examples and non-examples for each category</a:t>
            </a:r>
          </a:p>
          <a:p>
            <a:pPr marL="0" lvl="0" indent="0" algn="l" rtl="0">
              <a:spcBef>
                <a:spcPts val="0"/>
              </a:spcBef>
              <a:spcAft>
                <a:spcPts val="0"/>
              </a:spcAft>
              <a:buNone/>
            </a:pPr>
            <a:r>
              <a:rPr lang="en-US" dirty="0"/>
              <a:t>Organizer/handout: </a:t>
            </a:r>
            <a:r>
              <a:rPr lang="en-US" u="sng" dirty="0">
                <a:solidFill>
                  <a:schemeClr val="hlink"/>
                </a:solidFill>
                <a:hlinkClick r:id="rId3"/>
              </a:rPr>
              <a:t>https://docs.google.com/document/d/1VubhywwUb-Xb9upVPuOVu7O3-TdK_Rd4AL8x10AePzE/edit</a:t>
            </a:r>
            <a:endParaRPr lang="en-US" dirty="0"/>
          </a:p>
          <a:p>
            <a:pPr marL="0" lvl="0" indent="0" algn="l" rtl="0">
              <a:spcBef>
                <a:spcPts val="0"/>
              </a:spcBef>
              <a:spcAft>
                <a:spcPts val="0"/>
              </a:spcAft>
              <a:buNone/>
            </a:pPr>
            <a:endParaRPr lang="en-US" dirty="0"/>
          </a:p>
          <a:p>
            <a:pPr marL="0" lvl="0" indent="0" algn="l" rtl="0">
              <a:lnSpc>
                <a:spcPct val="115000"/>
              </a:lnSpc>
              <a:spcBef>
                <a:spcPts val="1200"/>
              </a:spcBef>
              <a:spcAft>
                <a:spcPts val="0"/>
              </a:spcAft>
              <a:buClr>
                <a:schemeClr val="dk1"/>
              </a:buClr>
              <a:buSzPts val="1100"/>
              <a:buFont typeface="Arial"/>
              <a:buNone/>
            </a:pPr>
            <a:r>
              <a:rPr lang="en-US" dirty="0"/>
              <a:t>Preface the activity with a verbal notice that there are demands that can’t be changed sometimes related to policy, laws, etc. For this activity, we are wanting to look for the ones that we can have some impact on. Demands can be transformed into resources by asking for what you need or at least be offset by resources in how heavy they feel.</a:t>
            </a:r>
          </a:p>
          <a:p>
            <a:pPr marL="0" marR="0" lvl="0" indent="0" algn="l" defTabSz="914400" rtl="0" eaLnBrk="1" fontAlgn="auto" latinLnBrk="0" hangingPunct="1">
              <a:lnSpc>
                <a:spcPct val="115000"/>
              </a:lnSpc>
              <a:spcBef>
                <a:spcPts val="1200"/>
              </a:spcBef>
              <a:spcAft>
                <a:spcPts val="0"/>
              </a:spcAft>
              <a:buClr>
                <a:schemeClr val="dk1"/>
              </a:buClr>
              <a:buSzPts val="1100"/>
              <a:buFont typeface="Arial"/>
              <a:buNone/>
              <a:tabLst/>
              <a:defRPr/>
            </a:pPr>
            <a:r>
              <a:rPr lang="en-US" dirty="0"/>
              <a:t>K20 Center. (n.d.). Examples and Non-Examples. Strategies. </a:t>
            </a:r>
            <a:r>
              <a:rPr lang="en-US" dirty="0">
                <a:hlinkClick r:id="rId4"/>
              </a:rPr>
              <a:t>https://learn.k20center.ou.edu/strategy/163</a:t>
            </a:r>
            <a:endParaRPr lang="en-US" dirty="0"/>
          </a:p>
          <a:p>
            <a:endParaRPr lang="en-US" dirty="0"/>
          </a:p>
        </p:txBody>
      </p:sp>
    </p:spTree>
    <p:extLst>
      <p:ext uri="{BB962C8B-B14F-4D97-AF65-F5344CB8AC3E}">
        <p14:creationId xmlns:p14="http://schemas.microsoft.com/office/powerpoint/2010/main" val="11656132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6FCCA-06B5-6D92-1D4B-E1DA3E42BE32}"/>
            </a:ext>
          </a:extLst>
        </p:cNvPr>
        <p:cNvGrpSpPr/>
        <p:nvPr/>
      </p:nvGrpSpPr>
      <p:grpSpPr>
        <a:xfrm>
          <a:off x="0" y="0"/>
          <a:ext cx="0" cy="0"/>
          <a:chOff x="0" y="0"/>
          <a:chExt cx="0" cy="0"/>
        </a:xfrm>
      </p:grpSpPr>
      <p:sp>
        <p:nvSpPr>
          <p:cNvPr id="24577" name="Title 3">
            <a:extLst>
              <a:ext uri="{FF2B5EF4-FFF2-40B4-BE49-F238E27FC236}">
                <a16:creationId xmlns:a16="http://schemas.microsoft.com/office/drawing/2014/main" id="{A895B5F9-7C52-1940-E53B-D3272049A887}"/>
              </a:ext>
            </a:extLst>
          </p:cNvPr>
          <p:cNvSpPr>
            <a:spLocks noGrp="1" noChangeArrowheads="1"/>
          </p:cNvSpPr>
          <p:nvPr>
            <p:ph type="title"/>
          </p:nvPr>
        </p:nvSpPr>
        <p:spPr>
          <a:xfrm>
            <a:off x="623888" y="-185995"/>
            <a:ext cx="7886700" cy="2139950"/>
          </a:xfrm>
        </p:spPr>
        <p:txBody>
          <a:bodyPr/>
          <a:lstStyle/>
          <a:p>
            <a:r>
              <a:rPr lang="en-US" altLang="en-US" dirty="0"/>
              <a:t>Lesson Objectives</a:t>
            </a:r>
          </a:p>
        </p:txBody>
      </p:sp>
      <p:sp>
        <p:nvSpPr>
          <p:cNvPr id="5" name="Text Placeholder 4">
            <a:extLst>
              <a:ext uri="{FF2B5EF4-FFF2-40B4-BE49-F238E27FC236}">
                <a16:creationId xmlns:a16="http://schemas.microsoft.com/office/drawing/2014/main" id="{1AAF6BEB-4A20-7F45-CB18-0D417468C59C}"/>
              </a:ext>
            </a:extLst>
          </p:cNvPr>
          <p:cNvSpPr>
            <a:spLocks noGrp="1"/>
          </p:cNvSpPr>
          <p:nvPr>
            <p:ph type="body" sz="quarter" idx="10"/>
          </p:nvPr>
        </p:nvSpPr>
        <p:spPr>
          <a:xfrm>
            <a:off x="623888" y="2061905"/>
            <a:ext cx="7885112" cy="1397000"/>
          </a:xfrm>
        </p:spPr>
        <p:txBody>
          <a:bodyPr rtlCol="0">
            <a:noAutofit/>
          </a:bodyPr>
          <a:lstStyle/>
          <a:p>
            <a:pPr marL="457200" indent="-457200" fontAlgn="auto">
              <a:spcAft>
                <a:spcPts val="0"/>
              </a:spcAft>
              <a:defRPr/>
            </a:pPr>
            <a:r>
              <a:rPr lang="en-US" dirty="0"/>
              <a:t>Explore research-based characteristics of Goals, Supports, and Structures</a:t>
            </a:r>
          </a:p>
          <a:p>
            <a:pPr marL="457200" indent="-457200" fontAlgn="auto">
              <a:spcAft>
                <a:spcPts val="0"/>
              </a:spcAft>
              <a:defRPr/>
            </a:pPr>
            <a:r>
              <a:rPr lang="en-US" dirty="0"/>
              <a:t>Analyze survey constructs and data in the context of their organization</a:t>
            </a:r>
          </a:p>
          <a:p>
            <a:pPr marL="457200" indent="-457200" fontAlgn="auto">
              <a:spcAft>
                <a:spcPts val="0"/>
              </a:spcAft>
              <a:defRPr/>
            </a:pPr>
            <a:r>
              <a:rPr lang="en-US" dirty="0"/>
              <a:t>Apply strategies to their role within their team and organization</a:t>
            </a:r>
          </a:p>
        </p:txBody>
      </p:sp>
    </p:spTree>
    <p:extLst>
      <p:ext uri="{BB962C8B-B14F-4D97-AF65-F5344CB8AC3E}">
        <p14:creationId xmlns:p14="http://schemas.microsoft.com/office/powerpoint/2010/main" val="3573225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fontScale="90000"/>
          </a:bodyPr>
          <a:lstStyle/>
          <a:p>
            <a:pPr fontAlgn="auto">
              <a:spcAft>
                <a:spcPts val="0"/>
              </a:spcAft>
              <a:defRPr/>
            </a:pPr>
            <a:r>
              <a:rPr lang="en-US" dirty="0"/>
              <a:t>Directing Energy:</a:t>
            </a:r>
            <a:br>
              <a:rPr lang="en-US" dirty="0"/>
            </a:br>
            <a:r>
              <a:rPr lang="en-US" dirty="0"/>
              <a:t>Leadership and Strategic Alignment</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5329490" cy="3262312"/>
          </a:xfrm>
        </p:spPr>
        <p:txBody>
          <a:bodyPr/>
          <a:lstStyle/>
          <a:p>
            <a:pPr marL="578358" indent="-514350">
              <a:buFont typeface="+mj-lt"/>
              <a:buAutoNum type="arabicPeriod"/>
            </a:pPr>
            <a:r>
              <a:rPr lang="en-US" altLang="en-US" dirty="0"/>
              <a:t>Read the research brief.</a:t>
            </a:r>
          </a:p>
          <a:p>
            <a:pPr marL="578358" indent="-514350">
              <a:buFont typeface="+mj-lt"/>
              <a:buAutoNum type="arabicPeriod"/>
            </a:pPr>
            <a:r>
              <a:rPr lang="en-US" altLang="en-US" dirty="0"/>
              <a:t>Choose a phrase, sentence, or idea from the research brief that is your point of most significance.</a:t>
            </a:r>
          </a:p>
          <a:p>
            <a:pPr marL="578358" indent="-514350">
              <a:buFont typeface="+mj-lt"/>
              <a:buAutoNum type="arabicPeriod"/>
            </a:pPr>
            <a:r>
              <a:rPr lang="en-US" altLang="en-US" dirty="0"/>
              <a:t>Discuss with your group.</a:t>
            </a:r>
          </a:p>
        </p:txBody>
      </p:sp>
      <p:pic>
        <p:nvPicPr>
          <p:cNvPr id="3" name="Google Shape;123;p26">
            <a:extLst>
              <a:ext uri="{FF2B5EF4-FFF2-40B4-BE49-F238E27FC236}">
                <a16:creationId xmlns:a16="http://schemas.microsoft.com/office/drawing/2014/main" id="{DDA8ACE5-84F3-6438-86A4-DABCDD760E87}"/>
              </a:ext>
            </a:extLst>
          </p:cNvPr>
          <p:cNvPicPr preferRelativeResize="0"/>
          <p:nvPr/>
        </p:nvPicPr>
        <p:blipFill>
          <a:blip r:embed="rId3">
            <a:alphaModFix/>
          </a:blip>
          <a:stretch>
            <a:fillRect/>
          </a:stretch>
        </p:blipFill>
        <p:spPr>
          <a:xfrm>
            <a:off x="5870950" y="1244544"/>
            <a:ext cx="2669024" cy="23382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CF950-47DC-E93C-EB14-87ABE66460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6242A-E37C-719E-D4B3-71B6F064F586}"/>
              </a:ext>
            </a:extLst>
          </p:cNvPr>
          <p:cNvSpPr>
            <a:spLocks noGrp="1"/>
          </p:cNvSpPr>
          <p:nvPr>
            <p:ph type="title"/>
          </p:nvPr>
        </p:nvSpPr>
        <p:spPr/>
        <p:txBody>
          <a:bodyPr rtlCol="0">
            <a:normAutofit/>
          </a:bodyPr>
          <a:lstStyle/>
          <a:p>
            <a:pPr fontAlgn="auto">
              <a:spcAft>
                <a:spcPts val="0"/>
              </a:spcAft>
              <a:defRPr/>
            </a:pPr>
            <a:r>
              <a:rPr lang="en-US" dirty="0"/>
              <a:t>Job Demand-Resources Model</a:t>
            </a:r>
          </a:p>
        </p:txBody>
      </p:sp>
      <p:sp>
        <p:nvSpPr>
          <p:cNvPr id="3" name="Google Shape;129;p27">
            <a:extLst>
              <a:ext uri="{FF2B5EF4-FFF2-40B4-BE49-F238E27FC236}">
                <a16:creationId xmlns:a16="http://schemas.microsoft.com/office/drawing/2014/main" id="{6291D175-99BC-A671-7142-4519F1B279F7}"/>
              </a:ext>
            </a:extLst>
          </p:cNvPr>
          <p:cNvSpPr/>
          <p:nvPr/>
        </p:nvSpPr>
        <p:spPr>
          <a:xfrm>
            <a:off x="1445900" y="4026630"/>
            <a:ext cx="1656300" cy="525300"/>
          </a:xfrm>
          <a:prstGeom prst="roundRect">
            <a:avLst>
              <a:gd name="adj" fmla="val 16667"/>
            </a:avLst>
          </a:prstGeom>
          <a:solidFill>
            <a:srgbClr val="971D2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rgbClr val="FFFFFF"/>
                </a:solidFill>
                <a:latin typeface="Roboto"/>
                <a:ea typeface="Roboto"/>
                <a:cs typeface="Roboto"/>
                <a:sym typeface="Roboto"/>
              </a:rPr>
              <a:t>Demands</a:t>
            </a:r>
            <a:endParaRPr sz="1800" b="1" dirty="0">
              <a:solidFill>
                <a:srgbClr val="FFFFFF"/>
              </a:solidFill>
              <a:latin typeface="Roboto"/>
              <a:ea typeface="Roboto"/>
              <a:cs typeface="Roboto"/>
              <a:sym typeface="Roboto"/>
            </a:endParaRPr>
          </a:p>
        </p:txBody>
      </p:sp>
      <p:sp>
        <p:nvSpPr>
          <p:cNvPr id="4" name="Google Shape;130;p27">
            <a:extLst>
              <a:ext uri="{FF2B5EF4-FFF2-40B4-BE49-F238E27FC236}">
                <a16:creationId xmlns:a16="http://schemas.microsoft.com/office/drawing/2014/main" id="{EEDD42FA-1BF7-8568-6C82-2EE320F99643}"/>
              </a:ext>
            </a:extLst>
          </p:cNvPr>
          <p:cNvSpPr/>
          <p:nvPr/>
        </p:nvSpPr>
        <p:spPr>
          <a:xfrm>
            <a:off x="3711775" y="1201003"/>
            <a:ext cx="1656300" cy="1206900"/>
          </a:xfrm>
          <a:prstGeom prst="roundRect">
            <a:avLst>
              <a:gd name="adj" fmla="val 12068"/>
            </a:avLst>
          </a:prstGeom>
          <a:solidFill>
            <a:srgbClr val="65929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rgbClr val="FFFFFF"/>
                </a:solidFill>
                <a:latin typeface="Roboto"/>
                <a:ea typeface="Roboto"/>
                <a:cs typeface="Roboto"/>
                <a:sym typeface="Roboto"/>
              </a:rPr>
              <a:t>Motivation, Commitment, Well-being</a:t>
            </a:r>
            <a:endParaRPr sz="1800" dirty="0">
              <a:solidFill>
                <a:srgbClr val="FFFFFF"/>
              </a:solidFill>
              <a:latin typeface="Roboto"/>
              <a:ea typeface="Roboto"/>
              <a:cs typeface="Roboto"/>
              <a:sym typeface="Roboto"/>
            </a:endParaRPr>
          </a:p>
        </p:txBody>
      </p:sp>
      <p:sp>
        <p:nvSpPr>
          <p:cNvPr id="5" name="Google Shape;131;p27">
            <a:extLst>
              <a:ext uri="{FF2B5EF4-FFF2-40B4-BE49-F238E27FC236}">
                <a16:creationId xmlns:a16="http://schemas.microsoft.com/office/drawing/2014/main" id="{BC057484-3EFF-A530-9E2A-0F31FE2D4715}"/>
              </a:ext>
            </a:extLst>
          </p:cNvPr>
          <p:cNvSpPr/>
          <p:nvPr/>
        </p:nvSpPr>
        <p:spPr>
          <a:xfrm>
            <a:off x="3711775" y="3750259"/>
            <a:ext cx="1656300" cy="1085400"/>
          </a:xfrm>
          <a:prstGeom prst="roundRect">
            <a:avLst>
              <a:gd name="adj" fmla="val 16667"/>
            </a:avLst>
          </a:prstGeom>
          <a:solidFill>
            <a:srgbClr val="971D2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rgbClr val="FFFFFF"/>
                </a:solidFill>
                <a:latin typeface="Roboto"/>
                <a:ea typeface="Roboto"/>
                <a:cs typeface="Roboto"/>
                <a:sym typeface="Roboto"/>
              </a:rPr>
              <a:t>Burnout, Stress, loss of health</a:t>
            </a:r>
            <a:endParaRPr sz="1800" dirty="0">
              <a:solidFill>
                <a:srgbClr val="FFFFFF"/>
              </a:solidFill>
              <a:latin typeface="Roboto"/>
              <a:ea typeface="Roboto"/>
              <a:cs typeface="Roboto"/>
              <a:sym typeface="Roboto"/>
            </a:endParaRPr>
          </a:p>
        </p:txBody>
      </p:sp>
      <p:cxnSp>
        <p:nvCxnSpPr>
          <p:cNvPr id="6" name="Google Shape;132;p27">
            <a:extLst>
              <a:ext uri="{FF2B5EF4-FFF2-40B4-BE49-F238E27FC236}">
                <a16:creationId xmlns:a16="http://schemas.microsoft.com/office/drawing/2014/main" id="{2260958C-794D-4AA2-79EE-61EF721512D9}"/>
              </a:ext>
            </a:extLst>
          </p:cNvPr>
          <p:cNvCxnSpPr>
            <a:stCxn id="11" idx="3"/>
            <a:endCxn id="4" idx="1"/>
          </p:cNvCxnSpPr>
          <p:nvPr/>
        </p:nvCxnSpPr>
        <p:spPr>
          <a:xfrm rot="10800000" flipH="1">
            <a:off x="3102200" y="1804557"/>
            <a:ext cx="609600" cy="1800"/>
          </a:xfrm>
          <a:prstGeom prst="bentConnector3">
            <a:avLst>
              <a:gd name="adj1" fmla="val 49998"/>
            </a:avLst>
          </a:prstGeom>
          <a:noFill/>
          <a:ln w="9525" cap="flat" cmpd="sng">
            <a:solidFill>
              <a:schemeClr val="dk2"/>
            </a:solidFill>
            <a:prstDash val="solid"/>
            <a:round/>
            <a:headEnd type="none" w="sm" len="sm"/>
            <a:tailEnd type="none" w="sm" len="sm"/>
          </a:ln>
        </p:spPr>
      </p:cxnSp>
      <p:cxnSp>
        <p:nvCxnSpPr>
          <p:cNvPr id="7" name="Google Shape;134;p27">
            <a:extLst>
              <a:ext uri="{FF2B5EF4-FFF2-40B4-BE49-F238E27FC236}">
                <a16:creationId xmlns:a16="http://schemas.microsoft.com/office/drawing/2014/main" id="{A0FE5664-555A-0092-769B-E269395682F6}"/>
              </a:ext>
            </a:extLst>
          </p:cNvPr>
          <p:cNvCxnSpPr>
            <a:stCxn id="5" idx="1"/>
            <a:endCxn id="3" idx="3"/>
          </p:cNvCxnSpPr>
          <p:nvPr/>
        </p:nvCxnSpPr>
        <p:spPr>
          <a:xfrm rot="10800000">
            <a:off x="3102175" y="4289359"/>
            <a:ext cx="609600" cy="3600"/>
          </a:xfrm>
          <a:prstGeom prst="bentConnector3">
            <a:avLst>
              <a:gd name="adj1" fmla="val 49998"/>
            </a:avLst>
          </a:prstGeom>
          <a:noFill/>
          <a:ln w="9525" cap="flat" cmpd="sng">
            <a:solidFill>
              <a:schemeClr val="dk2"/>
            </a:solidFill>
            <a:prstDash val="solid"/>
            <a:round/>
            <a:headEnd type="none" w="sm" len="sm"/>
            <a:tailEnd type="none" w="sm" len="sm"/>
          </a:ln>
        </p:spPr>
      </p:cxnSp>
      <p:sp>
        <p:nvSpPr>
          <p:cNvPr id="8" name="Google Shape;135;p27">
            <a:extLst>
              <a:ext uri="{FF2B5EF4-FFF2-40B4-BE49-F238E27FC236}">
                <a16:creationId xmlns:a16="http://schemas.microsoft.com/office/drawing/2014/main" id="{A5D19EA5-9EE7-AB64-8C33-E2910F81A2F2}"/>
              </a:ext>
            </a:extLst>
          </p:cNvPr>
          <p:cNvSpPr/>
          <p:nvPr/>
        </p:nvSpPr>
        <p:spPr>
          <a:xfrm>
            <a:off x="6434825" y="2068306"/>
            <a:ext cx="2386500" cy="1878900"/>
          </a:xfrm>
          <a:prstGeom prst="roundRect">
            <a:avLst>
              <a:gd name="adj" fmla="val 16667"/>
            </a:avLst>
          </a:prstGeom>
          <a:gradFill>
            <a:gsLst>
              <a:gs pos="0">
                <a:srgbClr val="659298"/>
              </a:gs>
              <a:gs pos="100000">
                <a:srgbClr val="971D20"/>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rgbClr val="FFFFFF"/>
                </a:solidFill>
                <a:latin typeface="Roboto"/>
                <a:ea typeface="Roboto"/>
                <a:cs typeface="Roboto"/>
                <a:sym typeface="Roboto"/>
              </a:rPr>
              <a:t>Organizational Outcomes, </a:t>
            </a:r>
            <a:br>
              <a:rPr lang="en" sz="1800" dirty="0">
                <a:solidFill>
                  <a:srgbClr val="FFFFFF"/>
                </a:solidFill>
                <a:latin typeface="Roboto"/>
                <a:ea typeface="Roboto"/>
                <a:cs typeface="Roboto"/>
                <a:sym typeface="Roboto"/>
              </a:rPr>
            </a:br>
            <a:r>
              <a:rPr lang="en" sz="1800" dirty="0">
                <a:solidFill>
                  <a:srgbClr val="FFFFFF"/>
                </a:solidFill>
                <a:latin typeface="Roboto"/>
                <a:ea typeface="Roboto"/>
                <a:cs typeface="Roboto"/>
                <a:sym typeface="Roboto"/>
              </a:rPr>
              <a:t>Job Performance, &amp; </a:t>
            </a:r>
            <a:br>
              <a:rPr lang="en" sz="1800" dirty="0">
                <a:solidFill>
                  <a:srgbClr val="FFFFFF"/>
                </a:solidFill>
                <a:latin typeface="Roboto"/>
                <a:ea typeface="Roboto"/>
                <a:cs typeface="Roboto"/>
                <a:sym typeface="Roboto"/>
              </a:rPr>
            </a:br>
            <a:r>
              <a:rPr lang="en" sz="1800" dirty="0">
                <a:solidFill>
                  <a:srgbClr val="FFFFFF"/>
                </a:solidFill>
                <a:latin typeface="Roboto"/>
                <a:ea typeface="Roboto"/>
                <a:cs typeface="Roboto"/>
                <a:sym typeface="Roboto"/>
              </a:rPr>
              <a:t>Job Satisfaction</a:t>
            </a:r>
            <a:endParaRPr sz="1800" dirty="0">
              <a:solidFill>
                <a:srgbClr val="FFFFFF"/>
              </a:solidFill>
              <a:latin typeface="Roboto"/>
              <a:ea typeface="Roboto"/>
              <a:cs typeface="Roboto"/>
              <a:sym typeface="Roboto"/>
            </a:endParaRPr>
          </a:p>
        </p:txBody>
      </p:sp>
      <p:cxnSp>
        <p:nvCxnSpPr>
          <p:cNvPr id="9" name="Google Shape;136;p27">
            <a:extLst>
              <a:ext uri="{FF2B5EF4-FFF2-40B4-BE49-F238E27FC236}">
                <a16:creationId xmlns:a16="http://schemas.microsoft.com/office/drawing/2014/main" id="{6E0491FE-5857-5FE4-5280-A1FB4E825F84}"/>
              </a:ext>
            </a:extLst>
          </p:cNvPr>
          <p:cNvCxnSpPr>
            <a:stCxn id="4" idx="3"/>
            <a:endCxn id="8" idx="1"/>
          </p:cNvCxnSpPr>
          <p:nvPr/>
        </p:nvCxnSpPr>
        <p:spPr>
          <a:xfrm>
            <a:off x="5368075" y="1804453"/>
            <a:ext cx="1066800" cy="1203300"/>
          </a:xfrm>
          <a:prstGeom prst="bentConnector3">
            <a:avLst>
              <a:gd name="adj1" fmla="val 49998"/>
            </a:avLst>
          </a:prstGeom>
          <a:noFill/>
          <a:ln w="9525" cap="flat" cmpd="sng">
            <a:solidFill>
              <a:schemeClr val="dk2"/>
            </a:solidFill>
            <a:prstDash val="solid"/>
            <a:round/>
            <a:headEnd type="none" w="sm" len="sm"/>
            <a:tailEnd type="none" w="sm" len="sm"/>
          </a:ln>
        </p:spPr>
      </p:cxnSp>
      <p:cxnSp>
        <p:nvCxnSpPr>
          <p:cNvPr id="10" name="Google Shape;137;p27">
            <a:extLst>
              <a:ext uri="{FF2B5EF4-FFF2-40B4-BE49-F238E27FC236}">
                <a16:creationId xmlns:a16="http://schemas.microsoft.com/office/drawing/2014/main" id="{BCBBBB50-B6CC-33C4-C805-73709284D351}"/>
              </a:ext>
            </a:extLst>
          </p:cNvPr>
          <p:cNvCxnSpPr>
            <a:stCxn id="8" idx="1"/>
            <a:endCxn id="5" idx="3"/>
          </p:cNvCxnSpPr>
          <p:nvPr/>
        </p:nvCxnSpPr>
        <p:spPr>
          <a:xfrm flipH="1">
            <a:off x="5368025" y="3007756"/>
            <a:ext cx="1066800" cy="1285200"/>
          </a:xfrm>
          <a:prstGeom prst="bentConnector3">
            <a:avLst>
              <a:gd name="adj1" fmla="val 49998"/>
            </a:avLst>
          </a:prstGeom>
          <a:noFill/>
          <a:ln w="9525" cap="flat" cmpd="sng">
            <a:solidFill>
              <a:schemeClr val="dk2"/>
            </a:solidFill>
            <a:prstDash val="solid"/>
            <a:round/>
            <a:headEnd type="none" w="sm" len="sm"/>
            <a:tailEnd type="none" w="sm" len="sm"/>
          </a:ln>
        </p:spPr>
      </p:cxnSp>
      <p:sp>
        <p:nvSpPr>
          <p:cNvPr id="11" name="Google Shape;133;p27">
            <a:extLst>
              <a:ext uri="{FF2B5EF4-FFF2-40B4-BE49-F238E27FC236}">
                <a16:creationId xmlns:a16="http://schemas.microsoft.com/office/drawing/2014/main" id="{62CC4CA0-4CF8-F793-1064-ED0C19A0A0C6}"/>
              </a:ext>
            </a:extLst>
          </p:cNvPr>
          <p:cNvSpPr/>
          <p:nvPr/>
        </p:nvSpPr>
        <p:spPr>
          <a:xfrm>
            <a:off x="1445900" y="1543707"/>
            <a:ext cx="1656300" cy="525300"/>
          </a:xfrm>
          <a:prstGeom prst="roundRect">
            <a:avLst>
              <a:gd name="adj" fmla="val 16667"/>
            </a:avLst>
          </a:prstGeom>
          <a:solidFill>
            <a:srgbClr val="65929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FFFFFF"/>
                </a:solidFill>
                <a:latin typeface="Roboto"/>
                <a:ea typeface="Roboto"/>
                <a:cs typeface="Roboto"/>
                <a:sym typeface="Roboto"/>
              </a:rPr>
              <a:t>Resources</a:t>
            </a:r>
            <a:endParaRPr sz="1800" b="1">
              <a:solidFill>
                <a:srgbClr val="FFFFFF"/>
              </a:solidFill>
              <a:latin typeface="Roboto"/>
              <a:ea typeface="Roboto"/>
              <a:cs typeface="Roboto"/>
              <a:sym typeface="Roboto"/>
            </a:endParaRPr>
          </a:p>
        </p:txBody>
      </p:sp>
      <p:sp>
        <p:nvSpPr>
          <p:cNvPr id="12" name="Google Shape;138;p27">
            <a:extLst>
              <a:ext uri="{FF2B5EF4-FFF2-40B4-BE49-F238E27FC236}">
                <a16:creationId xmlns:a16="http://schemas.microsoft.com/office/drawing/2014/main" id="{419E0E09-85F7-72D1-6EB3-9769A2F1841B}"/>
              </a:ext>
            </a:extLst>
          </p:cNvPr>
          <p:cNvSpPr txBox="1"/>
          <p:nvPr/>
        </p:nvSpPr>
        <p:spPr>
          <a:xfrm>
            <a:off x="1314575" y="2606087"/>
            <a:ext cx="4022196" cy="995114"/>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sz="1800" dirty="0">
                <a:solidFill>
                  <a:schemeClr val="dk1"/>
                </a:solidFill>
                <a:latin typeface="+mn-lt"/>
                <a:ea typeface="Caveat"/>
                <a:cs typeface="Caveat"/>
                <a:sym typeface="Caveat"/>
              </a:rPr>
              <a:t>clear/consistent information = resource</a:t>
            </a:r>
            <a:endParaRPr sz="1800" dirty="0">
              <a:solidFill>
                <a:schemeClr val="dk1"/>
              </a:solidFill>
              <a:latin typeface="+mn-lt"/>
              <a:ea typeface="Caveat"/>
              <a:cs typeface="Caveat"/>
              <a:sym typeface="Caveat"/>
            </a:endParaRPr>
          </a:p>
          <a:p>
            <a:pPr marL="0" lvl="0" indent="0" algn="l" rtl="0">
              <a:lnSpc>
                <a:spcPct val="100000"/>
              </a:lnSpc>
              <a:spcBef>
                <a:spcPts val="1000"/>
              </a:spcBef>
              <a:spcAft>
                <a:spcPts val="1000"/>
              </a:spcAft>
              <a:buNone/>
            </a:pPr>
            <a:r>
              <a:rPr lang="en" sz="1800" dirty="0">
                <a:solidFill>
                  <a:schemeClr val="dk1"/>
                </a:solidFill>
                <a:latin typeface="+mn-lt"/>
                <a:ea typeface="Caveat"/>
                <a:cs typeface="Caveat"/>
                <a:sym typeface="Caveat"/>
              </a:rPr>
              <a:t>conflicting information = demand</a:t>
            </a:r>
            <a:endParaRPr sz="1800" dirty="0">
              <a:latin typeface="+mn-lt"/>
              <a:ea typeface="Caveat"/>
              <a:cs typeface="Caveat"/>
              <a:sym typeface="Caveat"/>
            </a:endParaRPr>
          </a:p>
        </p:txBody>
      </p:sp>
      <p:sp>
        <p:nvSpPr>
          <p:cNvPr id="13" name="Google Shape;139;p27">
            <a:extLst>
              <a:ext uri="{FF2B5EF4-FFF2-40B4-BE49-F238E27FC236}">
                <a16:creationId xmlns:a16="http://schemas.microsoft.com/office/drawing/2014/main" id="{807E5DD6-1D9B-F13F-86D6-01EC9CF96930}"/>
              </a:ext>
            </a:extLst>
          </p:cNvPr>
          <p:cNvSpPr txBox="1"/>
          <p:nvPr/>
        </p:nvSpPr>
        <p:spPr>
          <a:xfrm>
            <a:off x="240107" y="2817581"/>
            <a:ext cx="1327126"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dirty="0">
                <a:solidFill>
                  <a:schemeClr val="dk1"/>
                </a:solidFill>
                <a:latin typeface="Calibri"/>
                <a:ea typeface="Calibri"/>
                <a:cs typeface="Calibri"/>
                <a:sym typeface="Calibri"/>
              </a:rPr>
              <a:t>Example:</a:t>
            </a:r>
            <a:endParaRPr sz="20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1530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3CDB2-8575-961D-4804-8E644E34D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8DFDD-D3CB-2AA0-0034-05785EDEC322}"/>
              </a:ext>
            </a:extLst>
          </p:cNvPr>
          <p:cNvSpPr>
            <a:spLocks noGrp="1"/>
          </p:cNvSpPr>
          <p:nvPr>
            <p:ph type="title"/>
          </p:nvPr>
        </p:nvSpPr>
        <p:spPr/>
        <p:txBody>
          <a:bodyPr rtlCol="0">
            <a:normAutofit/>
          </a:bodyPr>
          <a:lstStyle/>
          <a:p>
            <a:pPr fontAlgn="auto">
              <a:spcAft>
                <a:spcPts val="0"/>
              </a:spcAft>
              <a:defRPr/>
            </a:pPr>
            <a:r>
              <a:rPr lang="en-US" dirty="0"/>
              <a:t>Examples and Non-Examples</a:t>
            </a:r>
          </a:p>
        </p:txBody>
      </p:sp>
      <p:sp>
        <p:nvSpPr>
          <p:cNvPr id="25602" name="Content Placeholder 2">
            <a:extLst>
              <a:ext uri="{FF2B5EF4-FFF2-40B4-BE49-F238E27FC236}">
                <a16:creationId xmlns:a16="http://schemas.microsoft.com/office/drawing/2014/main" id="{BD1ABBE7-1EEF-CF14-BEB1-6D892A114DEB}"/>
              </a:ext>
            </a:extLst>
          </p:cNvPr>
          <p:cNvSpPr>
            <a:spLocks noGrp="1" noChangeArrowheads="1"/>
          </p:cNvSpPr>
          <p:nvPr>
            <p:ph idx="4294967295"/>
          </p:nvPr>
        </p:nvSpPr>
        <p:spPr>
          <a:xfrm>
            <a:off x="628650" y="1370013"/>
            <a:ext cx="5243461" cy="3262312"/>
          </a:xfrm>
        </p:spPr>
        <p:txBody>
          <a:bodyPr/>
          <a:lstStyle/>
          <a:p>
            <a:pPr marL="64008" indent="0">
              <a:buNone/>
            </a:pPr>
            <a:r>
              <a:rPr lang="en-US" altLang="en-US" dirty="0"/>
              <a:t>Using the </a:t>
            </a:r>
            <a:r>
              <a:rPr lang="en-US" altLang="en-US" b="1" dirty="0"/>
              <a:t>Job Resources </a:t>
            </a:r>
            <a:r>
              <a:rPr lang="en-US" altLang="en-US" dirty="0"/>
              <a:t>list, come up with an </a:t>
            </a:r>
            <a:r>
              <a:rPr lang="en-US" altLang="en-US" b="1" dirty="0">
                <a:solidFill>
                  <a:srgbClr val="339933"/>
                </a:solidFill>
              </a:rPr>
              <a:t>example/resource </a:t>
            </a:r>
            <a:r>
              <a:rPr lang="en-US" altLang="en-US" dirty="0"/>
              <a:t>and </a:t>
            </a:r>
            <a:r>
              <a:rPr lang="en-US" altLang="en-US" b="1" dirty="0">
                <a:solidFill>
                  <a:schemeClr val="accent3"/>
                </a:solidFill>
              </a:rPr>
              <a:t>non-example/demand </a:t>
            </a:r>
            <a:r>
              <a:rPr lang="en-US" altLang="en-US" dirty="0"/>
              <a:t>for at least one item in each of the categories:</a:t>
            </a:r>
          </a:p>
          <a:p>
            <a:r>
              <a:rPr lang="en-US" altLang="en-US" dirty="0"/>
              <a:t>Job Design</a:t>
            </a:r>
          </a:p>
          <a:p>
            <a:r>
              <a:rPr lang="en-US" altLang="en-US" dirty="0"/>
              <a:t>Professional Development</a:t>
            </a:r>
          </a:p>
          <a:p>
            <a:r>
              <a:rPr lang="en-US" altLang="en-US" dirty="0"/>
              <a:t>Personal</a:t>
            </a:r>
          </a:p>
        </p:txBody>
      </p:sp>
      <p:pic>
        <p:nvPicPr>
          <p:cNvPr id="3" name="Google Shape;152;p29">
            <a:extLst>
              <a:ext uri="{FF2B5EF4-FFF2-40B4-BE49-F238E27FC236}">
                <a16:creationId xmlns:a16="http://schemas.microsoft.com/office/drawing/2014/main" id="{B4055A09-8EE4-D2E4-4341-F03ADEDEE28C}"/>
              </a:ext>
            </a:extLst>
          </p:cNvPr>
          <p:cNvPicPr preferRelativeResize="0"/>
          <p:nvPr/>
        </p:nvPicPr>
        <p:blipFill>
          <a:blip r:embed="rId3">
            <a:alphaModFix/>
          </a:blip>
          <a:stretch>
            <a:fillRect/>
          </a:stretch>
        </p:blipFill>
        <p:spPr>
          <a:xfrm>
            <a:off x="6239511" y="190761"/>
            <a:ext cx="2519100" cy="2519100"/>
          </a:xfrm>
          <a:prstGeom prst="rect">
            <a:avLst/>
          </a:prstGeom>
          <a:noFill/>
          <a:ln>
            <a:noFill/>
          </a:ln>
          <a:effectLst>
            <a:outerShdw blurRad="57150" dist="19050" dir="5400000" algn="bl" rotWithShape="0">
              <a:srgbClr val="000000">
                <a:alpha val="50000"/>
              </a:srgbClr>
            </a:outerShdw>
          </a:effectLst>
        </p:spPr>
      </p:pic>
      <p:sp>
        <p:nvSpPr>
          <p:cNvPr id="4" name="Google Shape;149;p29">
            <a:extLst>
              <a:ext uri="{FF2B5EF4-FFF2-40B4-BE49-F238E27FC236}">
                <a16:creationId xmlns:a16="http://schemas.microsoft.com/office/drawing/2014/main" id="{5CADB0C6-E0BF-430C-754F-D6D9950156D7}"/>
              </a:ext>
            </a:extLst>
          </p:cNvPr>
          <p:cNvSpPr/>
          <p:nvPr/>
        </p:nvSpPr>
        <p:spPr>
          <a:xfrm>
            <a:off x="5020887" y="2780916"/>
            <a:ext cx="3877056" cy="1783429"/>
          </a:xfrm>
          <a:prstGeom prst="cloudCallout">
            <a:avLst>
              <a:gd name="adj1" fmla="val -20833"/>
              <a:gd name="adj2" fmla="val 62500"/>
            </a:avLst>
          </a:prstGeom>
          <a:solidFill>
            <a:schemeClr val="lt1"/>
          </a:solidFill>
          <a:ln>
            <a:solidFill>
              <a:schemeClr val="bg2"/>
            </a:solidFill>
          </a:ln>
          <a:effectLst>
            <a:outerShdw blurRad="50800" dist="38100" dir="18900000" algn="bl"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 name="Google Shape;153;p29">
            <a:extLst>
              <a:ext uri="{FF2B5EF4-FFF2-40B4-BE49-F238E27FC236}">
                <a16:creationId xmlns:a16="http://schemas.microsoft.com/office/drawing/2014/main" id="{76FB07B6-6C4F-9D6C-F1B7-EE8FD3B9FE2B}"/>
              </a:ext>
            </a:extLst>
          </p:cNvPr>
          <p:cNvSpPr txBox="1"/>
          <p:nvPr/>
        </p:nvSpPr>
        <p:spPr>
          <a:xfrm>
            <a:off x="5484801" y="3001169"/>
            <a:ext cx="3060474" cy="1308020"/>
          </a:xfrm>
          <a:prstGeom prst="rect">
            <a:avLst/>
          </a:prstGeom>
          <a:noFill/>
          <a:ln>
            <a:noFill/>
          </a:ln>
        </p:spPr>
        <p:txBody>
          <a:bodyPr spcFirstLastPara="1" wrap="square" lIns="91425" tIns="91425" rIns="91425" bIns="91425" anchor="t" anchorCtr="0">
            <a:spAutoFit/>
          </a:bodyPr>
          <a:lstStyle/>
          <a:p>
            <a:pPr marL="0" lvl="0" indent="0" algn="ctr" rtl="0">
              <a:spcBef>
                <a:spcPts val="1000"/>
              </a:spcBef>
              <a:spcAft>
                <a:spcPts val="0"/>
              </a:spcAft>
              <a:buNone/>
            </a:pPr>
            <a:r>
              <a:rPr lang="en" sz="1200" dirty="0">
                <a:solidFill>
                  <a:schemeClr val="dk1"/>
                </a:solidFill>
                <a:latin typeface="+mn-lt"/>
                <a:ea typeface="Caveat"/>
                <a:cs typeface="Caveat"/>
                <a:sym typeface="Caveat"/>
              </a:rPr>
              <a:t>safe and helpful feedback protocols on job performance = </a:t>
            </a:r>
            <a:r>
              <a:rPr lang="en" sz="1200" b="1" dirty="0">
                <a:solidFill>
                  <a:srgbClr val="6AA84F"/>
                </a:solidFill>
                <a:latin typeface="+mn-lt"/>
                <a:ea typeface="Caveat"/>
                <a:cs typeface="Caveat"/>
                <a:sym typeface="Caveat"/>
              </a:rPr>
              <a:t>example/resource</a:t>
            </a:r>
            <a:endParaRPr sz="1200" b="1" dirty="0">
              <a:solidFill>
                <a:srgbClr val="6AA84F"/>
              </a:solidFill>
              <a:latin typeface="+mn-lt"/>
              <a:ea typeface="Caveat"/>
              <a:cs typeface="Caveat"/>
              <a:sym typeface="Caveat"/>
            </a:endParaRPr>
          </a:p>
          <a:p>
            <a:pPr marL="0" lvl="0" indent="0" algn="ctr" rtl="0">
              <a:spcBef>
                <a:spcPts val="1000"/>
              </a:spcBef>
              <a:spcAft>
                <a:spcPts val="1000"/>
              </a:spcAft>
              <a:buNone/>
            </a:pPr>
            <a:r>
              <a:rPr lang="en" sz="1200" dirty="0">
                <a:solidFill>
                  <a:schemeClr val="dk1"/>
                </a:solidFill>
                <a:latin typeface="+mn-lt"/>
                <a:ea typeface="Caveat"/>
                <a:cs typeface="Caveat"/>
                <a:sym typeface="Caveat"/>
              </a:rPr>
              <a:t>uncertainty about job performance </a:t>
            </a:r>
            <a:br>
              <a:rPr lang="en" sz="1200" dirty="0">
                <a:solidFill>
                  <a:schemeClr val="dk1"/>
                </a:solidFill>
                <a:latin typeface="+mn-lt"/>
                <a:ea typeface="Caveat"/>
                <a:cs typeface="Caveat"/>
                <a:sym typeface="Caveat"/>
              </a:rPr>
            </a:br>
            <a:r>
              <a:rPr lang="en" sz="1200" dirty="0">
                <a:solidFill>
                  <a:schemeClr val="dk1"/>
                </a:solidFill>
                <a:latin typeface="+mn-lt"/>
                <a:ea typeface="Caveat"/>
                <a:cs typeface="Caveat"/>
                <a:sym typeface="Caveat"/>
              </a:rPr>
              <a:t>= </a:t>
            </a:r>
            <a:r>
              <a:rPr lang="en" sz="1200" b="1" dirty="0">
                <a:solidFill>
                  <a:schemeClr val="accent3"/>
                </a:solidFill>
                <a:latin typeface="+mn-lt"/>
                <a:ea typeface="Caveat"/>
                <a:cs typeface="Caveat"/>
                <a:sym typeface="Caveat"/>
              </a:rPr>
              <a:t>non-example/demand</a:t>
            </a:r>
            <a:endParaRPr sz="1200" dirty="0">
              <a:solidFill>
                <a:schemeClr val="accent3"/>
              </a:solidFill>
              <a:latin typeface="+mn-lt"/>
              <a:ea typeface="Caveat"/>
              <a:cs typeface="Caveat"/>
              <a:sym typeface="Caveat"/>
            </a:endParaRPr>
          </a:p>
        </p:txBody>
      </p:sp>
    </p:spTree>
    <p:extLst>
      <p:ext uri="{BB962C8B-B14F-4D97-AF65-F5344CB8AC3E}">
        <p14:creationId xmlns:p14="http://schemas.microsoft.com/office/powerpoint/2010/main" val="843269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6D17E-63D2-658D-7004-83BAD71769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82B8F6-899D-44B1-9CC6-7FE796F0D480}"/>
              </a:ext>
            </a:extLst>
          </p:cNvPr>
          <p:cNvSpPr>
            <a:spLocks noGrp="1"/>
          </p:cNvSpPr>
          <p:nvPr>
            <p:ph type="title"/>
          </p:nvPr>
        </p:nvSpPr>
        <p:spPr/>
        <p:txBody>
          <a:bodyPr rtlCol="0">
            <a:normAutofit/>
          </a:bodyPr>
          <a:lstStyle/>
          <a:p>
            <a:pPr fontAlgn="auto">
              <a:spcAft>
                <a:spcPts val="0"/>
              </a:spcAft>
              <a:defRPr/>
            </a:pPr>
            <a:r>
              <a:rPr lang="en-US" dirty="0"/>
              <a:t>Look at the Data</a:t>
            </a:r>
          </a:p>
        </p:txBody>
      </p:sp>
      <p:sp>
        <p:nvSpPr>
          <p:cNvPr id="25602" name="Content Placeholder 2">
            <a:extLst>
              <a:ext uri="{FF2B5EF4-FFF2-40B4-BE49-F238E27FC236}">
                <a16:creationId xmlns:a16="http://schemas.microsoft.com/office/drawing/2014/main" id="{0C7E10A1-12C3-2C63-68CA-B785916A120D}"/>
              </a:ext>
            </a:extLst>
          </p:cNvPr>
          <p:cNvSpPr>
            <a:spLocks noGrp="1" noChangeArrowheads="1"/>
          </p:cNvSpPr>
          <p:nvPr>
            <p:ph idx="4294967295"/>
          </p:nvPr>
        </p:nvSpPr>
        <p:spPr/>
        <p:txBody>
          <a:bodyPr/>
          <a:lstStyle/>
          <a:p>
            <a:pPr marL="64008" indent="0">
              <a:buNone/>
            </a:pPr>
            <a:r>
              <a:rPr lang="en-US" altLang="en-US" u="sng" dirty="0">
                <a:solidFill>
                  <a:schemeClr val="accent2"/>
                </a:solidFill>
              </a:rPr>
              <a:t>[PASTE TINY URL HERE]</a:t>
            </a:r>
          </a:p>
        </p:txBody>
      </p:sp>
      <p:sp>
        <p:nvSpPr>
          <p:cNvPr id="3" name="Google Shape;159;p30">
            <a:extLst>
              <a:ext uri="{FF2B5EF4-FFF2-40B4-BE49-F238E27FC236}">
                <a16:creationId xmlns:a16="http://schemas.microsoft.com/office/drawing/2014/main" id="{096D2D80-9255-4108-B291-C33F409BBDC0}"/>
              </a:ext>
            </a:extLst>
          </p:cNvPr>
          <p:cNvSpPr/>
          <p:nvPr/>
        </p:nvSpPr>
        <p:spPr>
          <a:xfrm>
            <a:off x="807483" y="2088157"/>
            <a:ext cx="2903320" cy="2408601"/>
          </a:xfrm>
          <a:prstGeom prst="rect">
            <a:avLst/>
          </a:prstGeom>
          <a:solidFill>
            <a:srgbClr val="F3F3F3"/>
          </a:solidFill>
          <a:ln>
            <a:solidFill>
              <a:schemeClr val="tx2"/>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C1C1C1"/>
                </a:solidFill>
              </a:rPr>
              <a:t>PLACE A SCREENSHOT </a:t>
            </a:r>
            <a:endParaRPr>
              <a:solidFill>
                <a:srgbClr val="C1C1C1"/>
              </a:solidFill>
            </a:endParaRPr>
          </a:p>
          <a:p>
            <a:pPr marL="0" lvl="0" indent="0" algn="ctr" rtl="0">
              <a:spcBef>
                <a:spcPts val="0"/>
              </a:spcBef>
              <a:spcAft>
                <a:spcPts val="0"/>
              </a:spcAft>
              <a:buNone/>
            </a:pPr>
            <a:r>
              <a:rPr lang="en">
                <a:solidFill>
                  <a:srgbClr val="C1C1C1"/>
                </a:solidFill>
              </a:rPr>
              <a:t>OF THE INFOGRAM </a:t>
            </a:r>
            <a:endParaRPr>
              <a:solidFill>
                <a:srgbClr val="C1C1C1"/>
              </a:solidFill>
            </a:endParaRPr>
          </a:p>
          <a:p>
            <a:pPr marL="0" lvl="0" indent="0" algn="ctr" rtl="0">
              <a:spcBef>
                <a:spcPts val="0"/>
              </a:spcBef>
              <a:spcAft>
                <a:spcPts val="0"/>
              </a:spcAft>
              <a:buNone/>
            </a:pPr>
            <a:r>
              <a:rPr lang="en">
                <a:solidFill>
                  <a:srgbClr val="C1C1C1"/>
                </a:solidFill>
              </a:rPr>
              <a:t>FOR YOUR SCHOOL’S DATA </a:t>
            </a:r>
            <a:endParaRPr>
              <a:solidFill>
                <a:srgbClr val="C1C1C1"/>
              </a:solidFill>
            </a:endParaRPr>
          </a:p>
          <a:p>
            <a:pPr marL="0" lvl="0" indent="0" algn="ctr" rtl="0">
              <a:spcBef>
                <a:spcPts val="0"/>
              </a:spcBef>
              <a:spcAft>
                <a:spcPts val="0"/>
              </a:spcAft>
              <a:buNone/>
            </a:pPr>
            <a:r>
              <a:rPr lang="en">
                <a:solidFill>
                  <a:srgbClr val="C1C1C1"/>
                </a:solidFill>
              </a:rPr>
              <a:t>IN THIS AREA HERE</a:t>
            </a:r>
            <a:endParaRPr>
              <a:solidFill>
                <a:srgbClr val="C1C1C1"/>
              </a:solidFill>
            </a:endParaRPr>
          </a:p>
        </p:txBody>
      </p:sp>
      <p:sp>
        <p:nvSpPr>
          <p:cNvPr id="4" name="Google Shape;160;p30">
            <a:extLst>
              <a:ext uri="{FF2B5EF4-FFF2-40B4-BE49-F238E27FC236}">
                <a16:creationId xmlns:a16="http://schemas.microsoft.com/office/drawing/2014/main" id="{F862724A-ADFE-CDC2-70D8-143A8AC405B9}"/>
              </a:ext>
            </a:extLst>
          </p:cNvPr>
          <p:cNvSpPr/>
          <p:nvPr/>
        </p:nvSpPr>
        <p:spPr>
          <a:xfrm>
            <a:off x="4069911" y="2088157"/>
            <a:ext cx="2408601" cy="2408601"/>
          </a:xfrm>
          <a:prstGeom prst="rect">
            <a:avLst/>
          </a:prstGeom>
          <a:solidFill>
            <a:srgbClr val="FFFFFF"/>
          </a:solidFill>
          <a:ln w="9525" cap="flat" cmpd="sng">
            <a:solidFill>
              <a:schemeClr val="tx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C1C1C1"/>
                </a:solidFill>
              </a:rPr>
              <a:t>PLACE </a:t>
            </a:r>
            <a:endParaRPr sz="1000" dirty="0">
              <a:solidFill>
                <a:srgbClr val="C1C1C1"/>
              </a:solidFill>
            </a:endParaRPr>
          </a:p>
          <a:p>
            <a:pPr marL="0" lvl="0" indent="0" algn="ctr" rtl="0">
              <a:spcBef>
                <a:spcPts val="0"/>
              </a:spcBef>
              <a:spcAft>
                <a:spcPts val="0"/>
              </a:spcAft>
              <a:buNone/>
            </a:pPr>
            <a:r>
              <a:rPr lang="en" sz="1000" dirty="0">
                <a:solidFill>
                  <a:srgbClr val="C1C1C1"/>
                </a:solidFill>
              </a:rPr>
              <a:t>QR CODE </a:t>
            </a:r>
            <a:endParaRPr sz="1000" dirty="0">
              <a:solidFill>
                <a:srgbClr val="C1C1C1"/>
              </a:solidFill>
            </a:endParaRPr>
          </a:p>
          <a:p>
            <a:pPr marL="0" lvl="0" indent="0" algn="ctr" rtl="0">
              <a:spcBef>
                <a:spcPts val="0"/>
              </a:spcBef>
              <a:spcAft>
                <a:spcPts val="0"/>
              </a:spcAft>
              <a:buNone/>
            </a:pPr>
            <a:r>
              <a:rPr lang="en" sz="1000" dirty="0">
                <a:solidFill>
                  <a:srgbClr val="C1C1C1"/>
                </a:solidFill>
              </a:rPr>
              <a:t>TO INFOGRAM HERE</a:t>
            </a:r>
            <a:endParaRPr sz="1000" dirty="0">
              <a:solidFill>
                <a:srgbClr val="C1C1C1"/>
              </a:solidFill>
            </a:endParaRPr>
          </a:p>
        </p:txBody>
      </p:sp>
    </p:spTree>
    <p:extLst>
      <p:ext uri="{BB962C8B-B14F-4D97-AF65-F5344CB8AC3E}">
        <p14:creationId xmlns:p14="http://schemas.microsoft.com/office/powerpoint/2010/main" val="2327072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FA1C2-54FA-FDFD-CAB5-0967C0EC5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B45DC6-2CE7-EE80-B5E0-D5B735259DAF}"/>
              </a:ext>
            </a:extLst>
          </p:cNvPr>
          <p:cNvSpPr>
            <a:spLocks noGrp="1"/>
          </p:cNvSpPr>
          <p:nvPr>
            <p:ph type="title"/>
          </p:nvPr>
        </p:nvSpPr>
        <p:spPr/>
        <p:txBody>
          <a:bodyPr rtlCol="0">
            <a:normAutofit/>
          </a:bodyPr>
          <a:lstStyle/>
          <a:p>
            <a:pPr fontAlgn="auto">
              <a:spcAft>
                <a:spcPts val="0"/>
              </a:spcAft>
              <a:defRPr/>
            </a:pPr>
            <a:r>
              <a:rPr lang="en-US" dirty="0"/>
              <a:t>Frayer Model</a:t>
            </a:r>
          </a:p>
        </p:txBody>
      </p:sp>
      <p:graphicFrame>
        <p:nvGraphicFramePr>
          <p:cNvPr id="3" name="Google Shape;167;p31">
            <a:extLst>
              <a:ext uri="{FF2B5EF4-FFF2-40B4-BE49-F238E27FC236}">
                <a16:creationId xmlns:a16="http://schemas.microsoft.com/office/drawing/2014/main" id="{620B7F3D-4D45-0A85-896E-6E481C7976AE}"/>
              </a:ext>
            </a:extLst>
          </p:cNvPr>
          <p:cNvGraphicFramePr/>
          <p:nvPr>
            <p:extLst>
              <p:ext uri="{D42A27DB-BD31-4B8C-83A1-F6EECF244321}">
                <p14:modId xmlns:p14="http://schemas.microsoft.com/office/powerpoint/2010/main" val="1424633559"/>
              </p:ext>
            </p:extLst>
          </p:nvPr>
        </p:nvGraphicFramePr>
        <p:xfrm>
          <a:off x="779781" y="1268413"/>
          <a:ext cx="7107334" cy="3451866"/>
        </p:xfrm>
        <a:graphic>
          <a:graphicData uri="http://schemas.openxmlformats.org/drawingml/2006/table">
            <a:tbl>
              <a:tblPr>
                <a:tableStyleId>{BEDF182F-1DE7-4F13-8AA3-002D9E3B458A}</a:tableStyleId>
              </a:tblPr>
              <a:tblGrid>
                <a:gridCol w="3553667">
                  <a:extLst>
                    <a:ext uri="{9D8B030D-6E8A-4147-A177-3AD203B41FA5}">
                      <a16:colId xmlns:a16="http://schemas.microsoft.com/office/drawing/2014/main" val="20000"/>
                    </a:ext>
                  </a:extLst>
                </a:gridCol>
                <a:gridCol w="3553667">
                  <a:extLst>
                    <a:ext uri="{9D8B030D-6E8A-4147-A177-3AD203B41FA5}">
                      <a16:colId xmlns:a16="http://schemas.microsoft.com/office/drawing/2014/main" val="20001"/>
                    </a:ext>
                  </a:extLst>
                </a:gridCol>
              </a:tblGrid>
              <a:tr h="1725933">
                <a:tc>
                  <a:txBody>
                    <a:bodyPr/>
                    <a:lstStyle/>
                    <a:p>
                      <a:pPr marL="0" lvl="0" indent="0" algn="l" rtl="0">
                        <a:spcBef>
                          <a:spcPts val="0"/>
                        </a:spcBef>
                        <a:spcAft>
                          <a:spcPts val="0"/>
                        </a:spcAft>
                        <a:buNone/>
                      </a:pPr>
                      <a:r>
                        <a:rPr lang="en" sz="1800" b="1" dirty="0">
                          <a:sym typeface="Caveat"/>
                        </a:rPr>
                        <a:t>Data </a:t>
                      </a:r>
                      <a:br>
                        <a:rPr lang="en" sz="1800" b="1" dirty="0">
                          <a:sym typeface="Caveat"/>
                        </a:rPr>
                      </a:br>
                      <a:r>
                        <a:rPr lang="en" sz="1800" b="0" dirty="0">
                          <a:sym typeface="Caveat"/>
                        </a:rPr>
                        <a:t>(what does it say?)</a:t>
                      </a:r>
                      <a:endParaRPr sz="1800" b="0" dirty="0">
                        <a:latin typeface="Caveat"/>
                        <a:ea typeface="Caveat"/>
                        <a:cs typeface="Caveat"/>
                        <a:sym typeface="Caveat"/>
                      </a:endParaRPr>
                    </a:p>
                  </a:txBody>
                  <a:tcPr marL="80426" marR="80426" marT="80426" marB="80426"/>
                </a:tc>
                <a:tc>
                  <a:txBody>
                    <a:bodyPr/>
                    <a:lstStyle/>
                    <a:p>
                      <a:pPr marL="0" lvl="0" indent="0" algn="r" rtl="0">
                        <a:spcBef>
                          <a:spcPts val="0"/>
                        </a:spcBef>
                        <a:spcAft>
                          <a:spcPts val="0"/>
                        </a:spcAft>
                        <a:buNone/>
                      </a:pPr>
                      <a:r>
                        <a:rPr lang="en" sz="1800" b="1" dirty="0">
                          <a:sym typeface="Caveat"/>
                        </a:rPr>
                        <a:t>Whole School </a:t>
                      </a:r>
                      <a:br>
                        <a:rPr lang="en" sz="1800" b="1" dirty="0">
                          <a:sym typeface="Caveat"/>
                        </a:rPr>
                      </a:br>
                      <a:r>
                        <a:rPr lang="en" sz="1800" b="0" dirty="0">
                          <a:sym typeface="Caveat"/>
                        </a:rPr>
                        <a:t>(keep doing, start doing?)</a:t>
                      </a:r>
                      <a:endParaRPr sz="1800" b="0" dirty="0">
                        <a:latin typeface="Caveat"/>
                        <a:ea typeface="Caveat"/>
                        <a:cs typeface="Caveat"/>
                        <a:sym typeface="Caveat"/>
                      </a:endParaRPr>
                    </a:p>
                  </a:txBody>
                  <a:tcPr marL="80426" marR="80426" marT="80426" marB="80426"/>
                </a:tc>
                <a:extLst>
                  <a:ext uri="{0D108BD9-81ED-4DB2-BD59-A6C34878D82A}">
                    <a16:rowId xmlns:a16="http://schemas.microsoft.com/office/drawing/2014/main" val="10000"/>
                  </a:ext>
                </a:extLst>
              </a:tr>
              <a:tr h="1725933">
                <a:tc>
                  <a:txBody>
                    <a:bodyPr/>
                    <a:lstStyle/>
                    <a:p>
                      <a:pPr marL="0" lvl="0" indent="0" algn="l" rtl="0">
                        <a:spcBef>
                          <a:spcPts val="0"/>
                        </a:spcBef>
                        <a:spcAft>
                          <a:spcPts val="0"/>
                        </a:spcAft>
                        <a:buNone/>
                      </a:pPr>
                      <a:r>
                        <a:rPr lang="en" sz="1800" b="1" dirty="0">
                          <a:sym typeface="Caveat"/>
                        </a:rPr>
                        <a:t>Team </a:t>
                      </a:r>
                      <a:br>
                        <a:rPr lang="en" sz="1800" b="1" dirty="0">
                          <a:sym typeface="Caveat"/>
                        </a:rPr>
                      </a:br>
                      <a:r>
                        <a:rPr lang="en" sz="1800" b="0" dirty="0">
                          <a:sym typeface="Caveat"/>
                        </a:rPr>
                        <a:t>(keep doing, start doing?)</a:t>
                      </a:r>
                      <a:endParaRPr sz="1800" b="0" dirty="0">
                        <a:latin typeface="Caveat"/>
                        <a:ea typeface="Caveat"/>
                        <a:cs typeface="Caveat"/>
                        <a:sym typeface="Caveat"/>
                      </a:endParaRPr>
                    </a:p>
                  </a:txBody>
                  <a:tcPr marL="80426" marR="80426" marT="80426" marB="80426"/>
                </a:tc>
                <a:tc>
                  <a:txBody>
                    <a:bodyPr/>
                    <a:lstStyle/>
                    <a:p>
                      <a:pPr marL="0" lvl="0" indent="0" algn="r" rtl="0">
                        <a:spcBef>
                          <a:spcPts val="0"/>
                        </a:spcBef>
                        <a:spcAft>
                          <a:spcPts val="0"/>
                        </a:spcAft>
                        <a:buNone/>
                      </a:pPr>
                      <a:r>
                        <a:rPr lang="en" sz="1800" b="1" dirty="0">
                          <a:sym typeface="Caveat"/>
                        </a:rPr>
                        <a:t>Personal </a:t>
                      </a:r>
                      <a:br>
                        <a:rPr lang="en" sz="1800" b="1" dirty="0">
                          <a:sym typeface="Caveat"/>
                        </a:rPr>
                      </a:br>
                      <a:r>
                        <a:rPr lang="en" sz="1800" b="0" dirty="0">
                          <a:sym typeface="Caveat"/>
                        </a:rPr>
                        <a:t>(keep doing, start doing?)</a:t>
                      </a:r>
                      <a:endParaRPr sz="1800" b="0" dirty="0">
                        <a:latin typeface="Caveat"/>
                        <a:ea typeface="Caveat"/>
                        <a:cs typeface="Caveat"/>
                        <a:sym typeface="Caveat"/>
                      </a:endParaRPr>
                    </a:p>
                  </a:txBody>
                  <a:tcPr marL="80426" marR="80426" marT="80426" marB="80426"/>
                </a:tc>
                <a:extLst>
                  <a:ext uri="{0D108BD9-81ED-4DB2-BD59-A6C34878D82A}">
                    <a16:rowId xmlns:a16="http://schemas.microsoft.com/office/drawing/2014/main" val="10001"/>
                  </a:ext>
                </a:extLst>
              </a:tr>
            </a:tbl>
          </a:graphicData>
        </a:graphic>
      </p:graphicFrame>
      <p:sp>
        <p:nvSpPr>
          <p:cNvPr id="4" name="Google Shape;168;p31">
            <a:extLst>
              <a:ext uri="{FF2B5EF4-FFF2-40B4-BE49-F238E27FC236}">
                <a16:creationId xmlns:a16="http://schemas.microsoft.com/office/drawing/2014/main" id="{366A2220-F225-00FE-8448-B31F3AA4E8AB}"/>
              </a:ext>
            </a:extLst>
          </p:cNvPr>
          <p:cNvSpPr/>
          <p:nvPr/>
        </p:nvSpPr>
        <p:spPr>
          <a:xfrm>
            <a:off x="3343611" y="2270438"/>
            <a:ext cx="1979674" cy="1130315"/>
          </a:xfrm>
          <a:prstGeom prst="ellipse">
            <a:avLst/>
          </a:prstGeom>
          <a:solidFill>
            <a:schemeClr val="lt1"/>
          </a:solidFill>
          <a:ln w="9525" cap="flat" cmpd="sng">
            <a:solidFill>
              <a:schemeClr val="tx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a:latin typeface="Caveat"/>
                <a:ea typeface="Caveat"/>
                <a:cs typeface="Caveat"/>
                <a:sym typeface="Caveat"/>
              </a:rPr>
              <a:t>Construct Name</a:t>
            </a:r>
            <a:endParaRPr sz="2000" b="1" dirty="0">
              <a:latin typeface="Caveat"/>
              <a:ea typeface="Caveat"/>
              <a:cs typeface="Caveat"/>
              <a:sym typeface="Caveat"/>
            </a:endParaRPr>
          </a:p>
        </p:txBody>
      </p:sp>
    </p:spTree>
    <p:extLst>
      <p:ext uri="{BB962C8B-B14F-4D97-AF65-F5344CB8AC3E}">
        <p14:creationId xmlns:p14="http://schemas.microsoft.com/office/powerpoint/2010/main" val="3506371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557B1-C44D-9872-3A15-B6A9A8EE4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3835C-0178-6C4C-8E2F-C5862161EA0D}"/>
              </a:ext>
            </a:extLst>
          </p:cNvPr>
          <p:cNvSpPr>
            <a:spLocks noGrp="1"/>
          </p:cNvSpPr>
          <p:nvPr>
            <p:ph type="title"/>
          </p:nvPr>
        </p:nvSpPr>
        <p:spPr/>
        <p:txBody>
          <a:bodyPr rtlCol="0">
            <a:normAutofit/>
          </a:bodyPr>
          <a:lstStyle/>
          <a:p>
            <a:pPr fontAlgn="auto">
              <a:spcAft>
                <a:spcPts val="0"/>
              </a:spcAft>
              <a:defRPr/>
            </a:pPr>
            <a:r>
              <a:rPr lang="en-US" dirty="0"/>
              <a:t>Gallery Walk</a:t>
            </a:r>
          </a:p>
        </p:txBody>
      </p:sp>
      <p:sp>
        <p:nvSpPr>
          <p:cNvPr id="25602" name="Content Placeholder 2">
            <a:extLst>
              <a:ext uri="{FF2B5EF4-FFF2-40B4-BE49-F238E27FC236}">
                <a16:creationId xmlns:a16="http://schemas.microsoft.com/office/drawing/2014/main" id="{1580D10A-5444-AB08-ABC6-8EF4AD79B39F}"/>
              </a:ext>
            </a:extLst>
          </p:cNvPr>
          <p:cNvSpPr>
            <a:spLocks noGrp="1" noChangeArrowheads="1"/>
          </p:cNvSpPr>
          <p:nvPr>
            <p:ph idx="4294967295"/>
          </p:nvPr>
        </p:nvSpPr>
        <p:spPr/>
        <p:txBody>
          <a:bodyPr/>
          <a:lstStyle/>
          <a:p>
            <a:pPr marL="578358" indent="-514350">
              <a:buFont typeface="+mj-lt"/>
              <a:buAutoNum type="arabicPeriod"/>
            </a:pPr>
            <a:r>
              <a:rPr lang="en-US" altLang="en-US" dirty="0"/>
              <a:t>Walk the room to view each group’s Frayer Model Poster.</a:t>
            </a:r>
          </a:p>
          <a:p>
            <a:pPr marL="578358" indent="-514350">
              <a:buFont typeface="+mj-lt"/>
              <a:buAutoNum type="arabicPeriod"/>
            </a:pPr>
            <a:r>
              <a:rPr lang="en-US" altLang="en-US" dirty="0"/>
              <a:t>As a group, add a sticky note to each poster with a reaction or reflection, such as:</a:t>
            </a:r>
          </a:p>
          <a:p>
            <a:pPr marL="1035558" lvl="1" indent="-514350"/>
            <a:r>
              <a:rPr lang="en-US" altLang="en-US" dirty="0"/>
              <a:t>What idea you support most</a:t>
            </a:r>
          </a:p>
          <a:p>
            <a:pPr marL="1035558" lvl="1" indent="-514350"/>
            <a:r>
              <a:rPr lang="en-US" altLang="en-US" dirty="0"/>
              <a:t>Additional ideas</a:t>
            </a:r>
          </a:p>
          <a:p>
            <a:pPr marL="1035558" lvl="1" indent="-514350"/>
            <a:r>
              <a:rPr lang="en-US" altLang="en-US" dirty="0"/>
              <a:t>Questions you have</a:t>
            </a:r>
          </a:p>
        </p:txBody>
      </p:sp>
      <p:pic>
        <p:nvPicPr>
          <p:cNvPr id="3" name="Google Shape;175;p32">
            <a:extLst>
              <a:ext uri="{FF2B5EF4-FFF2-40B4-BE49-F238E27FC236}">
                <a16:creationId xmlns:a16="http://schemas.microsoft.com/office/drawing/2014/main" id="{A2CC0B94-0DE9-9DEC-3522-507F0038AD77}"/>
              </a:ext>
            </a:extLst>
          </p:cNvPr>
          <p:cNvPicPr preferRelativeResize="0"/>
          <p:nvPr/>
        </p:nvPicPr>
        <p:blipFill>
          <a:blip r:embed="rId3"/>
          <a:stretch>
            <a:fillRect/>
          </a:stretch>
        </p:blipFill>
        <p:spPr>
          <a:xfrm>
            <a:off x="6335809" y="235738"/>
            <a:ext cx="2242311" cy="1134275"/>
          </a:xfrm>
          <a:prstGeom prst="rect">
            <a:avLst/>
          </a:prstGeom>
        </p:spPr>
      </p:pic>
    </p:spTree>
    <p:extLst>
      <p:ext uri="{BB962C8B-B14F-4D97-AF65-F5344CB8AC3E}">
        <p14:creationId xmlns:p14="http://schemas.microsoft.com/office/powerpoint/2010/main" val="645923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1087056"/>
            <a:ext cx="7886700" cy="2139950"/>
          </a:xfrm>
        </p:spPr>
        <p:txBody>
          <a:bodyPr/>
          <a:lstStyle/>
          <a:p>
            <a:r>
              <a:rPr lang="en-US" altLang="en-US" dirty="0"/>
              <a:t>Directing Energy: Goals, Supports, and Structures</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3334956"/>
            <a:ext cx="7885112" cy="1397000"/>
          </a:xfrm>
        </p:spPr>
        <p:txBody>
          <a:bodyPr/>
          <a:lstStyle/>
          <a:p>
            <a:r>
              <a:rPr lang="en-US" altLang="en-US" dirty="0"/>
              <a:t>8 Aspects of Climate &amp; Culture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185995"/>
            <a:ext cx="7886700" cy="2139950"/>
          </a:xfrm>
        </p:spPr>
        <p:txBody>
          <a:bodyPr/>
          <a:lstStyle/>
          <a:p>
            <a:r>
              <a:rPr lang="en-US" altLang="en-US" dirty="0"/>
              <a:t>Essential Question</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8" y="2061905"/>
            <a:ext cx="7885112" cy="1397000"/>
          </a:xfrm>
        </p:spPr>
        <p:txBody>
          <a:bodyPr rtlCol="0">
            <a:noAutofit/>
          </a:bodyPr>
          <a:lstStyle/>
          <a:p>
            <a:pPr marL="64008" indent="0">
              <a:buNone/>
            </a:pPr>
            <a:r>
              <a:rPr lang="en-US" altLang="en-US" dirty="0"/>
              <a:t>How do goals, supports, and structures impact employee engagement within an organization?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5A53E-D422-91EF-643E-39288675CD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A0B4A-7F25-60CB-7FAD-874B1DF7E8DD}"/>
              </a:ext>
            </a:extLst>
          </p:cNvPr>
          <p:cNvSpPr>
            <a:spLocks noGrp="1"/>
          </p:cNvSpPr>
          <p:nvPr>
            <p:ph type="title"/>
          </p:nvPr>
        </p:nvSpPr>
        <p:spPr/>
        <p:txBody>
          <a:bodyPr rtlCol="0">
            <a:normAutofit/>
          </a:bodyPr>
          <a:lstStyle/>
          <a:p>
            <a:pPr fontAlgn="auto">
              <a:spcAft>
                <a:spcPts val="0"/>
              </a:spcAft>
              <a:defRPr/>
            </a:pPr>
            <a:r>
              <a:rPr lang="en-US" dirty="0"/>
              <a:t>Magnetic Statements</a:t>
            </a:r>
          </a:p>
        </p:txBody>
      </p:sp>
      <p:sp>
        <p:nvSpPr>
          <p:cNvPr id="25602" name="Content Placeholder 2">
            <a:extLst>
              <a:ext uri="{FF2B5EF4-FFF2-40B4-BE49-F238E27FC236}">
                <a16:creationId xmlns:a16="http://schemas.microsoft.com/office/drawing/2014/main" id="{CFFF9F08-6D85-9928-CFB0-E493D9AE142E}"/>
              </a:ext>
            </a:extLst>
          </p:cNvPr>
          <p:cNvSpPr>
            <a:spLocks noGrp="1" noChangeArrowheads="1"/>
          </p:cNvSpPr>
          <p:nvPr>
            <p:ph idx="4294967295"/>
          </p:nvPr>
        </p:nvSpPr>
        <p:spPr>
          <a:xfrm>
            <a:off x="628650" y="1370013"/>
            <a:ext cx="5003149" cy="3262312"/>
          </a:xfrm>
        </p:spPr>
        <p:txBody>
          <a:bodyPr/>
          <a:lstStyle/>
          <a:p>
            <a:pPr marL="578358" indent="-514350">
              <a:buFont typeface="+mj-lt"/>
              <a:buAutoNum type="arabicPeriod"/>
            </a:pPr>
            <a:r>
              <a:rPr lang="en-US" altLang="en-US" dirty="0"/>
              <a:t>Read some of the quotes on the walls around the room.</a:t>
            </a:r>
          </a:p>
          <a:p>
            <a:pPr marL="578358" indent="-514350">
              <a:buFont typeface="+mj-lt"/>
              <a:buAutoNum type="arabicPeriod"/>
            </a:pPr>
            <a:r>
              <a:rPr lang="en-US" altLang="en-US" dirty="0"/>
              <a:t>Stand near the one that draws your attention the most.</a:t>
            </a:r>
          </a:p>
        </p:txBody>
      </p:sp>
      <p:pic>
        <p:nvPicPr>
          <p:cNvPr id="3" name="Google Shape;79;p19">
            <a:extLst>
              <a:ext uri="{FF2B5EF4-FFF2-40B4-BE49-F238E27FC236}">
                <a16:creationId xmlns:a16="http://schemas.microsoft.com/office/drawing/2014/main" id="{892FE275-C16F-0475-CCCD-86F7285CB693}"/>
              </a:ext>
            </a:extLst>
          </p:cNvPr>
          <p:cNvPicPr preferRelativeResize="0"/>
          <p:nvPr/>
        </p:nvPicPr>
        <p:blipFill>
          <a:blip r:embed="rId3">
            <a:alphaModFix/>
          </a:blip>
          <a:stretch>
            <a:fillRect/>
          </a:stretch>
        </p:blipFill>
        <p:spPr>
          <a:xfrm rot="940895">
            <a:off x="5760690" y="1059034"/>
            <a:ext cx="2467149" cy="2467163"/>
          </a:xfrm>
          <a:prstGeom prst="rect">
            <a:avLst/>
          </a:prstGeom>
          <a:noFill/>
          <a:ln>
            <a:noFill/>
          </a:ln>
          <a:effectLst>
            <a:outerShdw blurRad="57150" dist="19050" dir="5400000" algn="bl" rotWithShape="0">
              <a:srgbClr val="000000">
                <a:alpha val="50000"/>
              </a:srgbClr>
            </a:outerShdw>
          </a:effectLst>
        </p:spPr>
      </p:pic>
    </p:spTree>
    <p:extLst>
      <p:ext uri="{BB962C8B-B14F-4D97-AF65-F5344CB8AC3E}">
        <p14:creationId xmlns:p14="http://schemas.microsoft.com/office/powerpoint/2010/main" val="49123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D23FB-E19A-E000-89CB-D1A465673D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0998C9-CE64-1266-70B1-181C44438C35}"/>
              </a:ext>
            </a:extLst>
          </p:cNvPr>
          <p:cNvSpPr>
            <a:spLocks noGrp="1"/>
          </p:cNvSpPr>
          <p:nvPr>
            <p:ph type="title"/>
          </p:nvPr>
        </p:nvSpPr>
        <p:spPr/>
        <p:txBody>
          <a:bodyPr rtlCol="0">
            <a:normAutofit/>
          </a:bodyPr>
          <a:lstStyle/>
          <a:p>
            <a:pPr fontAlgn="auto">
              <a:spcAft>
                <a:spcPts val="0"/>
              </a:spcAft>
              <a:defRPr/>
            </a:pPr>
            <a:r>
              <a:rPr lang="en-US" dirty="0"/>
              <a:t>30 Second Expert</a:t>
            </a:r>
          </a:p>
        </p:txBody>
      </p:sp>
      <p:sp>
        <p:nvSpPr>
          <p:cNvPr id="25602" name="Content Placeholder 2">
            <a:extLst>
              <a:ext uri="{FF2B5EF4-FFF2-40B4-BE49-F238E27FC236}">
                <a16:creationId xmlns:a16="http://schemas.microsoft.com/office/drawing/2014/main" id="{6CB77049-A096-24AB-B947-B1A41C71CE9E}"/>
              </a:ext>
            </a:extLst>
          </p:cNvPr>
          <p:cNvSpPr>
            <a:spLocks noGrp="1" noChangeArrowheads="1"/>
          </p:cNvSpPr>
          <p:nvPr>
            <p:ph idx="4294967295"/>
          </p:nvPr>
        </p:nvSpPr>
        <p:spPr>
          <a:xfrm>
            <a:off x="628650" y="1370013"/>
            <a:ext cx="5164704" cy="3262312"/>
          </a:xfrm>
        </p:spPr>
        <p:txBody>
          <a:bodyPr/>
          <a:lstStyle/>
          <a:p>
            <a:pPr marL="578358" indent="-514350">
              <a:buFont typeface="+mj-lt"/>
              <a:buAutoNum type="arabicPeriod"/>
            </a:pPr>
            <a:r>
              <a:rPr lang="en-US" altLang="en-US" dirty="0"/>
              <a:t>Talk with your group about the quote and why you chose it.</a:t>
            </a:r>
          </a:p>
          <a:p>
            <a:pPr marL="578358" indent="-514350">
              <a:buFont typeface="+mj-lt"/>
              <a:buAutoNum type="arabicPeriod"/>
            </a:pPr>
            <a:r>
              <a:rPr lang="en-US" altLang="en-US" dirty="0"/>
              <a:t>One person from each group, read your quote and share in 30 seconds what you talked about.</a:t>
            </a:r>
          </a:p>
        </p:txBody>
      </p:sp>
      <p:pic>
        <p:nvPicPr>
          <p:cNvPr id="3" name="Google Shape;86;p20">
            <a:extLst>
              <a:ext uri="{FF2B5EF4-FFF2-40B4-BE49-F238E27FC236}">
                <a16:creationId xmlns:a16="http://schemas.microsoft.com/office/drawing/2014/main" id="{118CAD75-2A67-AD78-A5FE-7200A3298BD2}"/>
              </a:ext>
            </a:extLst>
          </p:cNvPr>
          <p:cNvPicPr preferRelativeResize="0"/>
          <p:nvPr/>
        </p:nvPicPr>
        <p:blipFill>
          <a:blip r:embed="rId3">
            <a:alphaModFix/>
          </a:blip>
          <a:stretch>
            <a:fillRect/>
          </a:stretch>
        </p:blipFill>
        <p:spPr>
          <a:xfrm>
            <a:off x="5846412" y="1479558"/>
            <a:ext cx="2822224" cy="2054752"/>
          </a:xfrm>
          <a:prstGeom prst="rect">
            <a:avLst/>
          </a:prstGeom>
          <a:noFill/>
          <a:ln>
            <a:noFill/>
          </a:ln>
          <a:effectLst>
            <a:outerShdw blurRad="57150" dist="19050" dir="5400000" algn="bl" rotWithShape="0">
              <a:srgbClr val="000000">
                <a:alpha val="50000"/>
              </a:srgbClr>
            </a:outerShdw>
          </a:effectLst>
        </p:spPr>
      </p:pic>
    </p:spTree>
    <p:extLst>
      <p:ext uri="{BB962C8B-B14F-4D97-AF65-F5344CB8AC3E}">
        <p14:creationId xmlns:p14="http://schemas.microsoft.com/office/powerpoint/2010/main" val="2097475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7A409-19C9-F13D-0C65-43F47DD25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4E18F2-E601-3EAC-84BB-58B9580B36BD}"/>
              </a:ext>
            </a:extLst>
          </p:cNvPr>
          <p:cNvSpPr>
            <a:spLocks noGrp="1"/>
          </p:cNvSpPr>
          <p:nvPr>
            <p:ph type="title"/>
          </p:nvPr>
        </p:nvSpPr>
        <p:spPr/>
        <p:txBody>
          <a:bodyPr rtlCol="0">
            <a:normAutofit/>
          </a:bodyPr>
          <a:lstStyle/>
          <a:p>
            <a:pPr fontAlgn="auto">
              <a:spcAft>
                <a:spcPts val="0"/>
              </a:spcAft>
              <a:defRPr/>
            </a:pPr>
            <a:r>
              <a:rPr lang="en-US" dirty="0"/>
              <a:t>#1</a:t>
            </a:r>
          </a:p>
        </p:txBody>
      </p:sp>
      <p:sp>
        <p:nvSpPr>
          <p:cNvPr id="25602" name="Content Placeholder 2">
            <a:extLst>
              <a:ext uri="{FF2B5EF4-FFF2-40B4-BE49-F238E27FC236}">
                <a16:creationId xmlns:a16="http://schemas.microsoft.com/office/drawing/2014/main" id="{4A9131CC-07B1-FBA6-8D94-5D5273011CC6}"/>
              </a:ext>
            </a:extLst>
          </p:cNvPr>
          <p:cNvSpPr>
            <a:spLocks noGrp="1" noChangeArrowheads="1"/>
          </p:cNvSpPr>
          <p:nvPr>
            <p:ph idx="4294967295"/>
          </p:nvPr>
        </p:nvSpPr>
        <p:spPr/>
        <p:txBody>
          <a:bodyPr/>
          <a:lstStyle/>
          <a:p>
            <a:pPr marL="64008" indent="0">
              <a:buNone/>
            </a:pPr>
            <a:r>
              <a:rPr lang="en-US" altLang="en-US" dirty="0"/>
              <a:t>A strong presence of shared goals fosters community and cooperation within the organization.</a:t>
            </a:r>
          </a:p>
        </p:txBody>
      </p:sp>
    </p:spTree>
    <p:extLst>
      <p:ext uri="{BB962C8B-B14F-4D97-AF65-F5344CB8AC3E}">
        <p14:creationId xmlns:p14="http://schemas.microsoft.com/office/powerpoint/2010/main" val="3612746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9AA8F-FDC1-2165-080D-5A2BE3476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3C5C5-3001-2180-50E4-B20E4B02E9AA}"/>
              </a:ext>
            </a:extLst>
          </p:cNvPr>
          <p:cNvSpPr>
            <a:spLocks noGrp="1"/>
          </p:cNvSpPr>
          <p:nvPr>
            <p:ph type="title"/>
          </p:nvPr>
        </p:nvSpPr>
        <p:spPr/>
        <p:txBody>
          <a:bodyPr rtlCol="0">
            <a:normAutofit/>
          </a:bodyPr>
          <a:lstStyle/>
          <a:p>
            <a:pPr fontAlgn="auto">
              <a:spcAft>
                <a:spcPts val="0"/>
              </a:spcAft>
              <a:defRPr/>
            </a:pPr>
            <a:r>
              <a:rPr lang="en-US" dirty="0"/>
              <a:t>#2</a:t>
            </a:r>
          </a:p>
        </p:txBody>
      </p:sp>
      <p:sp>
        <p:nvSpPr>
          <p:cNvPr id="25602" name="Content Placeholder 2">
            <a:extLst>
              <a:ext uri="{FF2B5EF4-FFF2-40B4-BE49-F238E27FC236}">
                <a16:creationId xmlns:a16="http://schemas.microsoft.com/office/drawing/2014/main" id="{E7D6A645-F732-34B2-E262-59CCEC581701}"/>
              </a:ext>
            </a:extLst>
          </p:cNvPr>
          <p:cNvSpPr>
            <a:spLocks noGrp="1" noChangeArrowheads="1"/>
          </p:cNvSpPr>
          <p:nvPr>
            <p:ph idx="4294967295"/>
          </p:nvPr>
        </p:nvSpPr>
        <p:spPr/>
        <p:txBody>
          <a:bodyPr/>
          <a:lstStyle/>
          <a:p>
            <a:pPr marL="64008" indent="0">
              <a:buNone/>
            </a:pPr>
            <a:r>
              <a:rPr lang="en-US" altLang="en-US" dirty="0"/>
              <a:t>Being specific about how roles connect to the organizational goals helps to clarify work expectations and provides a focus for the work.</a:t>
            </a:r>
          </a:p>
        </p:txBody>
      </p:sp>
    </p:spTree>
    <p:extLst>
      <p:ext uri="{BB962C8B-B14F-4D97-AF65-F5344CB8AC3E}">
        <p14:creationId xmlns:p14="http://schemas.microsoft.com/office/powerpoint/2010/main" val="3880972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FF87E-00A8-7730-4DAE-AB3900DFF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6887BB-A73F-97A7-A09D-A2E3F6E2C993}"/>
              </a:ext>
            </a:extLst>
          </p:cNvPr>
          <p:cNvSpPr>
            <a:spLocks noGrp="1"/>
          </p:cNvSpPr>
          <p:nvPr>
            <p:ph type="title"/>
          </p:nvPr>
        </p:nvSpPr>
        <p:spPr/>
        <p:txBody>
          <a:bodyPr rtlCol="0">
            <a:normAutofit/>
          </a:bodyPr>
          <a:lstStyle/>
          <a:p>
            <a:pPr fontAlgn="auto">
              <a:spcAft>
                <a:spcPts val="0"/>
              </a:spcAft>
              <a:defRPr/>
            </a:pPr>
            <a:r>
              <a:rPr lang="en-US" dirty="0"/>
              <a:t>#3</a:t>
            </a:r>
          </a:p>
        </p:txBody>
      </p:sp>
      <p:sp>
        <p:nvSpPr>
          <p:cNvPr id="25602" name="Content Placeholder 2">
            <a:extLst>
              <a:ext uri="{FF2B5EF4-FFF2-40B4-BE49-F238E27FC236}">
                <a16:creationId xmlns:a16="http://schemas.microsoft.com/office/drawing/2014/main" id="{A87AD0CD-3193-9383-5C0B-DBE9AC1F0B0A}"/>
              </a:ext>
            </a:extLst>
          </p:cNvPr>
          <p:cNvSpPr>
            <a:spLocks noGrp="1" noChangeArrowheads="1"/>
          </p:cNvSpPr>
          <p:nvPr>
            <p:ph idx="4294967295"/>
          </p:nvPr>
        </p:nvSpPr>
        <p:spPr/>
        <p:txBody>
          <a:bodyPr/>
          <a:lstStyle/>
          <a:p>
            <a:pPr marL="64008" indent="0">
              <a:buNone/>
            </a:pPr>
            <a:r>
              <a:rPr lang="en-US" altLang="en-US" dirty="0"/>
              <a:t>Goals help us to know what success looks like.</a:t>
            </a:r>
          </a:p>
        </p:txBody>
      </p:sp>
    </p:spTree>
    <p:extLst>
      <p:ext uri="{BB962C8B-B14F-4D97-AF65-F5344CB8AC3E}">
        <p14:creationId xmlns:p14="http://schemas.microsoft.com/office/powerpoint/2010/main" val="3558450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C40D3-F7AC-A475-66A0-D30029849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B315A-5DDF-344D-AB60-CBBA708DF055}"/>
              </a:ext>
            </a:extLst>
          </p:cNvPr>
          <p:cNvSpPr>
            <a:spLocks noGrp="1"/>
          </p:cNvSpPr>
          <p:nvPr>
            <p:ph type="title"/>
          </p:nvPr>
        </p:nvSpPr>
        <p:spPr/>
        <p:txBody>
          <a:bodyPr rtlCol="0">
            <a:normAutofit/>
          </a:bodyPr>
          <a:lstStyle/>
          <a:p>
            <a:pPr fontAlgn="auto">
              <a:spcAft>
                <a:spcPts val="0"/>
              </a:spcAft>
              <a:defRPr/>
            </a:pPr>
            <a:r>
              <a:rPr lang="en-US" dirty="0"/>
              <a:t>#4</a:t>
            </a:r>
          </a:p>
        </p:txBody>
      </p:sp>
      <p:sp>
        <p:nvSpPr>
          <p:cNvPr id="25602" name="Content Placeholder 2">
            <a:extLst>
              <a:ext uri="{FF2B5EF4-FFF2-40B4-BE49-F238E27FC236}">
                <a16:creationId xmlns:a16="http://schemas.microsoft.com/office/drawing/2014/main" id="{115497DE-7BEC-9A0B-7DE7-4DF847730024}"/>
              </a:ext>
            </a:extLst>
          </p:cNvPr>
          <p:cNvSpPr>
            <a:spLocks noGrp="1" noChangeArrowheads="1"/>
          </p:cNvSpPr>
          <p:nvPr>
            <p:ph idx="4294967295"/>
          </p:nvPr>
        </p:nvSpPr>
        <p:spPr/>
        <p:txBody>
          <a:bodyPr/>
          <a:lstStyle/>
          <a:p>
            <a:pPr marL="64008" indent="0">
              <a:buNone/>
            </a:pPr>
            <a:r>
              <a:rPr lang="en-US" altLang="en-US" dirty="0"/>
              <a:t>Altogether, human resources practices that nurture healthy growth in the staff generate physical, emotional, and cognitive well-being and positive energy, which is an asset toward the organization's strategic goals.</a:t>
            </a:r>
          </a:p>
        </p:txBody>
      </p:sp>
    </p:spTree>
    <p:extLst>
      <p:ext uri="{BB962C8B-B14F-4D97-AF65-F5344CB8AC3E}">
        <p14:creationId xmlns:p14="http://schemas.microsoft.com/office/powerpoint/2010/main" val="2222288745"/>
      </p:ext>
    </p:extLst>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26</TotalTime>
  <Words>1249</Words>
  <Application>Microsoft Office PowerPoint</Application>
  <PresentationFormat>On-screen Show (16:9)</PresentationFormat>
  <Paragraphs>92</Paragraphs>
  <Slides>16</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Aptos Display</vt:lpstr>
      <vt:lpstr>Arial</vt:lpstr>
      <vt:lpstr>Calibri</vt:lpstr>
      <vt:lpstr>Caveat</vt:lpstr>
      <vt:lpstr>Courier New</vt:lpstr>
      <vt:lpstr>Roboto</vt:lpstr>
      <vt:lpstr>System Font Regular</vt:lpstr>
      <vt:lpstr>Wingdings</vt:lpstr>
      <vt:lpstr>Custom Design</vt:lpstr>
      <vt:lpstr>1_Custom Design</vt:lpstr>
      <vt:lpstr>PowerPoint Presentation</vt:lpstr>
      <vt:lpstr>Directing Energy: Goals, Supports, and Structures</vt:lpstr>
      <vt:lpstr>Essential Question</vt:lpstr>
      <vt:lpstr>Magnetic Statements</vt:lpstr>
      <vt:lpstr>30 Second Expert</vt:lpstr>
      <vt:lpstr>#1</vt:lpstr>
      <vt:lpstr>#2</vt:lpstr>
      <vt:lpstr>#3</vt:lpstr>
      <vt:lpstr>#4</vt:lpstr>
      <vt:lpstr>Lesson Objectives</vt:lpstr>
      <vt:lpstr>Directing Energy: Leadership and Strategic Alignment</vt:lpstr>
      <vt:lpstr>Job Demand-Resources Model</vt:lpstr>
      <vt:lpstr>Examples and Non-Examples</vt:lpstr>
      <vt:lpstr>Look at the Data</vt:lpstr>
      <vt:lpstr>Frayer Model</vt:lpstr>
      <vt:lpstr>Gallery Walk</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1</cp:revision>
  <dcterms:created xsi:type="dcterms:W3CDTF">2026-04-16T20:43:16Z</dcterms:created>
  <dcterms:modified xsi:type="dcterms:W3CDTF">2026-04-16T21:10:14Z</dcterms:modified>
  <cp:category/>
</cp:coreProperties>
</file>