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548" y="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2bf2535d7b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2bf2535d7b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K20 Center. (n.d.). Say something! Strategies. </a:t>
            </a:r>
            <a:r>
              <a:rPr lang="en-US" sz="3600" dirty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https://learn.k20center.ou.edu/strategy/778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600" dirty="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Ex</a:t>
            </a:r>
            <a:r>
              <a:rPr lang="en" sz="3600" dirty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plain - Mechanics and info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2" lvl="0" indent="-1762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NSPIRE is designed to be more streamlined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2" lvl="0" indent="-1762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updated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2" lvl="0" indent="-1762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Intended to have less button pushed than the TI-84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764" lvl="2" indent="-1661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that there are more menus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2" lvl="0" indent="-1762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the same commands as computers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80034" lvl="1" indent="-1470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Ctrl v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80034" lvl="1" indent="-1470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Ctrl c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80034" lvl="1" indent="-1470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Ctrl x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80034" lvl="1" indent="-1470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Ect.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2" lvl="0" indent="-1762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CX models can be used on the ACT (CAS models cannot)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2" lvl="0" indent="-1762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Keyboard is not (like a computer keyboard) because ACT won’t allow that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bf2535d7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22bf2535d7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3e0f5d3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g23e0f5d3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K20 Center. (n.d.). Muddiest point. Strategies. https://learn.k20center.ou.edu/strategy/109</a:t>
            </a:r>
            <a:endParaRPr dirty="0"/>
          </a:p>
        </p:txBody>
      </p:sp>
      <p:sp>
        <p:nvSpPr>
          <p:cNvPr id="232" name="Google Shape;2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161a5798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g22161a5798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K20 Center. (n.d.). Commit and toss. Strategies. </a:t>
            </a:r>
            <a:r>
              <a:rPr lang="en-US"/>
              <a:t>https://learn.k20center.ou.edu/strategy/119</a:t>
            </a:r>
            <a:endParaRPr/>
          </a:p>
        </p:txBody>
      </p:sp>
      <p:sp>
        <p:nvSpPr>
          <p:cNvPr id="246" name="Google Shape;2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K20 Center. (n.d.). Magnetic statements. Strategies. https://learn.k20center.ou.edu/strategy/166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2bf2535d7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22bf2535d7b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bf2535d7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22bf2535d7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bf2535d7b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2bf2535d7b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rtl="0">
              <a:spcBef>
                <a:spcPts val="24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295275" rtl="0">
              <a:spcBef>
                <a:spcPts val="21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Char char="■"/>
              <a:defRPr/>
            </a:lvl6pPr>
            <a:lvl7pPr marL="3200400" lvl="6" indent="-320039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body" idx="4294967295"/>
          </p:nvPr>
        </p:nvSpPr>
        <p:spPr>
          <a:xfrm>
            <a:off x="1515275" y="1784775"/>
            <a:ext cx="1851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520"/>
              </a:spcBef>
              <a:spcAft>
                <a:spcPts val="1200"/>
              </a:spcAft>
              <a:buSzPts val="2600"/>
              <a:buNone/>
            </a:pPr>
            <a:r>
              <a:rPr lang="en"/>
              <a:t>TI-84 Plus                                      </a:t>
            </a:r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 am more comfortable using</a:t>
            </a:r>
            <a:endParaRPr/>
          </a:p>
        </p:txBody>
      </p:sp>
      <p:pic>
        <p:nvPicPr>
          <p:cNvPr id="158" name="Google Shape;15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281" y="2928688"/>
            <a:ext cx="265747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7719" y="2928700"/>
            <a:ext cx="266700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6413" y="1778211"/>
            <a:ext cx="1591175" cy="158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 txBox="1">
            <a:spLocks noGrp="1"/>
          </p:cNvSpPr>
          <p:nvPr>
            <p:ph type="body" idx="4294967295"/>
          </p:nvPr>
        </p:nvSpPr>
        <p:spPr>
          <a:xfrm>
            <a:off x="5777725" y="1803525"/>
            <a:ext cx="18510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1200"/>
              </a:spcAft>
              <a:buSzPts val="2600"/>
              <a:buNone/>
            </a:pPr>
            <a:r>
              <a:rPr lang="en"/>
              <a:t>TI-Nspire™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1343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body" idx="1"/>
          </p:nvPr>
        </p:nvSpPr>
        <p:spPr>
          <a:xfrm>
            <a:off x="457199" y="1305059"/>
            <a:ext cx="5511625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557848" lvl="0" indent="-4572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Complete the steps in the TI-Nspire™ scavenger hunt. </a:t>
            </a:r>
            <a:endParaRPr dirty="0"/>
          </a:p>
          <a:p>
            <a:pPr marL="557848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Choose the graphing calculator task card that aligns with your content area. </a:t>
            </a:r>
            <a:endParaRPr dirty="0"/>
          </a:p>
          <a:p>
            <a:pPr marL="914400" lvl="1" indent="-3038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§"/>
            </a:pPr>
            <a:r>
              <a:rPr lang="en" dirty="0"/>
              <a:t>Pre-Algebra &amp; Algebra 2</a:t>
            </a:r>
            <a:endParaRPr dirty="0"/>
          </a:p>
          <a:p>
            <a:pPr marL="914400" lvl="1" indent="-3038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§"/>
            </a:pPr>
            <a:r>
              <a:rPr lang="en" dirty="0"/>
              <a:t>Geometry</a:t>
            </a:r>
            <a:endParaRPr dirty="0"/>
          </a:p>
          <a:p>
            <a:pPr marL="914400" lvl="1" indent="-3038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§"/>
            </a:pPr>
            <a:r>
              <a:rPr lang="en" dirty="0"/>
              <a:t>Algebra II</a:t>
            </a:r>
            <a:endParaRPr dirty="0"/>
          </a:p>
          <a:p>
            <a:pPr marL="914400" lvl="1" indent="-3038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§"/>
            </a:pPr>
            <a:r>
              <a:rPr lang="en" dirty="0"/>
              <a:t>Precalculus</a:t>
            </a:r>
            <a:endParaRPr dirty="0"/>
          </a:p>
          <a:p>
            <a:pPr marL="557848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Work through the task card to learn specific functions for your content.</a:t>
            </a:r>
            <a:endParaRPr dirty="0"/>
          </a:p>
          <a:p>
            <a:pPr marL="557848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If time allows, try another task card!</a:t>
            </a:r>
            <a:endParaRPr dirty="0"/>
          </a:p>
          <a:p>
            <a:pPr marL="1645836" lvl="7" indent="-60952" algn="l" rtl="0">
              <a:lnSpc>
                <a:spcPct val="115000"/>
              </a:lnSpc>
              <a:spcBef>
                <a:spcPts val="240"/>
              </a:spcBef>
              <a:spcAft>
                <a:spcPts val="1200"/>
              </a:spcAft>
              <a:buSzPct val="88888"/>
              <a:buFont typeface="Calibri"/>
              <a:buNone/>
            </a:pPr>
            <a:endParaRPr dirty="0"/>
          </a:p>
        </p:txBody>
      </p:sp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TI-Nspire™ Scavenger Hunt</a:t>
            </a:r>
            <a:endParaRPr/>
          </a:p>
        </p:txBody>
      </p:sp>
      <p:pic>
        <p:nvPicPr>
          <p:cNvPr id="168" name="Google Shape;168;p31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975" y="1269150"/>
            <a:ext cx="1496675" cy="2141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5200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Share something about the TI-Nspire™</a:t>
            </a:r>
            <a:endParaRPr sz="2000">
              <a:solidFill>
                <a:schemeClr val="dk1"/>
              </a:solidFill>
            </a:endParaRPr>
          </a:p>
          <a:p>
            <a:pPr marL="227012" lvl="0" indent="-1889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My favorite feature is…</a:t>
            </a:r>
            <a:endParaRPr sz="2000"/>
          </a:p>
          <a:p>
            <a:pPr marL="227012" lvl="0" indent="-1889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I found these calculator commands are similar to a computer…</a:t>
            </a:r>
            <a:endParaRPr sz="2000"/>
          </a:p>
          <a:p>
            <a:pPr marL="227012" lvl="0" indent="-1889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This is different than the TI-84 in that…</a:t>
            </a:r>
            <a:endParaRPr sz="2000"/>
          </a:p>
          <a:p>
            <a:pPr marL="227012" lvl="0" indent="-1889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I think my students will need help with…</a:t>
            </a:r>
            <a:endParaRPr sz="2000"/>
          </a:p>
          <a:p>
            <a:pPr marL="227012" lvl="0" indent="-1889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I was surprised by…</a:t>
            </a:r>
            <a:endParaRPr sz="2000"/>
          </a:p>
          <a:p>
            <a:pPr marL="227012" lvl="0" indent="-1889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I wish I knew how to…</a:t>
            </a:r>
            <a:endParaRPr sz="2000"/>
          </a:p>
        </p:txBody>
      </p:sp>
      <p:sp>
        <p:nvSpPr>
          <p:cNvPr id="174" name="Google Shape;174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Say Something!</a:t>
            </a:r>
            <a:endParaRPr/>
          </a:p>
        </p:txBody>
      </p:sp>
      <p:pic>
        <p:nvPicPr>
          <p:cNvPr id="175" name="Google Shape;175;p32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5430" y="1224649"/>
            <a:ext cx="2181644" cy="140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1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1645836" lvl="7" indent="-60952" algn="l" rtl="0">
              <a:lnSpc>
                <a:spcPct val="115000"/>
              </a:lnSpc>
              <a:spcBef>
                <a:spcPts val="240"/>
              </a:spcBef>
              <a:spcAft>
                <a:spcPts val="1200"/>
              </a:spcAft>
              <a:buSzPts val="1200"/>
              <a:buFont typeface="Calibri"/>
              <a:buNone/>
            </a:pPr>
            <a:endParaRPr/>
          </a:p>
        </p:txBody>
      </p:sp>
      <p:pic>
        <p:nvPicPr>
          <p:cNvPr id="181" name="Google Shape;18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4601" y="0"/>
            <a:ext cx="54547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4601" y="0"/>
            <a:ext cx="54547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4"/>
          <p:cNvSpPr txBox="1"/>
          <p:nvPr/>
        </p:nvSpPr>
        <p:spPr>
          <a:xfrm>
            <a:off x="3400750" y="288450"/>
            <a:ext cx="958200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Touchpad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4"/>
          <p:cNvSpPr txBox="1"/>
          <p:nvPr/>
        </p:nvSpPr>
        <p:spPr>
          <a:xfrm>
            <a:off x="4701775" y="288450"/>
            <a:ext cx="9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Left click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4"/>
          <p:cNvSpPr txBox="1"/>
          <p:nvPr/>
        </p:nvSpPr>
        <p:spPr>
          <a:xfrm>
            <a:off x="6164125" y="180750"/>
            <a:ext cx="847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</a:t>
            </a:r>
            <a:b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4"/>
          <p:cNvSpPr txBox="1"/>
          <p:nvPr/>
        </p:nvSpPr>
        <p:spPr>
          <a:xfrm>
            <a:off x="6224650" y="1115425"/>
            <a:ext cx="786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Stored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4"/>
          <p:cNvSpPr txBox="1"/>
          <p:nvPr/>
        </p:nvSpPr>
        <p:spPr>
          <a:xfrm>
            <a:off x="6194350" y="2809775"/>
            <a:ext cx="84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4"/>
          <p:cNvSpPr txBox="1"/>
          <p:nvPr/>
        </p:nvSpPr>
        <p:spPr>
          <a:xfrm>
            <a:off x="6159100" y="3606500"/>
            <a:ext cx="91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Backspace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Delete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4"/>
          <p:cNvSpPr txBox="1"/>
          <p:nvPr/>
        </p:nvSpPr>
        <p:spPr>
          <a:xfrm>
            <a:off x="1958375" y="3553875"/>
            <a:ext cx="95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blue controls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4"/>
          <p:cNvSpPr txBox="1"/>
          <p:nvPr/>
        </p:nvSpPr>
        <p:spPr>
          <a:xfrm>
            <a:off x="1978625" y="1792500"/>
            <a:ext cx="917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Previous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4"/>
          <p:cNvSpPr txBox="1"/>
          <p:nvPr/>
        </p:nvSpPr>
        <p:spPr>
          <a:xfrm>
            <a:off x="6128875" y="1792500"/>
            <a:ext cx="917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4"/>
          <p:cNvSpPr txBox="1"/>
          <p:nvPr/>
        </p:nvSpPr>
        <p:spPr>
          <a:xfrm>
            <a:off x="2013875" y="903650"/>
            <a:ext cx="847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Scratch pad</a:t>
            </a:r>
            <a:b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Quick calc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4"/>
          <p:cNvSpPr txBox="1"/>
          <p:nvPr/>
        </p:nvSpPr>
        <p:spPr>
          <a:xfrm>
            <a:off x="2013875" y="288450"/>
            <a:ext cx="84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Escape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4"/>
          <p:cNvSpPr txBox="1"/>
          <p:nvPr/>
        </p:nvSpPr>
        <p:spPr>
          <a:xfrm>
            <a:off x="6128875" y="4257500"/>
            <a:ext cx="917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Define and store Variables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4"/>
          <p:cNvSpPr txBox="1"/>
          <p:nvPr/>
        </p:nvSpPr>
        <p:spPr>
          <a:xfrm>
            <a:off x="1958375" y="4372525"/>
            <a:ext cx="917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Capitalize letters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4"/>
          <p:cNvSpPr txBox="1"/>
          <p:nvPr/>
        </p:nvSpPr>
        <p:spPr>
          <a:xfrm>
            <a:off x="1912025" y="2638075"/>
            <a:ext cx="1050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Navigate between lines math quickly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5000"/>
              </a:lnSpc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Downloads to the computer at cost.</a:t>
            </a:r>
            <a:endParaRPr sz="2000"/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Builds applications for a deeper understanding of math.</a:t>
            </a:r>
            <a:endParaRPr sz="2000"/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TI has pre-built activities that are available on their website to download.</a:t>
            </a:r>
            <a:endParaRPr sz="2000"/>
          </a:p>
        </p:txBody>
      </p:sp>
      <p:sp>
        <p:nvSpPr>
          <p:cNvPr id="206" name="Google Shape;206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TI Teacher Software</a:t>
            </a:r>
            <a:endParaRPr/>
          </a:p>
        </p:txBody>
      </p:sp>
      <p:pic>
        <p:nvPicPr>
          <p:cNvPr id="207" name="Google Shape;207;p3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484" t="8308" r="4807" b="13894"/>
          <a:stretch/>
        </p:blipFill>
        <p:spPr>
          <a:xfrm>
            <a:off x="6151775" y="1692950"/>
            <a:ext cx="2004050" cy="17575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Scan the QR code or use the short URL to access the TI Nspired website. 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Find specific content area in the left-side menu.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Explore the free activities.</a:t>
            </a:r>
            <a:endParaRPr sz="2000"/>
          </a:p>
        </p:txBody>
      </p:sp>
      <p:sp>
        <p:nvSpPr>
          <p:cNvPr id="213" name="Google Shape;213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Explore Free Activities</a:t>
            </a:r>
            <a:endParaRPr/>
          </a:p>
        </p:txBody>
      </p:sp>
      <p:sp>
        <p:nvSpPr>
          <p:cNvPr id="214" name="Google Shape;214;p36"/>
          <p:cNvSpPr txBox="1"/>
          <p:nvPr/>
        </p:nvSpPr>
        <p:spPr>
          <a:xfrm>
            <a:off x="5735688" y="3253335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k20.ou.edu/nspired</a:t>
            </a:r>
            <a:endParaRPr sz="2500" b="1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3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9" b="29"/>
          <a:stretch/>
        </p:blipFill>
        <p:spPr>
          <a:xfrm>
            <a:off x="6321288" y="1368371"/>
            <a:ext cx="1828800" cy="1827900"/>
          </a:xfrm>
          <a:prstGeom prst="rect">
            <a:avLst/>
          </a:prstGeom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81317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TI Navigator System</a:t>
            </a:r>
            <a:endParaRPr dirty="0"/>
          </a:p>
          <a:p>
            <a:pPr marL="914400" lvl="1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Wirelessly connect up to 30 calculators at a time to the teacher device.</a:t>
            </a:r>
            <a:endParaRPr dirty="0"/>
          </a:p>
          <a:p>
            <a:pPr marL="914400" lvl="1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Teachers can send and collect all student activities at once.</a:t>
            </a:r>
            <a:endParaRPr dirty="0"/>
          </a:p>
          <a:p>
            <a:pPr marL="914400" lvl="1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Teachers can see student work in real time.</a:t>
            </a:r>
            <a:endParaRPr dirty="0"/>
          </a:p>
          <a:p>
            <a:pPr marL="914400" lvl="1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Teachers can spotlight student calculators during class.</a:t>
            </a:r>
            <a:endParaRPr dirty="0"/>
          </a:p>
          <a:p>
            <a:pPr marL="457200" lvl="0" indent="-38131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USB Connectivity cord</a:t>
            </a:r>
            <a:endParaRPr dirty="0"/>
          </a:p>
          <a:p>
            <a:pPr marL="914400" lvl="1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Connects calculators and computers 1-to-1.</a:t>
            </a:r>
            <a:endParaRPr dirty="0"/>
          </a:p>
          <a:p>
            <a:pPr marL="914400" lvl="1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Teacher can send and collect to or from any calculator connected to the computer.</a:t>
            </a:r>
            <a:endParaRPr dirty="0"/>
          </a:p>
        </p:txBody>
      </p:sp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Connecting Calculators</a:t>
            </a:r>
            <a:endParaRPr/>
          </a:p>
        </p:txBody>
      </p:sp>
      <p:pic>
        <p:nvPicPr>
          <p:cNvPr id="222" name="Google Shape;22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800" y="734722"/>
            <a:ext cx="1782596" cy="367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5200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Share something about the Math Nspired activities</a:t>
            </a:r>
            <a:endParaRPr sz="2000">
              <a:solidFill>
                <a:schemeClr val="dk1"/>
              </a:solidFill>
            </a:endParaRPr>
          </a:p>
          <a:p>
            <a:pPr marL="227012" lvl="0" indent="-1889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My favorite activity is…</a:t>
            </a:r>
            <a:endParaRPr sz="2000"/>
          </a:p>
          <a:p>
            <a:pPr marL="227012" lvl="0" indent="-1889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I found this resource helpful because…</a:t>
            </a:r>
            <a:endParaRPr sz="2000"/>
          </a:p>
          <a:p>
            <a:pPr marL="227012" lvl="0" indent="-1889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I didn’t know students could…</a:t>
            </a:r>
            <a:endParaRPr sz="2000"/>
          </a:p>
          <a:p>
            <a:pPr marL="227012" lvl="0" indent="-1889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I think my students will…</a:t>
            </a:r>
            <a:endParaRPr sz="2000"/>
          </a:p>
          <a:p>
            <a:pPr marL="227012" lvl="0" indent="-1889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I was surprised by…</a:t>
            </a:r>
            <a:endParaRPr sz="2000"/>
          </a:p>
          <a:p>
            <a:pPr marL="227012" lvl="0" indent="-1889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I wish I knew…</a:t>
            </a:r>
            <a:endParaRPr sz="2000"/>
          </a:p>
        </p:txBody>
      </p:sp>
      <p:sp>
        <p:nvSpPr>
          <p:cNvPr id="228" name="Google Shape;228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Say Something!</a:t>
            </a:r>
            <a:endParaRPr/>
          </a:p>
        </p:txBody>
      </p:sp>
      <p:pic>
        <p:nvPicPr>
          <p:cNvPr id="229" name="Google Shape;229;p38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5430" y="1224649"/>
            <a:ext cx="2181644" cy="140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1" lvl="0" indent="-2270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"/>
              <a:t>Circle any spaces for each task you already know how to complete.</a:t>
            </a:r>
            <a:endParaRPr/>
          </a:p>
          <a:p>
            <a:pPr marL="227011" lvl="0" indent="-2270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"/>
              <a:t>Collaborate with those around you to mark out un-circled spaces on the card.</a:t>
            </a:r>
            <a:endParaRPr/>
          </a:p>
          <a:p>
            <a:pPr marL="227011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235" name="Google Shape;235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BINGO: Find Someone Who Can…</a:t>
            </a:r>
            <a:endParaRPr/>
          </a:p>
        </p:txBody>
      </p:sp>
      <p:pic>
        <p:nvPicPr>
          <p:cNvPr id="236" name="Google Shape;236;p39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1850" y="1437443"/>
            <a:ext cx="3081401" cy="1620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ctrTitle"/>
          </p:nvPr>
        </p:nvSpPr>
        <p:spPr>
          <a:xfrm>
            <a:off x="517975" y="1007600"/>
            <a:ext cx="7978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 sz="4700"/>
              <a:t>Getting to Know Your TI-Nspire</a:t>
            </a:r>
            <a:r>
              <a:rPr lang="en" sz="3400"/>
              <a:t>™</a:t>
            </a:r>
            <a:endParaRPr sz="3400"/>
          </a:p>
        </p:txBody>
      </p:sp>
      <p:sp>
        <p:nvSpPr>
          <p:cNvPr id="92" name="Google Shape;92;p2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Learn the essential mechanics of the calculator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"/>
              <a:t>What do you find most confusing or difficult about the TI-Nspire™?</a:t>
            </a:r>
            <a:endParaRPr/>
          </a:p>
          <a:p>
            <a:pPr marL="227012" lvl="0" indent="-2270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"/>
              <a:t>Which tasks do you still need help with?</a:t>
            </a:r>
            <a:endParaRPr/>
          </a:p>
          <a:p>
            <a:pPr marL="227012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242" name="Google Shape;242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Muddiest Point</a:t>
            </a:r>
            <a:endParaRPr/>
          </a:p>
        </p:txBody>
      </p:sp>
      <p:pic>
        <p:nvPicPr>
          <p:cNvPr id="243" name="Google Shape;243;p40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1850" y="1292759"/>
            <a:ext cx="3081401" cy="1910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Write down</a:t>
            </a:r>
            <a:endParaRPr dirty="0"/>
          </a:p>
          <a:p>
            <a: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One thing you learned</a:t>
            </a:r>
            <a:endParaRPr dirty="0"/>
          </a:p>
          <a:p>
            <a: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One thing you still want to know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Toss your response in the container.</a:t>
            </a:r>
            <a:endParaRPr dirty="0"/>
          </a:p>
          <a:p>
            <a:pPr marL="1645836" lvl="7" indent="-60952" algn="l" rtl="0">
              <a:lnSpc>
                <a:spcPct val="115000"/>
              </a:lnSpc>
              <a:spcBef>
                <a:spcPts val="240"/>
              </a:spcBef>
              <a:spcAft>
                <a:spcPts val="120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249" name="Google Shape;249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Commit and Toss</a:t>
            </a:r>
            <a:endParaRPr/>
          </a:p>
        </p:txBody>
      </p:sp>
      <p:pic>
        <p:nvPicPr>
          <p:cNvPr id="250" name="Google Shape;250;p4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9" b="29"/>
          <a:stretch/>
        </p:blipFill>
        <p:spPr>
          <a:xfrm>
            <a:off x="5911850" y="1663336"/>
            <a:ext cx="1828800" cy="1827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1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"/>
              <a:t>Which mechanics of the TI-Nspire™are essential for me to know?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530352" y="602873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dirty="0"/>
              <a:t>Learning Objectives</a:t>
            </a:r>
            <a:endParaRPr dirty="0"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1"/>
          </p:nvPr>
        </p:nvSpPr>
        <p:spPr>
          <a:xfrm>
            <a:off x="530352" y="1823546"/>
            <a:ext cx="7772400" cy="23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85000" lnSpcReduction="10000"/>
          </a:bodyPr>
          <a:lstStyle/>
          <a:p>
            <a:pPr marL="398462" lvl="0" indent="-30575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dirty="0"/>
              <a:t>Explore the TI-Nspire™mechanics for calculations, graphs, geometric conceptual development, and data analysis.</a:t>
            </a:r>
            <a:endParaRPr dirty="0"/>
          </a:p>
          <a:p>
            <a:pPr marL="398462" lvl="0" indent="-30575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Demonstrate the use of technology to enhance the learning of mathematics in the classroom.</a:t>
            </a:r>
            <a:endParaRPr dirty="0"/>
          </a:p>
          <a:p>
            <a:pPr marL="398462" lvl="0" indent="-30575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Determine appropriate calculator-related activities for the classroom.</a:t>
            </a:r>
            <a:endParaRPr dirty="0"/>
          </a:p>
          <a:p>
            <a:pPr marL="55561" lvl="0" indent="0" algn="l" rtl="0">
              <a:lnSpc>
                <a:spcPct val="115000"/>
              </a:lnSpc>
              <a:spcBef>
                <a:spcPts val="520"/>
              </a:spcBef>
              <a:spcAft>
                <a:spcPts val="120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body" idx="1"/>
          </p:nvPr>
        </p:nvSpPr>
        <p:spPr>
          <a:xfrm>
            <a:off x="354775" y="1288150"/>
            <a:ext cx="6657900" cy="31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When each statement displays, follow this three-step process: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Move to the side of the room that you agree with more.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Discuss your choice in your group.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Share why your group was attracted to the statement.</a:t>
            </a:r>
            <a:endParaRPr dirty="0"/>
          </a:p>
        </p:txBody>
      </p:sp>
      <p:sp>
        <p:nvSpPr>
          <p:cNvPr id="110" name="Google Shape;110;p25"/>
          <p:cNvSpPr txBox="1">
            <a:spLocks noGrp="1"/>
          </p:cNvSpPr>
          <p:nvPr>
            <p:ph type="title"/>
          </p:nvPr>
        </p:nvSpPr>
        <p:spPr>
          <a:xfrm>
            <a:off x="292125" y="307250"/>
            <a:ext cx="8556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Magnetic Statements</a:t>
            </a:r>
            <a:endParaRPr/>
          </a:p>
        </p:txBody>
      </p:sp>
      <p:pic>
        <p:nvPicPr>
          <p:cNvPr id="111" name="Google Shape;11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1025" y="794575"/>
            <a:ext cx="1460875" cy="146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body" idx="4294967295"/>
          </p:nvPr>
        </p:nvSpPr>
        <p:spPr>
          <a:xfrm>
            <a:off x="1515275" y="1784775"/>
            <a:ext cx="1851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520"/>
              </a:spcBef>
              <a:spcAft>
                <a:spcPts val="1200"/>
              </a:spcAft>
              <a:buSzPts val="2600"/>
              <a:buNone/>
            </a:pPr>
            <a:r>
              <a:rPr lang="en"/>
              <a:t>K-12                                      </a:t>
            </a:r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 got my first calculator in</a:t>
            </a:r>
            <a:endParaRPr/>
          </a:p>
        </p:txBody>
      </p:sp>
      <p:pic>
        <p:nvPicPr>
          <p:cNvPr id="118" name="Google Shape;11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282" y="2928688"/>
            <a:ext cx="265747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7719" y="2928700"/>
            <a:ext cx="266700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6413" y="1778211"/>
            <a:ext cx="1591175" cy="158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6"/>
          <p:cNvSpPr txBox="1">
            <a:spLocks noGrp="1"/>
          </p:cNvSpPr>
          <p:nvPr>
            <p:ph type="body" idx="4294967295"/>
          </p:nvPr>
        </p:nvSpPr>
        <p:spPr>
          <a:xfrm>
            <a:off x="5777725" y="1803525"/>
            <a:ext cx="18510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1200"/>
              </a:spcAft>
              <a:buSzPts val="2600"/>
              <a:buNone/>
            </a:pPr>
            <a:r>
              <a:rPr lang="en"/>
              <a:t>College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body" idx="4294967295"/>
          </p:nvPr>
        </p:nvSpPr>
        <p:spPr>
          <a:xfrm>
            <a:off x="1515275" y="1784775"/>
            <a:ext cx="1851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520"/>
              </a:spcBef>
              <a:spcAft>
                <a:spcPts val="1200"/>
              </a:spcAft>
              <a:buSzPts val="2600"/>
              <a:buNone/>
            </a:pPr>
            <a:r>
              <a:rPr lang="en"/>
              <a:t>Graphing                                      </a:t>
            </a:r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Calculators are best for</a:t>
            </a:r>
            <a:endParaRPr/>
          </a:p>
        </p:txBody>
      </p:sp>
      <p:pic>
        <p:nvPicPr>
          <p:cNvPr id="128" name="Google Shape;12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281" y="2928688"/>
            <a:ext cx="265747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7719" y="2928700"/>
            <a:ext cx="266700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6413" y="1778211"/>
            <a:ext cx="1591175" cy="158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 txBox="1">
            <a:spLocks noGrp="1"/>
          </p:cNvSpPr>
          <p:nvPr>
            <p:ph type="body" idx="4294967295"/>
          </p:nvPr>
        </p:nvSpPr>
        <p:spPr>
          <a:xfrm>
            <a:off x="5777725" y="1803525"/>
            <a:ext cx="18510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1200"/>
              </a:spcAft>
              <a:buSzPts val="2600"/>
              <a:buNone/>
            </a:pPr>
            <a:r>
              <a:rPr lang="en"/>
              <a:t>Computing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body" idx="4294967295"/>
          </p:nvPr>
        </p:nvSpPr>
        <p:spPr>
          <a:xfrm>
            <a:off x="1515275" y="1784775"/>
            <a:ext cx="1851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520"/>
              </a:spcBef>
              <a:spcAft>
                <a:spcPts val="1200"/>
              </a:spcAft>
              <a:buSzPts val="2600"/>
              <a:buNone/>
            </a:pPr>
            <a:r>
              <a:rPr lang="en"/>
              <a:t>Always                                      </a:t>
            </a:r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Students need calculators</a:t>
            </a:r>
            <a:endParaRPr/>
          </a:p>
        </p:txBody>
      </p:sp>
      <p:pic>
        <p:nvPicPr>
          <p:cNvPr id="138" name="Google Shape;13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281" y="2928688"/>
            <a:ext cx="265747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7719" y="2928700"/>
            <a:ext cx="266700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6413" y="1778211"/>
            <a:ext cx="1591175" cy="158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 txBox="1">
            <a:spLocks noGrp="1"/>
          </p:cNvSpPr>
          <p:nvPr>
            <p:ph type="body" idx="4294967295"/>
          </p:nvPr>
        </p:nvSpPr>
        <p:spPr>
          <a:xfrm>
            <a:off x="5777725" y="1803525"/>
            <a:ext cx="18510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1200"/>
              </a:spcAft>
              <a:buSzPts val="2600"/>
              <a:buNone/>
            </a:pPr>
            <a:r>
              <a:rPr lang="en"/>
              <a:t>Sometimes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>
            <a:spLocks noGrp="1"/>
          </p:cNvSpPr>
          <p:nvPr>
            <p:ph type="body" idx="4294967295"/>
          </p:nvPr>
        </p:nvSpPr>
        <p:spPr>
          <a:xfrm>
            <a:off x="1515275" y="1784775"/>
            <a:ext cx="1851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520"/>
              </a:spcBef>
              <a:spcAft>
                <a:spcPts val="1200"/>
              </a:spcAft>
              <a:buSzPts val="2600"/>
              <a:buNone/>
            </a:pPr>
            <a:r>
              <a:rPr lang="en"/>
              <a:t>Always                                      </a:t>
            </a:r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/>
              <a:t>Calculators support student understanding</a:t>
            </a:r>
            <a:endParaRPr/>
          </a:p>
        </p:txBody>
      </p:sp>
      <p:pic>
        <p:nvPicPr>
          <p:cNvPr id="148" name="Google Shape;14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281" y="2928688"/>
            <a:ext cx="265747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7719" y="2928700"/>
            <a:ext cx="266700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6413" y="1778211"/>
            <a:ext cx="1591175" cy="158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9"/>
          <p:cNvSpPr txBox="1">
            <a:spLocks noGrp="1"/>
          </p:cNvSpPr>
          <p:nvPr>
            <p:ph type="body" idx="4294967295"/>
          </p:nvPr>
        </p:nvSpPr>
        <p:spPr>
          <a:xfrm>
            <a:off x="5777725" y="1803525"/>
            <a:ext cx="18510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1200"/>
              </a:spcAft>
              <a:buSzPts val="2600"/>
              <a:buNone/>
            </a:pPr>
            <a:r>
              <a:rPr lang="en"/>
              <a:t>Sometimes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Microsoft Office PowerPoint</Application>
  <PresentationFormat>On-screen Show (16:9)</PresentationFormat>
  <Paragraphs>114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Noto Sans Symbols</vt:lpstr>
      <vt:lpstr>Wingdings</vt:lpstr>
      <vt:lpstr>LEARN theme</vt:lpstr>
      <vt:lpstr>PowerPoint Presentation</vt:lpstr>
      <vt:lpstr>Getting to Know Your TI-Nspire™</vt:lpstr>
      <vt:lpstr>Essential Question</vt:lpstr>
      <vt:lpstr>Learning Objectives</vt:lpstr>
      <vt:lpstr>Magnetic Statements</vt:lpstr>
      <vt:lpstr>I got my first calculator in</vt:lpstr>
      <vt:lpstr>Calculators are best for</vt:lpstr>
      <vt:lpstr>Students need calculators</vt:lpstr>
      <vt:lpstr>Calculators support student understanding</vt:lpstr>
      <vt:lpstr>I am more comfortable using</vt:lpstr>
      <vt:lpstr>TI-Nspire™ Scavenger Hunt</vt:lpstr>
      <vt:lpstr>Say Something!</vt:lpstr>
      <vt:lpstr>PowerPoint Presentation</vt:lpstr>
      <vt:lpstr>PowerPoint Presentation</vt:lpstr>
      <vt:lpstr>TI Teacher Software</vt:lpstr>
      <vt:lpstr>Explore Free Activities</vt:lpstr>
      <vt:lpstr>Connecting Calculators</vt:lpstr>
      <vt:lpstr>Say Something!</vt:lpstr>
      <vt:lpstr>BINGO: Find Someone Who Can…</vt:lpstr>
      <vt:lpstr>Muddiest Point</vt:lpstr>
      <vt:lpstr>Commit and Toss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McLeod Porter, Delma</cp:lastModifiedBy>
  <cp:revision>1</cp:revision>
  <dcterms:modified xsi:type="dcterms:W3CDTF">2023-06-15T16:07:06Z</dcterms:modified>
</cp:coreProperties>
</file>