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24"/>
  </p:notesMasterIdLst>
  <p:sldIdLst>
    <p:sldId id="256" r:id="rId3"/>
    <p:sldId id="257" r:id="rId4"/>
    <p:sldId id="263" r:id="rId5"/>
    <p:sldId id="272" r:id="rId6"/>
    <p:sldId id="260" r:id="rId7"/>
    <p:sldId id="268" r:id="rId8"/>
    <p:sldId id="279" r:id="rId9"/>
    <p:sldId id="280" r:id="rId10"/>
    <p:sldId id="281" r:id="rId11"/>
    <p:sldId id="282" r:id="rId12"/>
    <p:sldId id="273" r:id="rId13"/>
    <p:sldId id="274" r:id="rId14"/>
    <p:sldId id="275" r:id="rId15"/>
    <p:sldId id="287" r:id="rId16"/>
    <p:sldId id="276" r:id="rId17"/>
    <p:sldId id="277" r:id="rId18"/>
    <p:sldId id="278" r:id="rId19"/>
    <p:sldId id="288" r:id="rId20"/>
    <p:sldId id="283" r:id="rId21"/>
    <p:sldId id="284" r:id="rId22"/>
    <p:sldId id="285" r:id="rId2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86"/>
  </p:normalViewPr>
  <p:slideViewPr>
    <p:cSldViewPr snapToGrid="0">
      <p:cViewPr varScale="1">
        <p:scale>
          <a:sx n="197" d="100"/>
          <a:sy n="197" d="100"/>
        </p:scale>
        <p:origin x="7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F7AFC-3A2C-FF97-F44E-5C79D9897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3C6AFA-FC56-B603-F89E-D7145A560D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0548BA-003C-CF24-7866-766511A452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K20 Center. (2021). Say something! Strategies.  https://learn.k20center.ou.edu/strategy/778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dirty="0">
              <a:solidFill>
                <a:srgbClr val="991B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317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K20 Center. (2020). Muddiest point. Strategies. https://learn.k20center.ou.edu/strategy/109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21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K20 Center. (2020). Commit and toss. Strategies. https://learn.k20center.ou.edu/strategy/119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39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K20 Center. (2020). Magnetic Statements. Strategies. https://learn.k20center.ou.edu/strategy/166.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18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29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11E6E-EC62-3141-CDF7-F996C537D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2BC255-54A5-D7FD-BB56-8D93427DAE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AB435A-B640-C68A-3A0F-EE213CC02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37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A3AF8-3F60-B16C-CA1E-B4B4A9F58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BE8DD6-7205-F2D5-C04A-970BBD7484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EA270F-112A-6518-BB91-8AA606C988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43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915B9-49BE-C85A-689E-C3FC6BD3E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A93959-7A1C-87BB-E096-21AB007233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3D56A5-E230-49D4-3CD2-209D8DD22E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85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8F9B6-4A0E-6153-F4DD-2F410AC93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A651A0-F2D2-3DAD-DD25-61D5C68766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7A9A67-02AB-1986-4FF7-982E54441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71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K20 Center. (2021). Say something! Strategies.  https://learn.k20center.ou.edu/strategy/778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dirty="0">
              <a:solidFill>
                <a:srgbClr val="991B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22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2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k20.ou.edu/84activity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77438-0D6F-93D0-7B58-81AE173CF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6;p30">
            <a:extLst>
              <a:ext uri="{FF2B5EF4-FFF2-40B4-BE49-F238E27FC236}">
                <a16:creationId xmlns:a16="http://schemas.microsoft.com/office/drawing/2014/main" id="{80AF5D5C-8AE9-FA46-183F-CADE1D2D8E3F}"/>
              </a:ext>
            </a:extLst>
          </p:cNvPr>
          <p:cNvSpPr txBox="1">
            <a:spLocks/>
          </p:cNvSpPr>
          <p:nvPr/>
        </p:nvSpPr>
        <p:spPr bwMode="auto">
          <a:xfrm>
            <a:off x="1515275" y="1784775"/>
            <a:ext cx="1851000" cy="8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5000"/>
              </a:lnSpc>
              <a:spcAft>
                <a:spcPts val="1200"/>
              </a:spcAft>
              <a:buSzPts val="2600"/>
              <a:buFont typeface="System Font Regular"/>
              <a:buNone/>
            </a:pPr>
            <a:r>
              <a:rPr lang="en-US"/>
              <a:t>TI-84 Plus                                      </a:t>
            </a:r>
          </a:p>
        </p:txBody>
      </p:sp>
      <p:sp>
        <p:nvSpPr>
          <p:cNvPr id="3" name="Google Shape;157;p30">
            <a:extLst>
              <a:ext uri="{FF2B5EF4-FFF2-40B4-BE49-F238E27FC236}">
                <a16:creationId xmlns:a16="http://schemas.microsoft.com/office/drawing/2014/main" id="{FF81FEFE-0880-CFFA-96B8-EC5B609A9B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 am more comfortable using</a:t>
            </a:r>
            <a:endParaRPr/>
          </a:p>
        </p:txBody>
      </p:sp>
      <p:pic>
        <p:nvPicPr>
          <p:cNvPr id="4" name="Google Shape;158;p30">
            <a:extLst>
              <a:ext uri="{FF2B5EF4-FFF2-40B4-BE49-F238E27FC236}">
                <a16:creationId xmlns:a16="http://schemas.microsoft.com/office/drawing/2014/main" id="{1D3402D6-6BC6-97E8-B8D8-C562E8FEB4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281" y="2928688"/>
            <a:ext cx="265747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9;p30">
            <a:extLst>
              <a:ext uri="{FF2B5EF4-FFF2-40B4-BE49-F238E27FC236}">
                <a16:creationId xmlns:a16="http://schemas.microsoft.com/office/drawing/2014/main" id="{02CE902D-23AF-33D6-EA31-FDE3122E0E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7719" y="2928700"/>
            <a:ext cx="2667000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0;p30">
            <a:extLst>
              <a:ext uri="{FF2B5EF4-FFF2-40B4-BE49-F238E27FC236}">
                <a16:creationId xmlns:a16="http://schemas.microsoft.com/office/drawing/2014/main" id="{7974729C-986A-FE56-BC83-CC553F65326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6413" y="1778211"/>
            <a:ext cx="1591175" cy="1587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61;p30">
            <a:extLst>
              <a:ext uri="{FF2B5EF4-FFF2-40B4-BE49-F238E27FC236}">
                <a16:creationId xmlns:a16="http://schemas.microsoft.com/office/drawing/2014/main" id="{525E920E-7CBF-20B8-56A8-0DDCFE0050D3}"/>
              </a:ext>
            </a:extLst>
          </p:cNvPr>
          <p:cNvSpPr txBox="1">
            <a:spLocks/>
          </p:cNvSpPr>
          <p:nvPr/>
        </p:nvSpPr>
        <p:spPr bwMode="auto">
          <a:xfrm>
            <a:off x="5777725" y="1803525"/>
            <a:ext cx="1851000" cy="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200"/>
              </a:spcAft>
              <a:buSzPts val="2600"/>
              <a:buFont typeface="System Font Regular"/>
              <a:buNone/>
            </a:pPr>
            <a:r>
              <a:rPr lang="en-US"/>
              <a:t>TI-Nspire™</a:t>
            </a:r>
          </a:p>
        </p:txBody>
      </p:sp>
    </p:spTree>
    <p:extLst>
      <p:ext uri="{BB962C8B-B14F-4D97-AF65-F5344CB8AC3E}">
        <p14:creationId xmlns:p14="http://schemas.microsoft.com/office/powerpoint/2010/main" val="3753918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TI-84 Plus Scavenger Hunt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7978988" cy="3262312"/>
          </a:xfrm>
        </p:spPr>
        <p:txBody>
          <a:bodyPr/>
          <a:lstStyle/>
          <a:p>
            <a:r>
              <a:rPr lang="en-US" altLang="en-US" sz="2000" dirty="0"/>
              <a:t>Complete the steps in the TI-84 Plus scavenger hunt. </a:t>
            </a:r>
          </a:p>
          <a:p>
            <a:r>
              <a:rPr lang="en-US" altLang="en-US" sz="2000" dirty="0"/>
              <a:t>Choose the graphing calculator task card that aligns with your content area. </a:t>
            </a:r>
          </a:p>
          <a:p>
            <a:pPr lvl="1"/>
            <a:r>
              <a:rPr lang="en-US" altLang="en-US" sz="1800" dirty="0"/>
              <a:t>Pre-Algebra &amp; Algebra I</a:t>
            </a:r>
          </a:p>
          <a:p>
            <a:pPr lvl="1"/>
            <a:r>
              <a:rPr lang="en-US" altLang="en-US" sz="1800" dirty="0"/>
              <a:t>Geometry</a:t>
            </a:r>
          </a:p>
          <a:p>
            <a:pPr lvl="1"/>
            <a:r>
              <a:rPr lang="en-US" altLang="en-US" sz="1800" dirty="0"/>
              <a:t>Algebra II</a:t>
            </a:r>
          </a:p>
          <a:p>
            <a:pPr lvl="1"/>
            <a:r>
              <a:rPr lang="en-US" altLang="en-US" sz="1800" dirty="0"/>
              <a:t>Pre-Calculus</a:t>
            </a:r>
          </a:p>
          <a:p>
            <a:r>
              <a:rPr lang="en-US" altLang="en-US" sz="2000" dirty="0"/>
              <a:t>Work through the task card to learn specific functions for your content.</a:t>
            </a:r>
          </a:p>
          <a:p>
            <a:r>
              <a:rPr lang="en-US" sz="2000" dirty="0"/>
              <a:t>If time allows, try another task card!</a:t>
            </a:r>
          </a:p>
          <a:p>
            <a:endParaRPr lang="en-US" altLang="en-US" sz="2200" dirty="0"/>
          </a:p>
        </p:txBody>
      </p:sp>
      <p:pic>
        <p:nvPicPr>
          <p:cNvPr id="3" name="Google Shape;168;p31">
            <a:extLst>
              <a:ext uri="{FF2B5EF4-FFF2-40B4-BE49-F238E27FC236}">
                <a16:creationId xmlns:a16="http://schemas.microsoft.com/office/drawing/2014/main" id="{51CFEBBA-BC0A-FF55-8CE8-44ED617B1D5A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 bwMode="auto">
          <a:xfrm>
            <a:off x="7626773" y="363623"/>
            <a:ext cx="888577" cy="127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Say Something!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sz="2400" dirty="0"/>
              <a:t>Share something about the TI-84 Plus</a:t>
            </a:r>
          </a:p>
          <a:p>
            <a:r>
              <a:rPr lang="en-US" altLang="en-US" sz="2400" dirty="0"/>
              <a:t>My favorite feature is…</a:t>
            </a:r>
          </a:p>
          <a:p>
            <a:r>
              <a:rPr lang="en-US" altLang="en-US" sz="2400" dirty="0"/>
              <a:t>I found these calculator commands are similar to a computer…</a:t>
            </a:r>
          </a:p>
          <a:p>
            <a:r>
              <a:rPr lang="en-US" altLang="en-US" sz="2400" dirty="0"/>
              <a:t>This is different than the TI-</a:t>
            </a:r>
            <a:r>
              <a:rPr lang="en-US" altLang="en-US" sz="2400" dirty="0" err="1"/>
              <a:t>Nspire</a:t>
            </a:r>
            <a:r>
              <a:rPr lang="en-US" altLang="en-US" sz="2400" dirty="0"/>
              <a:t> in that…</a:t>
            </a:r>
          </a:p>
          <a:p>
            <a:r>
              <a:rPr lang="en-US" altLang="en-US" sz="2400" dirty="0"/>
              <a:t>I think my students will need help with…</a:t>
            </a:r>
          </a:p>
          <a:p>
            <a:r>
              <a:rPr lang="en-US" altLang="en-US" sz="2400" dirty="0"/>
              <a:t>I was surprised by…</a:t>
            </a:r>
          </a:p>
          <a:p>
            <a:r>
              <a:rPr lang="en-US" altLang="en-US" sz="2400" dirty="0"/>
              <a:t>I wish I knew how to…</a:t>
            </a:r>
          </a:p>
        </p:txBody>
      </p:sp>
      <p:pic>
        <p:nvPicPr>
          <p:cNvPr id="3" name="Google Shape;175;p32">
            <a:extLst>
              <a:ext uri="{FF2B5EF4-FFF2-40B4-BE49-F238E27FC236}">
                <a16:creationId xmlns:a16="http://schemas.microsoft.com/office/drawing/2014/main" id="{1238DE11-A6CB-41DF-B7D6-8055FDE1830C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 bwMode="auto">
          <a:xfrm>
            <a:off x="6156959" y="373314"/>
            <a:ext cx="2595457" cy="167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EB057-05B1-76F0-99FD-63ECA4ADE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0;p33">
            <a:extLst>
              <a:ext uri="{FF2B5EF4-FFF2-40B4-BE49-F238E27FC236}">
                <a16:creationId xmlns:a16="http://schemas.microsoft.com/office/drawing/2014/main" id="{DB5974F4-0505-B1F3-4262-9D17CAB3E4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1361" b="24477"/>
          <a:stretch/>
        </p:blipFill>
        <p:spPr>
          <a:xfrm>
            <a:off x="2999450" y="413200"/>
            <a:ext cx="2930351" cy="4448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1;p33">
            <a:extLst>
              <a:ext uri="{FF2B5EF4-FFF2-40B4-BE49-F238E27FC236}">
                <a16:creationId xmlns:a16="http://schemas.microsoft.com/office/drawing/2014/main" id="{E0CE4441-C6BD-1E98-4DB9-BAC241446403}"/>
              </a:ext>
            </a:extLst>
          </p:cNvPr>
          <p:cNvSpPr txBox="1"/>
          <p:nvPr/>
        </p:nvSpPr>
        <p:spPr>
          <a:xfrm>
            <a:off x="6178175" y="930300"/>
            <a:ext cx="1113300" cy="569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Google Shape;182;p33">
            <a:extLst>
              <a:ext uri="{FF2B5EF4-FFF2-40B4-BE49-F238E27FC236}">
                <a16:creationId xmlns:a16="http://schemas.microsoft.com/office/drawing/2014/main" id="{0A62108F-9AE8-4987-E608-C76EF8E33A2D}"/>
              </a:ext>
            </a:extLst>
          </p:cNvPr>
          <p:cNvCxnSpPr/>
          <p:nvPr/>
        </p:nvCxnSpPr>
        <p:spPr>
          <a:xfrm flipH="1">
            <a:off x="5589875" y="1103675"/>
            <a:ext cx="508800" cy="152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" name="Google Shape;183;p33">
            <a:extLst>
              <a:ext uri="{FF2B5EF4-FFF2-40B4-BE49-F238E27FC236}">
                <a16:creationId xmlns:a16="http://schemas.microsoft.com/office/drawing/2014/main" id="{942C9B36-5DEC-BB22-AA31-C41FD38AD578}"/>
              </a:ext>
            </a:extLst>
          </p:cNvPr>
          <p:cNvSpPr txBox="1"/>
          <p:nvPr/>
        </p:nvSpPr>
        <p:spPr>
          <a:xfrm>
            <a:off x="6178175" y="1687000"/>
            <a:ext cx="1113300" cy="569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Google Shape;184;p33">
            <a:extLst>
              <a:ext uri="{FF2B5EF4-FFF2-40B4-BE49-F238E27FC236}">
                <a16:creationId xmlns:a16="http://schemas.microsoft.com/office/drawing/2014/main" id="{23358684-E1A2-6C90-C763-D6FD23E7F893}"/>
              </a:ext>
            </a:extLst>
          </p:cNvPr>
          <p:cNvCxnSpPr/>
          <p:nvPr/>
        </p:nvCxnSpPr>
        <p:spPr>
          <a:xfrm flipH="1">
            <a:off x="5565875" y="1836525"/>
            <a:ext cx="532800" cy="39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" name="Google Shape;185;p33">
            <a:extLst>
              <a:ext uri="{FF2B5EF4-FFF2-40B4-BE49-F238E27FC236}">
                <a16:creationId xmlns:a16="http://schemas.microsoft.com/office/drawing/2014/main" id="{1CC25301-9B98-9647-72B8-B5307ACA8237}"/>
              </a:ext>
            </a:extLst>
          </p:cNvPr>
          <p:cNvSpPr txBox="1"/>
          <p:nvPr/>
        </p:nvSpPr>
        <p:spPr>
          <a:xfrm>
            <a:off x="6122375" y="3499900"/>
            <a:ext cx="1113300" cy="569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Google Shape;186;p33">
            <a:extLst>
              <a:ext uri="{FF2B5EF4-FFF2-40B4-BE49-F238E27FC236}">
                <a16:creationId xmlns:a16="http://schemas.microsoft.com/office/drawing/2014/main" id="{EC4F33FA-A02A-4BCC-32C0-FC3E9BEAE064}"/>
              </a:ext>
            </a:extLst>
          </p:cNvPr>
          <p:cNvCxnSpPr/>
          <p:nvPr/>
        </p:nvCxnSpPr>
        <p:spPr>
          <a:xfrm flipH="1">
            <a:off x="5549975" y="3764650"/>
            <a:ext cx="548700" cy="4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" name="Google Shape;187;p33">
            <a:extLst>
              <a:ext uri="{FF2B5EF4-FFF2-40B4-BE49-F238E27FC236}">
                <a16:creationId xmlns:a16="http://schemas.microsoft.com/office/drawing/2014/main" id="{B3099EB4-0562-2C4D-2BEE-7421ED0BD3E6}"/>
              </a:ext>
            </a:extLst>
          </p:cNvPr>
          <p:cNvSpPr txBox="1"/>
          <p:nvPr/>
        </p:nvSpPr>
        <p:spPr>
          <a:xfrm>
            <a:off x="1726625" y="3499900"/>
            <a:ext cx="1113300" cy="569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88;p33">
            <a:extLst>
              <a:ext uri="{FF2B5EF4-FFF2-40B4-BE49-F238E27FC236}">
                <a16:creationId xmlns:a16="http://schemas.microsoft.com/office/drawing/2014/main" id="{15CB03FA-22D1-A703-A25A-41C17A022CF3}"/>
              </a:ext>
            </a:extLst>
          </p:cNvPr>
          <p:cNvCxnSpPr/>
          <p:nvPr/>
        </p:nvCxnSpPr>
        <p:spPr>
          <a:xfrm rot="10800000" flipH="1">
            <a:off x="2895625" y="3776950"/>
            <a:ext cx="666600" cy="20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A7461489-7D0C-4688-CAC9-5C5AA75673B4}"/>
              </a:ext>
            </a:extLst>
          </p:cNvPr>
          <p:cNvSpPr txBox="1"/>
          <p:nvPr/>
        </p:nvSpPr>
        <p:spPr>
          <a:xfrm>
            <a:off x="1726625" y="2087200"/>
            <a:ext cx="1113300" cy="569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190;p33">
            <a:extLst>
              <a:ext uri="{FF2B5EF4-FFF2-40B4-BE49-F238E27FC236}">
                <a16:creationId xmlns:a16="http://schemas.microsoft.com/office/drawing/2014/main" id="{0DAF2755-2B22-8AE7-6394-2C2E155A0807}"/>
              </a:ext>
            </a:extLst>
          </p:cNvPr>
          <p:cNvCxnSpPr/>
          <p:nvPr/>
        </p:nvCxnSpPr>
        <p:spPr>
          <a:xfrm rot="10800000" flipH="1">
            <a:off x="2944650" y="1908300"/>
            <a:ext cx="553800" cy="400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" name="Google Shape;191;p33">
            <a:extLst>
              <a:ext uri="{FF2B5EF4-FFF2-40B4-BE49-F238E27FC236}">
                <a16:creationId xmlns:a16="http://schemas.microsoft.com/office/drawing/2014/main" id="{D5D659E3-E853-5F47-1D24-ADED785DB319}"/>
              </a:ext>
            </a:extLst>
          </p:cNvPr>
          <p:cNvCxnSpPr/>
          <p:nvPr/>
        </p:nvCxnSpPr>
        <p:spPr>
          <a:xfrm rot="10800000" flipH="1">
            <a:off x="2952025" y="2035500"/>
            <a:ext cx="999900" cy="273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" name="Google Shape;192;p33">
            <a:extLst>
              <a:ext uri="{FF2B5EF4-FFF2-40B4-BE49-F238E27FC236}">
                <a16:creationId xmlns:a16="http://schemas.microsoft.com/office/drawing/2014/main" id="{FE323E3E-44F7-2754-A31F-810F3FCD0841}"/>
              </a:ext>
            </a:extLst>
          </p:cNvPr>
          <p:cNvCxnSpPr/>
          <p:nvPr/>
        </p:nvCxnSpPr>
        <p:spPr>
          <a:xfrm rot="10800000" flipH="1">
            <a:off x="2952025" y="2091300"/>
            <a:ext cx="1421100" cy="217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" name="Google Shape;193;p33">
            <a:extLst>
              <a:ext uri="{FF2B5EF4-FFF2-40B4-BE49-F238E27FC236}">
                <a16:creationId xmlns:a16="http://schemas.microsoft.com/office/drawing/2014/main" id="{8E45B0C8-C64D-FCFE-24EC-FAD20917F59A}"/>
              </a:ext>
            </a:extLst>
          </p:cNvPr>
          <p:cNvCxnSpPr/>
          <p:nvPr/>
        </p:nvCxnSpPr>
        <p:spPr>
          <a:xfrm rot="10800000" flipH="1">
            <a:off x="2952025" y="2107200"/>
            <a:ext cx="1818900" cy="201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" name="Google Shape;194;p33">
            <a:extLst>
              <a:ext uri="{FF2B5EF4-FFF2-40B4-BE49-F238E27FC236}">
                <a16:creationId xmlns:a16="http://schemas.microsoft.com/office/drawing/2014/main" id="{DEFB4F71-DEB0-9530-981E-8D1D17D54E0A}"/>
              </a:ext>
            </a:extLst>
          </p:cNvPr>
          <p:cNvSpPr txBox="1"/>
          <p:nvPr/>
        </p:nvSpPr>
        <p:spPr>
          <a:xfrm>
            <a:off x="1726625" y="1396750"/>
            <a:ext cx="1113300" cy="569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Google Shape;195;p33">
            <a:extLst>
              <a:ext uri="{FF2B5EF4-FFF2-40B4-BE49-F238E27FC236}">
                <a16:creationId xmlns:a16="http://schemas.microsoft.com/office/drawing/2014/main" id="{667C94BC-19D9-9931-84E7-B294724C075F}"/>
              </a:ext>
            </a:extLst>
          </p:cNvPr>
          <p:cNvCxnSpPr/>
          <p:nvPr/>
        </p:nvCxnSpPr>
        <p:spPr>
          <a:xfrm rot="10800000" flipH="1">
            <a:off x="2895625" y="1614100"/>
            <a:ext cx="594900" cy="12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" name="Google Shape;196;p33">
            <a:extLst>
              <a:ext uri="{FF2B5EF4-FFF2-40B4-BE49-F238E27FC236}">
                <a16:creationId xmlns:a16="http://schemas.microsoft.com/office/drawing/2014/main" id="{6A39181D-01B2-8C16-B848-279529CD7AED}"/>
              </a:ext>
            </a:extLst>
          </p:cNvPr>
          <p:cNvSpPr txBox="1"/>
          <p:nvPr/>
        </p:nvSpPr>
        <p:spPr>
          <a:xfrm>
            <a:off x="1726625" y="706300"/>
            <a:ext cx="1113300" cy="569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97;p33">
            <a:extLst>
              <a:ext uri="{FF2B5EF4-FFF2-40B4-BE49-F238E27FC236}">
                <a16:creationId xmlns:a16="http://schemas.microsoft.com/office/drawing/2014/main" id="{5375DC5C-AD50-F741-E6AB-B63D23887FC4}"/>
              </a:ext>
            </a:extLst>
          </p:cNvPr>
          <p:cNvSpPr txBox="1"/>
          <p:nvPr/>
        </p:nvSpPr>
        <p:spPr>
          <a:xfrm>
            <a:off x="3951925" y="47650"/>
            <a:ext cx="1113300" cy="569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198;p33">
            <a:extLst>
              <a:ext uri="{FF2B5EF4-FFF2-40B4-BE49-F238E27FC236}">
                <a16:creationId xmlns:a16="http://schemas.microsoft.com/office/drawing/2014/main" id="{564AF7AD-999A-436F-76AC-63C94776444B}"/>
              </a:ext>
            </a:extLst>
          </p:cNvPr>
          <p:cNvCxnSpPr/>
          <p:nvPr/>
        </p:nvCxnSpPr>
        <p:spPr>
          <a:xfrm>
            <a:off x="5128850" y="362800"/>
            <a:ext cx="262200" cy="343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" name="Google Shape;199;p33">
            <a:extLst>
              <a:ext uri="{FF2B5EF4-FFF2-40B4-BE49-F238E27FC236}">
                <a16:creationId xmlns:a16="http://schemas.microsoft.com/office/drawing/2014/main" id="{93937A5F-1C8E-A7F8-7C5C-BBC0C93CD0C8}"/>
              </a:ext>
            </a:extLst>
          </p:cNvPr>
          <p:cNvCxnSpPr/>
          <p:nvPr/>
        </p:nvCxnSpPr>
        <p:spPr>
          <a:xfrm>
            <a:off x="4464625" y="609400"/>
            <a:ext cx="12000" cy="13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" name="Google Shape;200;p33">
            <a:extLst>
              <a:ext uri="{FF2B5EF4-FFF2-40B4-BE49-F238E27FC236}">
                <a16:creationId xmlns:a16="http://schemas.microsoft.com/office/drawing/2014/main" id="{2F51296F-DC2B-051A-4F43-CCBF7240F607}"/>
              </a:ext>
            </a:extLst>
          </p:cNvPr>
          <p:cNvCxnSpPr/>
          <p:nvPr/>
        </p:nvCxnSpPr>
        <p:spPr>
          <a:xfrm flipH="1">
            <a:off x="4142775" y="659950"/>
            <a:ext cx="23700" cy="10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" name="Google Shape;201;p33">
            <a:extLst>
              <a:ext uri="{FF2B5EF4-FFF2-40B4-BE49-F238E27FC236}">
                <a16:creationId xmlns:a16="http://schemas.microsoft.com/office/drawing/2014/main" id="{6D4C2442-9BAC-33A3-ABE1-FCCBCC7C5F6F}"/>
              </a:ext>
            </a:extLst>
          </p:cNvPr>
          <p:cNvCxnSpPr/>
          <p:nvPr/>
        </p:nvCxnSpPr>
        <p:spPr>
          <a:xfrm>
            <a:off x="4874150" y="652000"/>
            <a:ext cx="47700" cy="9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" name="Google Shape;202;p33">
            <a:extLst>
              <a:ext uri="{FF2B5EF4-FFF2-40B4-BE49-F238E27FC236}">
                <a16:creationId xmlns:a16="http://schemas.microsoft.com/office/drawing/2014/main" id="{95442F39-ACEE-E275-1BF1-F0ABECE31F33}"/>
              </a:ext>
            </a:extLst>
          </p:cNvPr>
          <p:cNvCxnSpPr/>
          <p:nvPr/>
        </p:nvCxnSpPr>
        <p:spPr>
          <a:xfrm flipH="1">
            <a:off x="3741050" y="362800"/>
            <a:ext cx="183000" cy="34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738495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13023-E336-0804-011D-491835CE7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07;p34">
            <a:extLst>
              <a:ext uri="{FF2B5EF4-FFF2-40B4-BE49-F238E27FC236}">
                <a16:creationId xmlns:a16="http://schemas.microsoft.com/office/drawing/2014/main" id="{C0E2DE0C-56C8-D89E-6944-C4C3929F5D4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1361" b="24477"/>
          <a:stretch/>
        </p:blipFill>
        <p:spPr>
          <a:xfrm>
            <a:off x="2994546" y="413200"/>
            <a:ext cx="2930351" cy="44483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08;p34">
            <a:extLst>
              <a:ext uri="{FF2B5EF4-FFF2-40B4-BE49-F238E27FC236}">
                <a16:creationId xmlns:a16="http://schemas.microsoft.com/office/drawing/2014/main" id="{23F94C31-C625-8137-79DC-2F582DD7C8EB}"/>
              </a:ext>
            </a:extLst>
          </p:cNvPr>
          <p:cNvSpPr txBox="1"/>
          <p:nvPr/>
        </p:nvSpPr>
        <p:spPr>
          <a:xfrm>
            <a:off x="6173271" y="930300"/>
            <a:ext cx="1113300" cy="569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" name="Google Shape;209;p34">
            <a:extLst>
              <a:ext uri="{FF2B5EF4-FFF2-40B4-BE49-F238E27FC236}">
                <a16:creationId xmlns:a16="http://schemas.microsoft.com/office/drawing/2014/main" id="{0A3DA880-B85F-5B9D-065A-51D051BE4C0A}"/>
              </a:ext>
            </a:extLst>
          </p:cNvPr>
          <p:cNvCxnSpPr/>
          <p:nvPr/>
        </p:nvCxnSpPr>
        <p:spPr>
          <a:xfrm flipH="1">
            <a:off x="5584971" y="1103675"/>
            <a:ext cx="508800" cy="152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9" name="Google Shape;210;p34">
            <a:extLst>
              <a:ext uri="{FF2B5EF4-FFF2-40B4-BE49-F238E27FC236}">
                <a16:creationId xmlns:a16="http://schemas.microsoft.com/office/drawing/2014/main" id="{01FC09A8-1A91-772D-E442-68E0077BDABC}"/>
              </a:ext>
            </a:extLst>
          </p:cNvPr>
          <p:cNvSpPr txBox="1"/>
          <p:nvPr/>
        </p:nvSpPr>
        <p:spPr>
          <a:xfrm>
            <a:off x="6260721" y="993925"/>
            <a:ext cx="954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Navigating arrows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211;p34">
            <a:extLst>
              <a:ext uri="{FF2B5EF4-FFF2-40B4-BE49-F238E27FC236}">
                <a16:creationId xmlns:a16="http://schemas.microsoft.com/office/drawing/2014/main" id="{285C3DBB-E94A-D0F0-1FF0-65AD1798249E}"/>
              </a:ext>
            </a:extLst>
          </p:cNvPr>
          <p:cNvSpPr txBox="1"/>
          <p:nvPr/>
        </p:nvSpPr>
        <p:spPr>
          <a:xfrm>
            <a:off x="6173271" y="1687000"/>
            <a:ext cx="1113300" cy="569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212;p34">
            <a:extLst>
              <a:ext uri="{FF2B5EF4-FFF2-40B4-BE49-F238E27FC236}">
                <a16:creationId xmlns:a16="http://schemas.microsoft.com/office/drawing/2014/main" id="{2EE53508-C373-0A6F-9E8C-0FC16143ADA6}"/>
              </a:ext>
            </a:extLst>
          </p:cNvPr>
          <p:cNvCxnSpPr/>
          <p:nvPr/>
        </p:nvCxnSpPr>
        <p:spPr>
          <a:xfrm flipH="1">
            <a:off x="5560971" y="1836525"/>
            <a:ext cx="532800" cy="39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2" name="Google Shape;213;p34">
            <a:extLst>
              <a:ext uri="{FF2B5EF4-FFF2-40B4-BE49-F238E27FC236}">
                <a16:creationId xmlns:a16="http://schemas.microsoft.com/office/drawing/2014/main" id="{CBD63D8E-3F6E-9439-80CA-9DA0E6C8A88F}"/>
              </a:ext>
            </a:extLst>
          </p:cNvPr>
          <p:cNvSpPr txBox="1"/>
          <p:nvPr/>
        </p:nvSpPr>
        <p:spPr>
          <a:xfrm>
            <a:off x="6220971" y="1765200"/>
            <a:ext cx="906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Backspace</a:t>
            </a:r>
            <a:b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Delete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214;p34">
            <a:extLst>
              <a:ext uri="{FF2B5EF4-FFF2-40B4-BE49-F238E27FC236}">
                <a16:creationId xmlns:a16="http://schemas.microsoft.com/office/drawing/2014/main" id="{0589A25B-44C4-4D0A-D86D-9C9D60E3A30B}"/>
              </a:ext>
            </a:extLst>
          </p:cNvPr>
          <p:cNvSpPr txBox="1"/>
          <p:nvPr/>
        </p:nvSpPr>
        <p:spPr>
          <a:xfrm>
            <a:off x="6117471" y="3499900"/>
            <a:ext cx="1113300" cy="569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Google Shape;215;p34">
            <a:extLst>
              <a:ext uri="{FF2B5EF4-FFF2-40B4-BE49-F238E27FC236}">
                <a16:creationId xmlns:a16="http://schemas.microsoft.com/office/drawing/2014/main" id="{A1F10B08-203D-1D62-6BB8-858D61B134D4}"/>
              </a:ext>
            </a:extLst>
          </p:cNvPr>
          <p:cNvCxnSpPr/>
          <p:nvPr/>
        </p:nvCxnSpPr>
        <p:spPr>
          <a:xfrm flipH="1">
            <a:off x="5545071" y="3764650"/>
            <a:ext cx="548700" cy="4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" name="Google Shape;216;p34">
            <a:extLst>
              <a:ext uri="{FF2B5EF4-FFF2-40B4-BE49-F238E27FC236}">
                <a16:creationId xmlns:a16="http://schemas.microsoft.com/office/drawing/2014/main" id="{4B80BE54-3845-C871-F07D-868609034CA6}"/>
              </a:ext>
            </a:extLst>
          </p:cNvPr>
          <p:cNvSpPr txBox="1"/>
          <p:nvPr/>
        </p:nvSpPr>
        <p:spPr>
          <a:xfrm>
            <a:off x="6173271" y="3594250"/>
            <a:ext cx="906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Calculate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217;p34">
            <a:extLst>
              <a:ext uri="{FF2B5EF4-FFF2-40B4-BE49-F238E27FC236}">
                <a16:creationId xmlns:a16="http://schemas.microsoft.com/office/drawing/2014/main" id="{6397E9BB-5CBA-6EBA-38D5-B04E4CE71D36}"/>
              </a:ext>
            </a:extLst>
          </p:cNvPr>
          <p:cNvSpPr txBox="1"/>
          <p:nvPr/>
        </p:nvSpPr>
        <p:spPr>
          <a:xfrm>
            <a:off x="1721721" y="3499900"/>
            <a:ext cx="1113300" cy="569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" name="Google Shape;218;p34">
            <a:extLst>
              <a:ext uri="{FF2B5EF4-FFF2-40B4-BE49-F238E27FC236}">
                <a16:creationId xmlns:a16="http://schemas.microsoft.com/office/drawing/2014/main" id="{2063DF6C-5EFD-12EC-07EE-B57889927104}"/>
              </a:ext>
            </a:extLst>
          </p:cNvPr>
          <p:cNvCxnSpPr/>
          <p:nvPr/>
        </p:nvCxnSpPr>
        <p:spPr>
          <a:xfrm rot="10800000" flipH="1">
            <a:off x="2890721" y="3776950"/>
            <a:ext cx="666600" cy="20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8" name="Google Shape;219;p34">
            <a:extLst>
              <a:ext uri="{FF2B5EF4-FFF2-40B4-BE49-F238E27FC236}">
                <a16:creationId xmlns:a16="http://schemas.microsoft.com/office/drawing/2014/main" id="{CBD0ABCC-CC25-998F-9FD5-AF0439A82751}"/>
              </a:ext>
            </a:extLst>
          </p:cNvPr>
          <p:cNvSpPr txBox="1"/>
          <p:nvPr/>
        </p:nvSpPr>
        <p:spPr>
          <a:xfrm>
            <a:off x="1784146" y="3673500"/>
            <a:ext cx="90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On/Off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220;p34">
            <a:extLst>
              <a:ext uri="{FF2B5EF4-FFF2-40B4-BE49-F238E27FC236}">
                <a16:creationId xmlns:a16="http://schemas.microsoft.com/office/drawing/2014/main" id="{05ED08FD-DF25-DE06-F4D6-DCE42522D42A}"/>
              </a:ext>
            </a:extLst>
          </p:cNvPr>
          <p:cNvSpPr txBox="1"/>
          <p:nvPr/>
        </p:nvSpPr>
        <p:spPr>
          <a:xfrm>
            <a:off x="1721721" y="2087200"/>
            <a:ext cx="1113300" cy="569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221;p34">
            <a:extLst>
              <a:ext uri="{FF2B5EF4-FFF2-40B4-BE49-F238E27FC236}">
                <a16:creationId xmlns:a16="http://schemas.microsoft.com/office/drawing/2014/main" id="{A9964C3E-21DB-E2EF-C7C8-A1866F0C5ECC}"/>
              </a:ext>
            </a:extLst>
          </p:cNvPr>
          <p:cNvSpPr txBox="1"/>
          <p:nvPr/>
        </p:nvSpPr>
        <p:spPr>
          <a:xfrm>
            <a:off x="1744171" y="2002450"/>
            <a:ext cx="954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 to secondary menus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Google Shape;222;p34">
            <a:extLst>
              <a:ext uri="{FF2B5EF4-FFF2-40B4-BE49-F238E27FC236}">
                <a16:creationId xmlns:a16="http://schemas.microsoft.com/office/drawing/2014/main" id="{5270EB6F-3D67-9662-129E-E888090FFBFE}"/>
              </a:ext>
            </a:extLst>
          </p:cNvPr>
          <p:cNvCxnSpPr/>
          <p:nvPr/>
        </p:nvCxnSpPr>
        <p:spPr>
          <a:xfrm rot="10800000" flipH="1">
            <a:off x="2939746" y="1908300"/>
            <a:ext cx="553800" cy="400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" name="Google Shape;223;p34">
            <a:extLst>
              <a:ext uri="{FF2B5EF4-FFF2-40B4-BE49-F238E27FC236}">
                <a16:creationId xmlns:a16="http://schemas.microsoft.com/office/drawing/2014/main" id="{25C3A12F-FED7-EAF9-716D-2C3F73920A0F}"/>
              </a:ext>
            </a:extLst>
          </p:cNvPr>
          <p:cNvCxnSpPr/>
          <p:nvPr/>
        </p:nvCxnSpPr>
        <p:spPr>
          <a:xfrm rot="10800000" flipH="1">
            <a:off x="2947121" y="2035500"/>
            <a:ext cx="999900" cy="273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3" name="Google Shape;224;p34">
            <a:extLst>
              <a:ext uri="{FF2B5EF4-FFF2-40B4-BE49-F238E27FC236}">
                <a16:creationId xmlns:a16="http://schemas.microsoft.com/office/drawing/2014/main" id="{FBCFB88A-057F-E259-92A9-C0ABCDE9A9C9}"/>
              </a:ext>
            </a:extLst>
          </p:cNvPr>
          <p:cNvCxnSpPr/>
          <p:nvPr/>
        </p:nvCxnSpPr>
        <p:spPr>
          <a:xfrm rot="10800000" flipH="1">
            <a:off x="2947121" y="2091300"/>
            <a:ext cx="1421100" cy="217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" name="Google Shape;225;p34">
            <a:extLst>
              <a:ext uri="{FF2B5EF4-FFF2-40B4-BE49-F238E27FC236}">
                <a16:creationId xmlns:a16="http://schemas.microsoft.com/office/drawing/2014/main" id="{7427C0F8-FB20-39B9-C0E3-15D090FE2588}"/>
              </a:ext>
            </a:extLst>
          </p:cNvPr>
          <p:cNvCxnSpPr/>
          <p:nvPr/>
        </p:nvCxnSpPr>
        <p:spPr>
          <a:xfrm rot="10800000" flipH="1">
            <a:off x="2947121" y="2107200"/>
            <a:ext cx="1818900" cy="201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5" name="Google Shape;226;p34">
            <a:extLst>
              <a:ext uri="{FF2B5EF4-FFF2-40B4-BE49-F238E27FC236}">
                <a16:creationId xmlns:a16="http://schemas.microsoft.com/office/drawing/2014/main" id="{B2F3AE0A-DE43-1E72-014A-3209C5644488}"/>
              </a:ext>
            </a:extLst>
          </p:cNvPr>
          <p:cNvSpPr txBox="1"/>
          <p:nvPr/>
        </p:nvSpPr>
        <p:spPr>
          <a:xfrm>
            <a:off x="1721721" y="1396750"/>
            <a:ext cx="1113300" cy="569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227;p34">
            <a:extLst>
              <a:ext uri="{FF2B5EF4-FFF2-40B4-BE49-F238E27FC236}">
                <a16:creationId xmlns:a16="http://schemas.microsoft.com/office/drawing/2014/main" id="{0FC98417-4A22-DE7B-D08A-259B22300989}"/>
              </a:ext>
            </a:extLst>
          </p:cNvPr>
          <p:cNvSpPr txBox="1"/>
          <p:nvPr/>
        </p:nvSpPr>
        <p:spPr>
          <a:xfrm>
            <a:off x="1744171" y="1335100"/>
            <a:ext cx="8508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 to Green controls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228;p34">
            <a:extLst>
              <a:ext uri="{FF2B5EF4-FFF2-40B4-BE49-F238E27FC236}">
                <a16:creationId xmlns:a16="http://schemas.microsoft.com/office/drawing/2014/main" id="{78140C3B-6DC5-8A77-9374-871BF9C6F88C}"/>
              </a:ext>
            </a:extLst>
          </p:cNvPr>
          <p:cNvCxnSpPr/>
          <p:nvPr/>
        </p:nvCxnSpPr>
        <p:spPr>
          <a:xfrm rot="10800000" flipH="1">
            <a:off x="2890721" y="1614100"/>
            <a:ext cx="594900" cy="12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8" name="Google Shape;229;p34">
            <a:extLst>
              <a:ext uri="{FF2B5EF4-FFF2-40B4-BE49-F238E27FC236}">
                <a16:creationId xmlns:a16="http://schemas.microsoft.com/office/drawing/2014/main" id="{8E4BBCCE-8EE1-B353-A58C-01B4E628877C}"/>
              </a:ext>
            </a:extLst>
          </p:cNvPr>
          <p:cNvSpPr txBox="1"/>
          <p:nvPr/>
        </p:nvSpPr>
        <p:spPr>
          <a:xfrm>
            <a:off x="1721721" y="706300"/>
            <a:ext cx="1113300" cy="569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230;p34">
            <a:extLst>
              <a:ext uri="{FF2B5EF4-FFF2-40B4-BE49-F238E27FC236}">
                <a16:creationId xmlns:a16="http://schemas.microsoft.com/office/drawing/2014/main" id="{E5A7F433-5FDC-F9FC-3B1F-94E0FD3B8712}"/>
              </a:ext>
            </a:extLst>
          </p:cNvPr>
          <p:cNvSpPr txBox="1"/>
          <p:nvPr/>
        </p:nvSpPr>
        <p:spPr>
          <a:xfrm>
            <a:off x="1744171" y="667750"/>
            <a:ext cx="8508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 to Blue controls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231;p34">
            <a:extLst>
              <a:ext uri="{FF2B5EF4-FFF2-40B4-BE49-F238E27FC236}">
                <a16:creationId xmlns:a16="http://schemas.microsoft.com/office/drawing/2014/main" id="{4F9D4D83-58F4-B60C-9F11-9F02C8DC1881}"/>
              </a:ext>
            </a:extLst>
          </p:cNvPr>
          <p:cNvSpPr txBox="1"/>
          <p:nvPr/>
        </p:nvSpPr>
        <p:spPr>
          <a:xfrm>
            <a:off x="3947021" y="47650"/>
            <a:ext cx="1113300" cy="569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232;p34">
            <a:extLst>
              <a:ext uri="{FF2B5EF4-FFF2-40B4-BE49-F238E27FC236}">
                <a16:creationId xmlns:a16="http://schemas.microsoft.com/office/drawing/2014/main" id="{90237251-1D60-8A72-9DE9-5A716AF22AA2}"/>
              </a:ext>
            </a:extLst>
          </p:cNvPr>
          <p:cNvSpPr txBox="1"/>
          <p:nvPr/>
        </p:nvSpPr>
        <p:spPr>
          <a:xfrm>
            <a:off x="4006571" y="55300"/>
            <a:ext cx="906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Graphing controls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233;p34">
            <a:extLst>
              <a:ext uri="{FF2B5EF4-FFF2-40B4-BE49-F238E27FC236}">
                <a16:creationId xmlns:a16="http://schemas.microsoft.com/office/drawing/2014/main" id="{E9EBACB0-761F-3896-8651-7FDC09A5454D}"/>
              </a:ext>
            </a:extLst>
          </p:cNvPr>
          <p:cNvCxnSpPr/>
          <p:nvPr/>
        </p:nvCxnSpPr>
        <p:spPr>
          <a:xfrm>
            <a:off x="5123946" y="362800"/>
            <a:ext cx="262200" cy="343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3" name="Google Shape;234;p34">
            <a:extLst>
              <a:ext uri="{FF2B5EF4-FFF2-40B4-BE49-F238E27FC236}">
                <a16:creationId xmlns:a16="http://schemas.microsoft.com/office/drawing/2014/main" id="{4926336A-AC86-8C0D-E769-47164C6A65F1}"/>
              </a:ext>
            </a:extLst>
          </p:cNvPr>
          <p:cNvCxnSpPr>
            <a:stCxn id="51" idx="2"/>
          </p:cNvCxnSpPr>
          <p:nvPr/>
        </p:nvCxnSpPr>
        <p:spPr>
          <a:xfrm>
            <a:off x="4459721" y="609400"/>
            <a:ext cx="12000" cy="13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" name="Google Shape;235;p34">
            <a:extLst>
              <a:ext uri="{FF2B5EF4-FFF2-40B4-BE49-F238E27FC236}">
                <a16:creationId xmlns:a16="http://schemas.microsoft.com/office/drawing/2014/main" id="{217F4686-A381-A410-E739-4102B67311ED}"/>
              </a:ext>
            </a:extLst>
          </p:cNvPr>
          <p:cNvCxnSpPr/>
          <p:nvPr/>
        </p:nvCxnSpPr>
        <p:spPr>
          <a:xfrm flipH="1">
            <a:off x="4137871" y="659950"/>
            <a:ext cx="23700" cy="10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" name="Google Shape;236;p34">
            <a:extLst>
              <a:ext uri="{FF2B5EF4-FFF2-40B4-BE49-F238E27FC236}">
                <a16:creationId xmlns:a16="http://schemas.microsoft.com/office/drawing/2014/main" id="{60D70494-9B29-89DE-FC07-FE3D379A28A3}"/>
              </a:ext>
            </a:extLst>
          </p:cNvPr>
          <p:cNvCxnSpPr/>
          <p:nvPr/>
        </p:nvCxnSpPr>
        <p:spPr>
          <a:xfrm>
            <a:off x="4869246" y="652000"/>
            <a:ext cx="47700" cy="9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6" name="Google Shape;237;p34">
            <a:extLst>
              <a:ext uri="{FF2B5EF4-FFF2-40B4-BE49-F238E27FC236}">
                <a16:creationId xmlns:a16="http://schemas.microsoft.com/office/drawing/2014/main" id="{2071A0EB-5FD0-5876-C578-64235511CD63}"/>
              </a:ext>
            </a:extLst>
          </p:cNvPr>
          <p:cNvCxnSpPr/>
          <p:nvPr/>
        </p:nvCxnSpPr>
        <p:spPr>
          <a:xfrm flipH="1">
            <a:off x="3736146" y="362800"/>
            <a:ext cx="183000" cy="34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364777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752FC-E758-89A7-1EA9-E28DB7AC6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1DC43-92F7-8131-3334-01B45457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TI Teacher Software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E160739-AFD9-2C36-33A4-8DE33E6DC9C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6043562" cy="3262312"/>
          </a:xfrm>
        </p:spPr>
        <p:txBody>
          <a:bodyPr/>
          <a:lstStyle/>
          <a:p>
            <a:r>
              <a:rPr lang="en-US" altLang="en-US" dirty="0"/>
              <a:t>Downloads to the computer at cost.</a:t>
            </a:r>
          </a:p>
          <a:p>
            <a:r>
              <a:rPr lang="en-US" altLang="en-US" dirty="0"/>
              <a:t>Builds applications for a deeper understanding of math.</a:t>
            </a:r>
          </a:p>
          <a:p>
            <a:r>
              <a:rPr lang="en-US" altLang="en-US" dirty="0"/>
              <a:t>TI has pre-built activities that are available on their website to download.</a:t>
            </a:r>
          </a:p>
        </p:txBody>
      </p:sp>
      <p:pic>
        <p:nvPicPr>
          <p:cNvPr id="3" name="Google Shape;244;p35">
            <a:extLst>
              <a:ext uri="{FF2B5EF4-FFF2-40B4-BE49-F238E27FC236}">
                <a16:creationId xmlns:a16="http://schemas.microsoft.com/office/drawing/2014/main" id="{1AA81F32-F3DD-2E73-289F-BA932E45AE0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6484" t="8308" r="4807" b="13894"/>
          <a:stretch/>
        </p:blipFill>
        <p:spPr bwMode="auto">
          <a:xfrm>
            <a:off x="6619673" y="1497253"/>
            <a:ext cx="2004050" cy="17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939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A68A5-52AC-98C9-D7F9-7D879E59A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48008-E954-71EF-7139-F93F6252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Explore Activities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5D42A288-6191-820A-EBA7-B6D44CE645C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4214762" cy="3262312"/>
          </a:xfrm>
        </p:spPr>
        <p:txBody>
          <a:bodyPr/>
          <a:lstStyle/>
          <a:p>
            <a:r>
              <a:rPr lang="en-US" altLang="en-US" dirty="0"/>
              <a:t>Scan the QR code or use the short URL to access the </a:t>
            </a:r>
            <a:r>
              <a:rPr lang="en-US" altLang="en-US" i="1" dirty="0"/>
              <a:t>84</a:t>
            </a:r>
            <a:r>
              <a:rPr lang="en-US" altLang="en-US" dirty="0"/>
              <a:t> </a:t>
            </a:r>
            <a:r>
              <a:rPr lang="en-US" altLang="en-US" i="1" dirty="0"/>
              <a:t>Activity Central </a:t>
            </a:r>
            <a:r>
              <a:rPr lang="en-US" altLang="en-US" dirty="0"/>
              <a:t>website. </a:t>
            </a:r>
          </a:p>
          <a:p>
            <a:r>
              <a:rPr lang="en-US" altLang="en-US" dirty="0"/>
              <a:t>Find specific content area in the left-side menu.</a:t>
            </a:r>
          </a:p>
          <a:p>
            <a:r>
              <a:rPr lang="en-US" dirty="0"/>
              <a:t>Explore the free activities.</a:t>
            </a:r>
          </a:p>
          <a:p>
            <a:pPr marL="64008" indent="0">
              <a:buNone/>
            </a:pPr>
            <a:endParaRPr lang="en-US" altLang="en-US" dirty="0"/>
          </a:p>
        </p:txBody>
      </p:sp>
      <p:pic>
        <p:nvPicPr>
          <p:cNvPr id="3" name="Google Shape;251;p36">
            <a:extLst>
              <a:ext uri="{FF2B5EF4-FFF2-40B4-BE49-F238E27FC236}">
                <a16:creationId xmlns:a16="http://schemas.microsoft.com/office/drawing/2014/main" id="{F7BFE52A-1311-0BE8-5073-7897FB889B9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82907" y="1370013"/>
            <a:ext cx="1981075" cy="1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52;p36">
            <a:extLst>
              <a:ext uri="{FF2B5EF4-FFF2-40B4-BE49-F238E27FC236}">
                <a16:creationId xmlns:a16="http://schemas.microsoft.com/office/drawing/2014/main" id="{A703801D-33A5-171F-E365-BC2AA564247F}"/>
              </a:ext>
            </a:extLst>
          </p:cNvPr>
          <p:cNvSpPr txBox="1"/>
          <p:nvPr/>
        </p:nvSpPr>
        <p:spPr>
          <a:xfrm>
            <a:off x="5050286" y="3240211"/>
            <a:ext cx="34014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k20.ou.edu/84activity</a:t>
            </a:r>
            <a:endParaRPr sz="2300" b="1" dirty="0">
              <a:solidFill>
                <a:srgbClr val="991B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4472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E76FE-5D5A-5D74-A825-372665625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E746-38A3-9DBC-67EC-1C40E5700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Connecting calculators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A8884BA-571D-F6F1-C79F-BE36E85D99F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6686550" cy="3262312"/>
          </a:xfrm>
        </p:spPr>
        <p:txBody>
          <a:bodyPr/>
          <a:lstStyle/>
          <a:p>
            <a:r>
              <a:rPr lang="en-US" altLang="en-US" sz="2000" dirty="0"/>
              <a:t>TI Navigator System</a:t>
            </a:r>
          </a:p>
          <a:p>
            <a:pPr lvl="1"/>
            <a:r>
              <a:rPr lang="en-US" altLang="en-US" sz="1800" dirty="0"/>
              <a:t>Wirelessly connect up to 30 calculators at a time to the teacher device.</a:t>
            </a:r>
          </a:p>
          <a:p>
            <a:pPr lvl="1"/>
            <a:r>
              <a:rPr lang="en-US" altLang="en-US" sz="1800" dirty="0"/>
              <a:t>Teachers can send and collect all student activities at once.</a:t>
            </a:r>
          </a:p>
          <a:p>
            <a:pPr lvl="1"/>
            <a:r>
              <a:rPr lang="en-US" altLang="en-US" sz="1800" dirty="0"/>
              <a:t>Teachers can see student work in real time.</a:t>
            </a:r>
          </a:p>
          <a:p>
            <a:pPr lvl="1"/>
            <a:r>
              <a:rPr lang="en-US" altLang="en-US" sz="1800" dirty="0"/>
              <a:t>Teachers can spotlight student calculators.</a:t>
            </a:r>
          </a:p>
          <a:p>
            <a:r>
              <a:rPr lang="en-US" altLang="en-US" sz="2000" dirty="0"/>
              <a:t>USB Connectivity cord</a:t>
            </a:r>
          </a:p>
          <a:p>
            <a:pPr lvl="1"/>
            <a:r>
              <a:rPr lang="en-US" altLang="en-US" sz="1800" dirty="0"/>
              <a:t>Connects calculators and computers 1-to-1.</a:t>
            </a:r>
          </a:p>
          <a:p>
            <a:pPr lvl="1"/>
            <a:r>
              <a:rPr lang="en-US" sz="1800" dirty="0"/>
              <a:t>Teacher can send and collect any calculator connected to the computer.</a:t>
            </a:r>
          </a:p>
        </p:txBody>
      </p:sp>
      <p:pic>
        <p:nvPicPr>
          <p:cNvPr id="3" name="Google Shape;259;p37">
            <a:extLst>
              <a:ext uri="{FF2B5EF4-FFF2-40B4-BE49-F238E27FC236}">
                <a16:creationId xmlns:a16="http://schemas.microsoft.com/office/drawing/2014/main" id="{43C928C9-F339-2D15-E106-4BA3DDE29D9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14389" y="890997"/>
            <a:ext cx="3361500" cy="336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924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C0E68-7982-FAE2-54A1-52CAB9936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9ADA5-DB5E-413E-85C1-D452FE0DA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Say Something!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5445A3A1-0675-6E06-EB56-DC7A1DECFFA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sz="2400" dirty="0"/>
              <a:t>Share something about the 84 Activity </a:t>
            </a:r>
            <a:br>
              <a:rPr lang="en-US" altLang="en-US" sz="2400" dirty="0"/>
            </a:br>
            <a:r>
              <a:rPr lang="en-US" altLang="en-US" sz="2400" dirty="0"/>
              <a:t>Central activities</a:t>
            </a:r>
          </a:p>
          <a:p>
            <a:r>
              <a:rPr lang="en-US" altLang="en-US" sz="2400" dirty="0"/>
              <a:t>My favorite activity is…</a:t>
            </a:r>
          </a:p>
          <a:p>
            <a:r>
              <a:rPr lang="en-US" altLang="en-US" sz="2400" dirty="0"/>
              <a:t>I found this resource helpful because…</a:t>
            </a:r>
          </a:p>
          <a:p>
            <a:r>
              <a:rPr lang="en-US" altLang="en-US" sz="2400" dirty="0"/>
              <a:t>I didn’t know students could…</a:t>
            </a:r>
          </a:p>
          <a:p>
            <a:r>
              <a:rPr lang="en-US" altLang="en-US" sz="2400" dirty="0"/>
              <a:t>I think my students will…</a:t>
            </a:r>
          </a:p>
          <a:p>
            <a:r>
              <a:rPr lang="en-US" altLang="en-US" sz="2400" dirty="0"/>
              <a:t>I was surprised by…</a:t>
            </a:r>
          </a:p>
          <a:p>
            <a:r>
              <a:rPr lang="en-US" altLang="en-US" sz="2400" dirty="0"/>
              <a:t>I wish I knew…</a:t>
            </a:r>
          </a:p>
        </p:txBody>
      </p:sp>
      <p:pic>
        <p:nvPicPr>
          <p:cNvPr id="3" name="Google Shape;175;p32">
            <a:extLst>
              <a:ext uri="{FF2B5EF4-FFF2-40B4-BE49-F238E27FC236}">
                <a16:creationId xmlns:a16="http://schemas.microsoft.com/office/drawing/2014/main" id="{0D6F9CDB-A3A3-4889-1256-524196CFAE16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 bwMode="auto">
          <a:xfrm>
            <a:off x="6156959" y="373314"/>
            <a:ext cx="2595457" cy="167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978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4A7D5-2615-A138-3D83-22ABF6652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8C983-7C63-6061-DE55-608FF2411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BINGO: Find Someone Who Can…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46665FC-9F79-CCC0-17C4-61EDE961FFF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4729057" cy="3262312"/>
          </a:xfrm>
        </p:spPr>
        <p:txBody>
          <a:bodyPr/>
          <a:lstStyle/>
          <a:p>
            <a:r>
              <a:rPr lang="en-US" altLang="en-US" dirty="0"/>
              <a:t>Circle any spaces for each task you already know how to complete.</a:t>
            </a:r>
          </a:p>
          <a:p>
            <a:r>
              <a:rPr lang="en-US" altLang="en-US" dirty="0"/>
              <a:t>Collaborate with those around you to mark out un-circled spaces on the card.</a:t>
            </a:r>
          </a:p>
        </p:txBody>
      </p:sp>
      <p:pic>
        <p:nvPicPr>
          <p:cNvPr id="3" name="Google Shape;273;p39">
            <a:extLst>
              <a:ext uri="{FF2B5EF4-FFF2-40B4-BE49-F238E27FC236}">
                <a16:creationId xmlns:a16="http://schemas.microsoft.com/office/drawing/2014/main" id="{03509916-56B6-A747-9D6A-E4D7F81F0382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 bwMode="auto">
          <a:xfrm>
            <a:off x="5911850" y="1732083"/>
            <a:ext cx="3081401" cy="162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28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>
            <a:extLst>
              <a:ext uri="{FF2B5EF4-FFF2-40B4-BE49-F238E27FC236}">
                <a16:creationId xmlns:a16="http://schemas.microsoft.com/office/drawing/2014/main" id="{D39454A6-31F6-9DC3-BE75-39D080090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7" y="560388"/>
            <a:ext cx="8051603" cy="2139950"/>
          </a:xfrm>
        </p:spPr>
        <p:txBody>
          <a:bodyPr/>
          <a:lstStyle/>
          <a:p>
            <a:r>
              <a:rPr lang="en-US" altLang="en-US" dirty="0"/>
              <a:t>Getting to Know the TI-84 Plus</a:t>
            </a:r>
          </a:p>
        </p:txBody>
      </p:sp>
      <p:sp>
        <p:nvSpPr>
          <p:cNvPr id="22530" name="Text Placeholder 4">
            <a:extLst>
              <a:ext uri="{FF2B5EF4-FFF2-40B4-BE49-F238E27FC236}">
                <a16:creationId xmlns:a16="http://schemas.microsoft.com/office/drawing/2014/main" id="{019E2450-727C-5F8C-E55D-223CCB11F23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r>
              <a:rPr lang="en-US" altLang="en-US" dirty="0"/>
              <a:t>Learn the essential mechanics of the calculator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EBD8F-3061-1585-2591-9DC5A636D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F1C25-8F79-2F15-A85A-EF115261B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Muddiest Point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8785554-3406-13C4-B427-8AC390D250F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5219633" cy="3262312"/>
          </a:xfrm>
        </p:spPr>
        <p:txBody>
          <a:bodyPr/>
          <a:lstStyle/>
          <a:p>
            <a:r>
              <a:rPr lang="en-US" altLang="en-US" dirty="0"/>
              <a:t>What do you find most confusing or difficult about the TI-84 Plus?</a:t>
            </a:r>
          </a:p>
          <a:p>
            <a:r>
              <a:rPr lang="en-US" altLang="en-US" dirty="0"/>
              <a:t>Which tasks to you still need help with?</a:t>
            </a:r>
          </a:p>
        </p:txBody>
      </p:sp>
      <p:pic>
        <p:nvPicPr>
          <p:cNvPr id="3" name="Google Shape;280;p40">
            <a:extLst>
              <a:ext uri="{FF2B5EF4-FFF2-40B4-BE49-F238E27FC236}">
                <a16:creationId xmlns:a16="http://schemas.microsoft.com/office/drawing/2014/main" id="{AD735242-8C71-4472-15C3-B25E056F0191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 bwMode="auto">
          <a:xfrm>
            <a:off x="6101504" y="1268413"/>
            <a:ext cx="2361644" cy="14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753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DBAE8-2C78-1889-C607-CE40AC220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065B5-B62A-CC18-A18F-4F2421996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Commit and Toss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45B3DAF-4AB5-C7B4-BC1F-7E9208A6567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buFont typeface="+mj-lt"/>
              <a:buAutoNum type="arabicPeriod"/>
            </a:pPr>
            <a:r>
              <a:rPr lang="en-US" altLang="en-US" dirty="0"/>
              <a:t>Write down the following:</a:t>
            </a:r>
          </a:p>
          <a:p>
            <a:pPr marL="1035558" lvl="1" indent="-514350">
              <a:buFont typeface="+mj-lt"/>
              <a:buAutoNum type="arabicPeriod"/>
            </a:pPr>
            <a:r>
              <a:rPr lang="en-US" altLang="en-US" dirty="0"/>
              <a:t>One thing you learned</a:t>
            </a:r>
          </a:p>
          <a:p>
            <a:pPr marL="1035558" lvl="1" indent="-514350">
              <a:buFont typeface="+mj-lt"/>
              <a:buAutoNum type="arabicPeriod"/>
            </a:pPr>
            <a:r>
              <a:rPr lang="en-US" dirty="0"/>
              <a:t>One thing you still want to know</a:t>
            </a:r>
            <a:endParaRPr lang="en-US" altLang="en-US" dirty="0"/>
          </a:p>
          <a:p>
            <a:pPr marL="578358" indent="-514350">
              <a:buFont typeface="+mj-lt"/>
              <a:buAutoNum type="arabicPeriod"/>
            </a:pPr>
            <a:r>
              <a:rPr lang="en-US" altLang="en-US" dirty="0"/>
              <a:t>Toss your responses in the container.</a:t>
            </a:r>
          </a:p>
        </p:txBody>
      </p:sp>
      <p:pic>
        <p:nvPicPr>
          <p:cNvPr id="3" name="Google Shape;287;p41">
            <a:extLst>
              <a:ext uri="{FF2B5EF4-FFF2-40B4-BE49-F238E27FC236}">
                <a16:creationId xmlns:a16="http://schemas.microsoft.com/office/drawing/2014/main" id="{995636E0-5EFC-0F6D-45F8-4975EA96561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t="19" b="29"/>
          <a:stretch/>
        </p:blipFill>
        <p:spPr bwMode="auto">
          <a:xfrm>
            <a:off x="6437431" y="873094"/>
            <a:ext cx="2077919" cy="2076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06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-95524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152376"/>
            <a:ext cx="7885112" cy="1397000"/>
          </a:xfrm>
        </p:spPr>
        <p:txBody>
          <a:bodyPr rtlCol="0">
            <a:noAutofit/>
          </a:bodyPr>
          <a:lstStyle/>
          <a:p>
            <a:pPr marL="64008" indent="0" fontAlgn="auto">
              <a:spcAft>
                <a:spcPts val="0"/>
              </a:spcAft>
              <a:buNone/>
              <a:defRPr/>
            </a:pPr>
            <a:r>
              <a:rPr lang="en-US" dirty="0"/>
              <a:t>Which mechanics of the TI-84 Plus are essential for me to know?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E41F0-8E5E-529E-324D-467A09B0A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68F2DD77-E35B-4203-B75A-FC714A8B4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-95524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CD2BB4-81E3-F373-08E3-E7884BD0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152376"/>
            <a:ext cx="7885112" cy="1397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Explore the TI-84 Plus mechanics for calculations, graphs, geometric conceptual development, and data analysis.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Demonstrate the use of technology to enhance the learning of mathematics in the classroom.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Determine appropriate calculator-related activities for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3709634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Magnetic Statements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When each statement displays the following, do as instructed:</a:t>
            </a:r>
          </a:p>
          <a:p>
            <a:r>
              <a:rPr lang="en-US" altLang="en-US" dirty="0"/>
              <a:t>Move to the side of the room that you agree with more.</a:t>
            </a:r>
          </a:p>
          <a:p>
            <a:r>
              <a:rPr lang="en-US" altLang="en-US" dirty="0"/>
              <a:t>Discuss your choice in your group.</a:t>
            </a:r>
          </a:p>
          <a:p>
            <a:r>
              <a:rPr lang="en-US" dirty="0"/>
              <a:t>Share why your group was attracted to the statement.</a:t>
            </a:r>
          </a:p>
        </p:txBody>
      </p:sp>
      <p:pic>
        <p:nvPicPr>
          <p:cNvPr id="3" name="Google Shape;111;p25">
            <a:extLst>
              <a:ext uri="{FF2B5EF4-FFF2-40B4-BE49-F238E27FC236}">
                <a16:creationId xmlns:a16="http://schemas.microsoft.com/office/drawing/2014/main" id="{38A2CBAD-34E7-B2A4-85D2-2D6A9E73AC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0556" y="235594"/>
            <a:ext cx="1321793" cy="132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6;p26">
            <a:extLst>
              <a:ext uri="{FF2B5EF4-FFF2-40B4-BE49-F238E27FC236}">
                <a16:creationId xmlns:a16="http://schemas.microsoft.com/office/drawing/2014/main" id="{C16E5A5F-CDEC-CDEE-35C9-2A9BF19D5C13}"/>
              </a:ext>
            </a:extLst>
          </p:cNvPr>
          <p:cNvSpPr txBox="1">
            <a:spLocks/>
          </p:cNvSpPr>
          <p:nvPr/>
        </p:nvSpPr>
        <p:spPr bwMode="auto">
          <a:xfrm>
            <a:off x="1515275" y="1784775"/>
            <a:ext cx="1851000" cy="8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5000"/>
              </a:lnSpc>
              <a:spcAft>
                <a:spcPts val="1200"/>
              </a:spcAft>
              <a:buSzPts val="2600"/>
              <a:buFont typeface="System Font Regular"/>
              <a:buNone/>
            </a:pPr>
            <a:r>
              <a:rPr lang="en-US"/>
              <a:t>K-12                                      </a:t>
            </a:r>
          </a:p>
        </p:txBody>
      </p:sp>
      <p:sp>
        <p:nvSpPr>
          <p:cNvPr id="6" name="Google Shape;117;p26">
            <a:extLst>
              <a:ext uri="{FF2B5EF4-FFF2-40B4-BE49-F238E27FC236}">
                <a16:creationId xmlns:a16="http://schemas.microsoft.com/office/drawing/2014/main" id="{64064FF6-F1AB-AABB-FE5F-20E2CE1492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 got my first calculator in</a:t>
            </a:r>
            <a:endParaRPr/>
          </a:p>
        </p:txBody>
      </p:sp>
      <p:pic>
        <p:nvPicPr>
          <p:cNvPr id="7" name="Google Shape;118;p26">
            <a:extLst>
              <a:ext uri="{FF2B5EF4-FFF2-40B4-BE49-F238E27FC236}">
                <a16:creationId xmlns:a16="http://schemas.microsoft.com/office/drawing/2014/main" id="{988FAB15-A8F1-E2B4-274E-7192BF8F95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282" y="2928688"/>
            <a:ext cx="265747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9;p26">
            <a:extLst>
              <a:ext uri="{FF2B5EF4-FFF2-40B4-BE49-F238E27FC236}">
                <a16:creationId xmlns:a16="http://schemas.microsoft.com/office/drawing/2014/main" id="{DF986FCF-EB5B-D222-6A3A-85C441B0A93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7719" y="2928700"/>
            <a:ext cx="2667000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0;p26">
            <a:extLst>
              <a:ext uri="{FF2B5EF4-FFF2-40B4-BE49-F238E27FC236}">
                <a16:creationId xmlns:a16="http://schemas.microsoft.com/office/drawing/2014/main" id="{1787B80A-A176-3806-ABBC-F1D624061BC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6413" y="1778211"/>
            <a:ext cx="1591175" cy="158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21;p26">
            <a:extLst>
              <a:ext uri="{FF2B5EF4-FFF2-40B4-BE49-F238E27FC236}">
                <a16:creationId xmlns:a16="http://schemas.microsoft.com/office/drawing/2014/main" id="{ED0ADDBD-8C53-4FD5-12A2-B6FCA9386126}"/>
              </a:ext>
            </a:extLst>
          </p:cNvPr>
          <p:cNvSpPr txBox="1">
            <a:spLocks/>
          </p:cNvSpPr>
          <p:nvPr/>
        </p:nvSpPr>
        <p:spPr bwMode="auto">
          <a:xfrm>
            <a:off x="5777725" y="1803525"/>
            <a:ext cx="1851000" cy="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200"/>
              </a:spcAft>
              <a:buSzPts val="2600"/>
              <a:buFont typeface="System Font Regular"/>
              <a:buNone/>
            </a:pPr>
            <a:r>
              <a:rPr lang="en-US"/>
              <a:t>College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96270-C81D-02CD-AF38-7F5C53846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6;p27">
            <a:extLst>
              <a:ext uri="{FF2B5EF4-FFF2-40B4-BE49-F238E27FC236}">
                <a16:creationId xmlns:a16="http://schemas.microsoft.com/office/drawing/2014/main" id="{6041A3D5-00DA-A23E-9E5A-EF897BBFB495}"/>
              </a:ext>
            </a:extLst>
          </p:cNvPr>
          <p:cNvSpPr txBox="1">
            <a:spLocks/>
          </p:cNvSpPr>
          <p:nvPr/>
        </p:nvSpPr>
        <p:spPr bwMode="auto">
          <a:xfrm>
            <a:off x="1515275" y="1784775"/>
            <a:ext cx="1851000" cy="8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5000"/>
              </a:lnSpc>
              <a:spcAft>
                <a:spcPts val="1200"/>
              </a:spcAft>
              <a:buSzPts val="2600"/>
              <a:buFont typeface="System Font Regular"/>
              <a:buNone/>
            </a:pPr>
            <a:r>
              <a:rPr lang="en-US"/>
              <a:t>Graphing                                      </a:t>
            </a:r>
          </a:p>
        </p:txBody>
      </p:sp>
      <p:sp>
        <p:nvSpPr>
          <p:cNvPr id="4" name="Google Shape;127;p27">
            <a:extLst>
              <a:ext uri="{FF2B5EF4-FFF2-40B4-BE49-F238E27FC236}">
                <a16:creationId xmlns:a16="http://schemas.microsoft.com/office/drawing/2014/main" id="{A43E5FDE-F0BC-6C9A-C756-6834210BB6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Calculators are best for</a:t>
            </a:r>
            <a:endParaRPr/>
          </a:p>
        </p:txBody>
      </p:sp>
      <p:pic>
        <p:nvPicPr>
          <p:cNvPr id="11" name="Google Shape;128;p27">
            <a:extLst>
              <a:ext uri="{FF2B5EF4-FFF2-40B4-BE49-F238E27FC236}">
                <a16:creationId xmlns:a16="http://schemas.microsoft.com/office/drawing/2014/main" id="{4F5DCE29-4B41-054F-DCD5-3A9A18EB2D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281" y="2928688"/>
            <a:ext cx="265747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9;p27">
            <a:extLst>
              <a:ext uri="{FF2B5EF4-FFF2-40B4-BE49-F238E27FC236}">
                <a16:creationId xmlns:a16="http://schemas.microsoft.com/office/drawing/2014/main" id="{140B977E-C360-6C5E-C07A-BF82447584C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7719" y="2928700"/>
            <a:ext cx="2667000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0;p27">
            <a:extLst>
              <a:ext uri="{FF2B5EF4-FFF2-40B4-BE49-F238E27FC236}">
                <a16:creationId xmlns:a16="http://schemas.microsoft.com/office/drawing/2014/main" id="{72945934-5477-388D-7E4B-316DD745DB7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6413" y="1778211"/>
            <a:ext cx="1591175" cy="158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1;p27">
            <a:extLst>
              <a:ext uri="{FF2B5EF4-FFF2-40B4-BE49-F238E27FC236}">
                <a16:creationId xmlns:a16="http://schemas.microsoft.com/office/drawing/2014/main" id="{5B70AA4A-15BF-851C-4D11-847B12067924}"/>
              </a:ext>
            </a:extLst>
          </p:cNvPr>
          <p:cNvSpPr txBox="1">
            <a:spLocks/>
          </p:cNvSpPr>
          <p:nvPr/>
        </p:nvSpPr>
        <p:spPr bwMode="auto">
          <a:xfrm>
            <a:off x="5777725" y="1803525"/>
            <a:ext cx="1851000" cy="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200"/>
              </a:spcAft>
              <a:buSzPts val="2600"/>
              <a:buFont typeface="System Font Regular"/>
              <a:buNone/>
            </a:pPr>
            <a:r>
              <a:rPr lang="en-US"/>
              <a:t>Computing</a:t>
            </a:r>
          </a:p>
        </p:txBody>
      </p:sp>
    </p:spTree>
    <p:extLst>
      <p:ext uri="{BB962C8B-B14F-4D97-AF65-F5344CB8AC3E}">
        <p14:creationId xmlns:p14="http://schemas.microsoft.com/office/powerpoint/2010/main" val="218474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4DA8-C0B1-119A-4E86-CD35BCBEF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6;p28">
            <a:extLst>
              <a:ext uri="{FF2B5EF4-FFF2-40B4-BE49-F238E27FC236}">
                <a16:creationId xmlns:a16="http://schemas.microsoft.com/office/drawing/2014/main" id="{557E4511-C9AF-0EDA-1E33-35D77C00FC9C}"/>
              </a:ext>
            </a:extLst>
          </p:cNvPr>
          <p:cNvSpPr txBox="1">
            <a:spLocks/>
          </p:cNvSpPr>
          <p:nvPr/>
        </p:nvSpPr>
        <p:spPr bwMode="auto">
          <a:xfrm>
            <a:off x="1515275" y="1784775"/>
            <a:ext cx="1851000" cy="8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5000"/>
              </a:lnSpc>
              <a:spcAft>
                <a:spcPts val="1200"/>
              </a:spcAft>
              <a:buSzPts val="2600"/>
              <a:buFont typeface="System Font Regular"/>
              <a:buNone/>
            </a:pPr>
            <a:r>
              <a:rPr lang="en-US"/>
              <a:t>Always                                      </a:t>
            </a:r>
          </a:p>
        </p:txBody>
      </p:sp>
      <p:sp>
        <p:nvSpPr>
          <p:cNvPr id="3" name="Google Shape;137;p28">
            <a:extLst>
              <a:ext uri="{FF2B5EF4-FFF2-40B4-BE49-F238E27FC236}">
                <a16:creationId xmlns:a16="http://schemas.microsoft.com/office/drawing/2014/main" id="{60AA3B38-318B-8304-958C-3BFD8A4728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Students need calculators</a:t>
            </a:r>
            <a:endParaRPr/>
          </a:p>
        </p:txBody>
      </p:sp>
      <p:pic>
        <p:nvPicPr>
          <p:cNvPr id="4" name="Google Shape;138;p28">
            <a:extLst>
              <a:ext uri="{FF2B5EF4-FFF2-40B4-BE49-F238E27FC236}">
                <a16:creationId xmlns:a16="http://schemas.microsoft.com/office/drawing/2014/main" id="{41C67444-1659-E44F-9472-66AF25B334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281" y="2928688"/>
            <a:ext cx="265747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9;p28">
            <a:extLst>
              <a:ext uri="{FF2B5EF4-FFF2-40B4-BE49-F238E27FC236}">
                <a16:creationId xmlns:a16="http://schemas.microsoft.com/office/drawing/2014/main" id="{6D253E9F-E242-9C44-B5F4-02C16A7ED0B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7719" y="2928700"/>
            <a:ext cx="2667000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0;p28">
            <a:extLst>
              <a:ext uri="{FF2B5EF4-FFF2-40B4-BE49-F238E27FC236}">
                <a16:creationId xmlns:a16="http://schemas.microsoft.com/office/drawing/2014/main" id="{BA524C8F-DBEC-0FE0-F942-434E54AC09D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6413" y="1778211"/>
            <a:ext cx="1591175" cy="1587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41;p28">
            <a:extLst>
              <a:ext uri="{FF2B5EF4-FFF2-40B4-BE49-F238E27FC236}">
                <a16:creationId xmlns:a16="http://schemas.microsoft.com/office/drawing/2014/main" id="{67225865-C88A-8752-B474-F96A0012837C}"/>
              </a:ext>
            </a:extLst>
          </p:cNvPr>
          <p:cNvSpPr txBox="1">
            <a:spLocks/>
          </p:cNvSpPr>
          <p:nvPr/>
        </p:nvSpPr>
        <p:spPr bwMode="auto">
          <a:xfrm>
            <a:off x="5777725" y="1803525"/>
            <a:ext cx="1851000" cy="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200"/>
              </a:spcAft>
              <a:buSzPts val="2600"/>
              <a:buFont typeface="System Font Regular"/>
              <a:buNone/>
            </a:pPr>
            <a:r>
              <a:rPr lang="en-US"/>
              <a:t>Sometimes</a:t>
            </a:r>
          </a:p>
        </p:txBody>
      </p:sp>
    </p:spTree>
    <p:extLst>
      <p:ext uri="{BB962C8B-B14F-4D97-AF65-F5344CB8AC3E}">
        <p14:creationId xmlns:p14="http://schemas.microsoft.com/office/powerpoint/2010/main" val="2803768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AB16F-9D7E-AC5A-4857-04E8A6870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6;p29">
            <a:extLst>
              <a:ext uri="{FF2B5EF4-FFF2-40B4-BE49-F238E27FC236}">
                <a16:creationId xmlns:a16="http://schemas.microsoft.com/office/drawing/2014/main" id="{8D06D9D8-09F9-BC38-A585-47E8018AAFE9}"/>
              </a:ext>
            </a:extLst>
          </p:cNvPr>
          <p:cNvSpPr txBox="1">
            <a:spLocks/>
          </p:cNvSpPr>
          <p:nvPr/>
        </p:nvSpPr>
        <p:spPr bwMode="auto">
          <a:xfrm>
            <a:off x="1515275" y="1784775"/>
            <a:ext cx="1851000" cy="8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5000"/>
              </a:lnSpc>
              <a:spcAft>
                <a:spcPts val="1200"/>
              </a:spcAft>
              <a:buSzPts val="2600"/>
              <a:buFont typeface="System Font Regular"/>
              <a:buNone/>
            </a:pPr>
            <a:r>
              <a:rPr lang="en-US"/>
              <a:t>Always                                      </a:t>
            </a:r>
          </a:p>
        </p:txBody>
      </p:sp>
      <p:sp>
        <p:nvSpPr>
          <p:cNvPr id="3" name="Google Shape;147;p29">
            <a:extLst>
              <a:ext uri="{FF2B5EF4-FFF2-40B4-BE49-F238E27FC236}">
                <a16:creationId xmlns:a16="http://schemas.microsoft.com/office/drawing/2014/main" id="{02C993A7-BB74-CFB5-2188-2991A6B310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/>
              <a:t>Calculators support student understanding</a:t>
            </a:r>
            <a:endParaRPr/>
          </a:p>
        </p:txBody>
      </p:sp>
      <p:pic>
        <p:nvPicPr>
          <p:cNvPr id="4" name="Google Shape;148;p29">
            <a:extLst>
              <a:ext uri="{FF2B5EF4-FFF2-40B4-BE49-F238E27FC236}">
                <a16:creationId xmlns:a16="http://schemas.microsoft.com/office/drawing/2014/main" id="{85DFB808-24A7-CA50-D4E8-DABFA80F8B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281" y="2928688"/>
            <a:ext cx="265747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49;p29">
            <a:extLst>
              <a:ext uri="{FF2B5EF4-FFF2-40B4-BE49-F238E27FC236}">
                <a16:creationId xmlns:a16="http://schemas.microsoft.com/office/drawing/2014/main" id="{51DEF8CB-7ACE-5973-D381-8830FC38E87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7719" y="2928700"/>
            <a:ext cx="2667000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50;p29">
            <a:extLst>
              <a:ext uri="{FF2B5EF4-FFF2-40B4-BE49-F238E27FC236}">
                <a16:creationId xmlns:a16="http://schemas.microsoft.com/office/drawing/2014/main" id="{2689D51B-7C24-C55B-DED7-C07642B26BE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6413" y="1778211"/>
            <a:ext cx="1591175" cy="1587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1;p29">
            <a:extLst>
              <a:ext uri="{FF2B5EF4-FFF2-40B4-BE49-F238E27FC236}">
                <a16:creationId xmlns:a16="http://schemas.microsoft.com/office/drawing/2014/main" id="{B79472E3-3757-46F2-EC0F-42923F21B67D}"/>
              </a:ext>
            </a:extLst>
          </p:cNvPr>
          <p:cNvSpPr txBox="1">
            <a:spLocks/>
          </p:cNvSpPr>
          <p:nvPr/>
        </p:nvSpPr>
        <p:spPr bwMode="auto">
          <a:xfrm>
            <a:off x="5777725" y="1803525"/>
            <a:ext cx="1851000" cy="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200"/>
              </a:spcAft>
              <a:buSzPts val="2600"/>
              <a:buFont typeface="System Font Regular"/>
              <a:buNone/>
            </a:pPr>
            <a:r>
              <a:rPr lang="en-US"/>
              <a:t>Sometimes</a:t>
            </a:r>
          </a:p>
        </p:txBody>
      </p:sp>
    </p:spTree>
    <p:extLst>
      <p:ext uri="{BB962C8B-B14F-4D97-AF65-F5344CB8AC3E}">
        <p14:creationId xmlns:p14="http://schemas.microsoft.com/office/powerpoint/2010/main" val="40483757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02DC2DEC-ED14-46D2-92D2-CE7973B77C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92F950AD-31EE-4ABC-AB96-5F978758D64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15</TotalTime>
  <Words>689</Words>
  <Application>Microsoft Office PowerPoint</Application>
  <PresentationFormat>On-screen Show (16:9)</PresentationFormat>
  <Paragraphs>113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Getting to Know the TI-84 Plus</vt:lpstr>
      <vt:lpstr>Essential Question</vt:lpstr>
      <vt:lpstr>Learning Objectives</vt:lpstr>
      <vt:lpstr>Magnetic Statements</vt:lpstr>
      <vt:lpstr>I got my first calculator in</vt:lpstr>
      <vt:lpstr>Calculators are best for</vt:lpstr>
      <vt:lpstr>Students need calculators</vt:lpstr>
      <vt:lpstr>Calculators support student understanding</vt:lpstr>
      <vt:lpstr>I am more comfortable using</vt:lpstr>
      <vt:lpstr>TI-84 Plus Scavenger Hunt</vt:lpstr>
      <vt:lpstr>Say Something!</vt:lpstr>
      <vt:lpstr>PowerPoint Presentation</vt:lpstr>
      <vt:lpstr>PowerPoint Presentation</vt:lpstr>
      <vt:lpstr>TI Teacher Software</vt:lpstr>
      <vt:lpstr>Explore Activities</vt:lpstr>
      <vt:lpstr>Connecting calculators</vt:lpstr>
      <vt:lpstr>Say Something!</vt:lpstr>
      <vt:lpstr>BINGO: Find Someone Who Can…</vt:lpstr>
      <vt:lpstr>Muddiest Point</vt:lpstr>
      <vt:lpstr>Commit and Toss</vt:lpstr>
    </vt:vector>
  </TitlesOfParts>
  <Manager/>
  <Company>University of Oklahoma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Lieu, Mary</dc:creator>
  <cp:keywords/>
  <dc:description/>
  <cp:lastModifiedBy>Lieu, Mary</cp:lastModifiedBy>
  <cp:revision>1</cp:revision>
  <dcterms:created xsi:type="dcterms:W3CDTF">2026-04-30T21:51:00Z</dcterms:created>
  <dcterms:modified xsi:type="dcterms:W3CDTF">2026-04-30T22:06:31Z</dcterms:modified>
  <cp:category/>
</cp:coreProperties>
</file>