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7" r:id="rId1"/>
  </p:sldMasterIdLst>
  <p:notesMasterIdLst>
    <p:notesMasterId r:id="rId2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202" d="100"/>
          <a:sy n="202" d="100"/>
        </p:scale>
        <p:origin x="548" y="11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85" name="Google Shape;85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g22bf2535d7b_0_10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54" name="Google Shape;154;g22bf2535d7b_0_10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64" name="Google Shape;164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600" dirty="0">
                <a:solidFill>
                  <a:srgbClr val="991B1E"/>
                </a:solidFill>
                <a:latin typeface="Calibri"/>
                <a:ea typeface="Calibri"/>
                <a:cs typeface="Calibri"/>
                <a:sym typeface="Calibri"/>
              </a:rPr>
              <a:t>K20 Center. (2021). Say something! Strategies.  </a:t>
            </a:r>
            <a:r>
              <a:rPr lang="en-US" sz="3600" dirty="0">
                <a:solidFill>
                  <a:srgbClr val="991B1E"/>
                </a:solidFill>
                <a:latin typeface="Calibri"/>
                <a:ea typeface="Calibri"/>
                <a:cs typeface="Calibri"/>
                <a:sym typeface="Calibri"/>
              </a:rPr>
              <a:t>https://learn.k20center.ou.edu/strategy/778</a:t>
            </a:r>
            <a:endParaRPr lang="en" sz="3600" dirty="0">
              <a:solidFill>
                <a:srgbClr val="991B1E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lang="en" sz="3600" dirty="0">
              <a:solidFill>
                <a:srgbClr val="991B1E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dirty="0"/>
          </a:p>
        </p:txBody>
      </p:sp>
      <p:sp>
        <p:nvSpPr>
          <p:cNvPr id="171" name="Google Shape;171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g24023d46429_0_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78" name="Google Shape;178;g24023d46429_0_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g24023d46429_0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205" name="Google Shape;205;g24023d46429_0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Google Shape;239;g22bf2535d7b_0_2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40" name="Google Shape;240;g22bf2535d7b_0_2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Google Shape;246;g2415885a6c1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47" name="Google Shape;247;g2415885a6c1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Google Shape;254;p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55" name="Google Shape;255;p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Google Shape;261;g23e0f5d3be0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262" name="Google Shape;262;g23e0f5d3be0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Google Shape;268;p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269" name="Google Shape;269;p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9" name="Google Shape;89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Arial"/>
              <a:buNone/>
            </a:pP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Google Shape;275;g22161a5798d_1_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-US" dirty="0"/>
              <a:t>K20 Center. (2020). Muddiest point. Strategies. https://learn.k20center.ou.edu/strategy/109</a:t>
            </a:r>
            <a:endParaRPr dirty="0"/>
          </a:p>
        </p:txBody>
      </p:sp>
      <p:sp>
        <p:nvSpPr>
          <p:cNvPr id="276" name="Google Shape;276;g22161a5798d_1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" name="Google Shape;282;p1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-US" dirty="0"/>
              <a:t>K20 Center. (2020). Commit and toss. Strategies. https://learn.k20center.ou.edu/strategy/119</a:t>
            </a:r>
            <a:endParaRPr dirty="0"/>
          </a:p>
        </p:txBody>
      </p:sp>
      <p:sp>
        <p:nvSpPr>
          <p:cNvPr id="283" name="Google Shape;283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95" name="Google Shape;95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01" name="Google Shape;101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7" name="Google Shape;107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-US" dirty="0"/>
              <a:t>K20 Center. (2020). Magnetic Statements.  Strategies.  https://learn.k20center.ou.edu/strategy/166.  </a:t>
            </a:r>
            <a:endParaRPr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4" name="Google Shape;114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g22bf2535d7b_0_7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24" name="Google Shape;124;g22bf2535d7b_0_7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g22bf2535d7b_0_8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34" name="Google Shape;134;g22bf2535d7b_0_8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g22bf2535d7b_0_9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44" name="Google Shape;144;g22bf2535d7b_0_9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LEARN Logo" type="blank">
  <p:cSld name="BLANK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oogle Shape;9;p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616452" y="1028700"/>
            <a:ext cx="1911096" cy="312279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>
  <p:cSld name="Comparison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1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11"/>
          <p:cNvSpPr txBox="1">
            <a:spLocks noGrp="1"/>
          </p:cNvSpPr>
          <p:nvPr>
            <p:ph type="body" idx="1"/>
          </p:nvPr>
        </p:nvSpPr>
        <p:spPr>
          <a:xfrm>
            <a:off x="457200" y="1391436"/>
            <a:ext cx="4040100" cy="49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0" rIns="45700" bIns="0" anchor="ctr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  <a:defRPr sz="2400" b="1" cap="none">
                <a:solidFill>
                  <a:schemeClr val="dk2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275"/>
              <a:buNone/>
              <a:defRPr sz="1500" b="1"/>
            </a:lvl2pPr>
            <a:lvl3pPr marL="1371600" lvl="2" indent="-2286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945"/>
              <a:buNone/>
              <a:defRPr sz="1350" b="1"/>
            </a:lvl3pPr>
            <a:lvl4pPr marL="1828800" lvl="3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4pPr>
            <a:lvl5pPr marL="2286000" lvl="4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1" name="Google Shape;51;p11"/>
          <p:cNvSpPr txBox="1">
            <a:spLocks noGrp="1"/>
          </p:cNvSpPr>
          <p:nvPr>
            <p:ph type="body" idx="2"/>
          </p:nvPr>
        </p:nvSpPr>
        <p:spPr>
          <a:xfrm>
            <a:off x="4645027" y="1394820"/>
            <a:ext cx="4041900" cy="49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0" rIns="45700" bIns="0" anchor="ctr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  <a:defRPr sz="2400" b="1" cap="none">
                <a:solidFill>
                  <a:schemeClr val="dk2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275"/>
              <a:buNone/>
              <a:defRPr sz="1500" b="1"/>
            </a:lvl2pPr>
            <a:lvl3pPr marL="1371600" lvl="2" indent="-2286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945"/>
              <a:buNone/>
              <a:defRPr sz="1350" b="1"/>
            </a:lvl3pPr>
            <a:lvl4pPr marL="1828800" lvl="3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4pPr>
            <a:lvl5pPr marL="2286000" lvl="4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2" name="Google Shape;52;p11"/>
          <p:cNvSpPr txBox="1">
            <a:spLocks noGrp="1"/>
          </p:cNvSpPr>
          <p:nvPr>
            <p:ph type="body" idx="3"/>
          </p:nvPr>
        </p:nvSpPr>
        <p:spPr>
          <a:xfrm>
            <a:off x="457200" y="1974760"/>
            <a:ext cx="4040100" cy="279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1pPr>
            <a:lvl2pPr marL="914400" lvl="1" indent="-3238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2pPr>
            <a:lvl3pPr marL="1371600" lvl="2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3pPr>
            <a:lvl4pPr marL="1828800" lvl="3" indent="-304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4pPr>
            <a:lvl5pPr marL="2286000" lvl="4" indent="-304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53" name="Google Shape;53;p1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54" name="Google Shape;54;p11"/>
          <p:cNvSpPr txBox="1">
            <a:spLocks noGrp="1"/>
          </p:cNvSpPr>
          <p:nvPr>
            <p:ph type="body" idx="4"/>
          </p:nvPr>
        </p:nvSpPr>
        <p:spPr>
          <a:xfrm>
            <a:off x="4649788" y="1974760"/>
            <a:ext cx="4040100" cy="279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1pPr>
            <a:lvl2pPr marL="914400" lvl="1" indent="-3238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2pPr>
            <a:lvl3pPr marL="1371600" lvl="2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3pPr>
            <a:lvl4pPr marL="1828800" lvl="3" indent="-304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4pPr>
            <a:lvl5pPr marL="2286000" lvl="4" indent="-304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Graphic">
  <p:cSld name="Content with Graphic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2"/>
          <p:cNvSpPr txBox="1">
            <a:spLocks noGrp="1"/>
          </p:cNvSpPr>
          <p:nvPr>
            <p:ph type="body" idx="1"/>
          </p:nvPr>
        </p:nvSpPr>
        <p:spPr>
          <a:xfrm>
            <a:off x="3581400" y="1330012"/>
            <a:ext cx="5111700" cy="32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420"/>
              </a:spcBef>
              <a:spcAft>
                <a:spcPts val="0"/>
              </a:spcAft>
              <a:buSzPts val="2100"/>
              <a:buNone/>
              <a:defRPr sz="2100"/>
            </a:lvl1pPr>
            <a:lvl2pPr marL="914400" lvl="1" indent="-333883" algn="l">
              <a:lnSpc>
                <a:spcPct val="100000"/>
              </a:lnSpc>
              <a:spcBef>
                <a:spcPts val="390"/>
              </a:spcBef>
              <a:spcAft>
                <a:spcPts val="0"/>
              </a:spcAft>
              <a:buSzPts val="1658"/>
              <a:buChar char="⚫"/>
              <a:defRPr sz="1950"/>
            </a:lvl2pPr>
            <a:lvl3pPr marL="1371600" lvl="2" indent="-30861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260"/>
              <a:buChar char="⚫"/>
              <a:defRPr sz="1800"/>
            </a:lvl3pPr>
            <a:lvl4pPr marL="1828800" lvl="3" indent="-290512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975"/>
              <a:buChar char="⚫"/>
              <a:defRPr sz="1500"/>
            </a:lvl4pPr>
            <a:lvl5pPr marL="2286000" lvl="4" indent="-28428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7" name="Google Shape;57;p12"/>
          <p:cNvSpPr txBox="1">
            <a:spLocks noGrp="1"/>
          </p:cNvSpPr>
          <p:nvPr>
            <p:ph type="body" idx="2"/>
          </p:nvPr>
        </p:nvSpPr>
        <p:spPr>
          <a:xfrm>
            <a:off x="450850" y="1330012"/>
            <a:ext cx="3124200" cy="32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1pPr>
            <a:lvl2pPr marL="914400" lvl="1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Font typeface="Arial"/>
              <a:buChar char="•"/>
              <a:defRPr sz="1600"/>
            </a:lvl2pPr>
            <a:lvl3pPr marL="1371600" lvl="2" indent="-3175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SzPts val="1400"/>
              <a:buFont typeface="Arial"/>
              <a:buChar char="•"/>
              <a:defRPr sz="1400"/>
            </a:lvl3pPr>
            <a:lvl4pPr marL="1828800" lvl="3" indent="-311150" algn="l">
              <a:lnSpc>
                <a:spcPct val="100000"/>
              </a:lnSpc>
              <a:spcBef>
                <a:spcPts val="260"/>
              </a:spcBef>
              <a:spcAft>
                <a:spcPts val="0"/>
              </a:spcAft>
              <a:buSzPts val="1300"/>
              <a:buFont typeface="Arial"/>
              <a:buChar char="•"/>
              <a:defRPr sz="1300"/>
            </a:lvl4pPr>
            <a:lvl5pPr marL="2286000" lvl="4" indent="-304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58" name="Google Shape;58;p1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59" name="Google Shape;59;p12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ideo">
  <p:cSld name="Video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" name="Google Shape;61;p1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62" name="Google Shape;62;p13"/>
          <p:cNvSpPr>
            <a:spLocks noGrp="1"/>
          </p:cNvSpPr>
          <p:nvPr>
            <p:ph type="media" idx="2"/>
          </p:nvPr>
        </p:nvSpPr>
        <p:spPr>
          <a:xfrm>
            <a:off x="457200" y="1343696"/>
            <a:ext cx="6125700" cy="3408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⚫"/>
              <a:defRPr sz="157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⚫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⚫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Calibri"/>
              <a:buChar char="•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Clr>
                <a:schemeClr val="dk2"/>
              </a:buClr>
              <a:buSzPts val="1050"/>
              <a:buFont typeface="Calibri"/>
              <a:buChar char="•"/>
              <a:defRPr sz="10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3" name="Google Shape;63;p13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">
  <p:cSld name="Table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" name="Google Shape;65;p1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66" name="Google Shape;66;p14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le Only">
  <p:cSld name="1_Title Only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8" name="Google Shape;68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69" name="Google Shape;69;p15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1">
  <p:cSld name="Blank 1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" name="Google Shape;71;p1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White BG">
  <p:cSld name="Blank White BG">
    <p:bg>
      <p:bgPr>
        <a:solidFill>
          <a:schemeClr val="lt1"/>
        </a:solidFill>
        <a:effectLst/>
      </p:bgPr>
    </p:bg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3" name="Google Shape;73;p1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No Logo">
  <p:cSld name="Blank No Logo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0" tIns="45700" rIns="0" bIns="0" anchor="b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9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93700" rtl="0">
              <a:spcBef>
                <a:spcPts val="520"/>
              </a:spcBef>
              <a:spcAft>
                <a:spcPts val="0"/>
              </a:spcAft>
              <a:buSzPts val="2600"/>
              <a:buChar char="•"/>
              <a:defRPr/>
            </a:lvl1pPr>
            <a:lvl2pPr marL="914400" lvl="1" indent="-325755" rtl="0"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marL="1371600" lvl="2" indent="-298640" rtl="0">
              <a:spcBef>
                <a:spcPts val="315"/>
              </a:spcBef>
              <a:spcAft>
                <a:spcPts val="0"/>
              </a:spcAft>
              <a:buSzPts val="1103"/>
              <a:buChar char="⚫"/>
              <a:defRPr/>
            </a:lvl3pPr>
            <a:lvl4pPr marL="1828800" lvl="3" indent="-290512" rtl="0">
              <a:spcBef>
                <a:spcPts val="300"/>
              </a:spcBef>
              <a:spcAft>
                <a:spcPts val="0"/>
              </a:spcAft>
              <a:buSzPts val="975"/>
              <a:buChar char="⚫"/>
              <a:defRPr/>
            </a:lvl4pPr>
            <a:lvl5pPr marL="2286000" lvl="4" indent="-290512" rtl="0">
              <a:spcBef>
                <a:spcPts val="300"/>
              </a:spcBef>
              <a:spcAft>
                <a:spcPts val="0"/>
              </a:spcAft>
              <a:buSzPts val="975"/>
              <a:buChar char="⚫"/>
              <a:defRPr/>
            </a:lvl5pPr>
            <a:lvl6pPr marL="2743200" lvl="5" indent="-297179" rtl="0">
              <a:spcBef>
                <a:spcPts val="270"/>
              </a:spcBef>
              <a:spcAft>
                <a:spcPts val="0"/>
              </a:spcAft>
              <a:buSzPts val="1080"/>
              <a:buChar char="⚫"/>
              <a:defRPr/>
            </a:lvl6pPr>
            <a:lvl7pPr marL="3200400" lvl="6" indent="-289560" rtl="0">
              <a:spcBef>
                <a:spcPts val="240"/>
              </a:spcBef>
              <a:spcAft>
                <a:spcPts val="0"/>
              </a:spcAft>
              <a:buSzPts val="960"/>
              <a:buChar char="⚫"/>
              <a:defRPr/>
            </a:lvl7pPr>
            <a:lvl8pPr marL="3657600" lvl="7" indent="-304800" rtl="0">
              <a:spcBef>
                <a:spcPts val="240"/>
              </a:spcBef>
              <a:spcAft>
                <a:spcPts val="0"/>
              </a:spcAft>
              <a:buSzPts val="1200"/>
              <a:buChar char="•"/>
              <a:defRPr/>
            </a:lvl8pPr>
            <a:lvl9pPr marL="4114800" lvl="8" indent="-295275" rtl="0">
              <a:spcBef>
                <a:spcPts val="210"/>
              </a:spcBef>
              <a:spcAft>
                <a:spcPts val="0"/>
              </a:spcAft>
              <a:buSzPts val="1050"/>
              <a:buChar char="•"/>
              <a:defRPr/>
            </a:lvl9pPr>
          </a:lstStyle>
          <a:p>
            <a:endParaRPr/>
          </a:p>
        </p:txBody>
      </p:sp>
      <p:sp>
        <p:nvSpPr>
          <p:cNvPr id="78" name="Google Shape;78;p1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 1">
  <p:cSld name="SECTION_HEADER_1">
    <p:bg>
      <p:bgPr>
        <a:gradFill>
          <a:gsLst>
            <a:gs pos="0">
              <a:srgbClr val="659298"/>
            </a:gs>
            <a:gs pos="100000">
              <a:srgbClr val="4E6F74"/>
            </a:gs>
          </a:gsLst>
          <a:lin ang="15960083" scaled="0"/>
        </a:gradFill>
        <a:effectLst/>
      </p:bgPr>
    </p:bg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20"/>
          <p:cNvSpPr txBox="1">
            <a:spLocks noGrp="1"/>
          </p:cNvSpPr>
          <p:nvPr>
            <p:ph type="title"/>
          </p:nvPr>
        </p:nvSpPr>
        <p:spPr>
          <a:xfrm>
            <a:off x="530352" y="987552"/>
            <a:ext cx="7772400" cy="102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  <a:defRPr sz="5000" b="0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81" name="Google Shape;81;p20"/>
          <p:cNvSpPr txBox="1"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>
            <a:lvl1pPr marL="457200" lvl="0" indent="-393700" algn="l" rtl="0">
              <a:lnSpc>
                <a:spcPct val="115000"/>
              </a:lnSpc>
              <a:spcBef>
                <a:spcPts val="52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Char char="•"/>
              <a:defRPr sz="2600">
                <a:solidFill>
                  <a:schemeClr val="lt1"/>
                </a:solidFill>
              </a:defRPr>
            </a:lvl1pPr>
            <a:lvl2pPr marL="914400" lvl="1" indent="-22860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148"/>
              <a:buNone/>
              <a:defRPr sz="1350">
                <a:solidFill>
                  <a:schemeClr val="lt1"/>
                </a:solidFill>
              </a:defRPr>
            </a:lvl2pPr>
            <a:lvl3pPr marL="1371600" lvl="2" indent="-22860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840"/>
              <a:buNone/>
              <a:defRPr sz="1200">
                <a:solidFill>
                  <a:schemeClr val="lt1"/>
                </a:solidFill>
              </a:defRPr>
            </a:lvl3pPr>
            <a:lvl4pPr marL="1828800" lvl="3" indent="-22860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4pPr>
            <a:lvl5pPr marL="2286000" lvl="4" indent="-22860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5pPr>
            <a:lvl6pPr marL="2743200" lvl="5" indent="-320039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440"/>
              <a:buChar char="■"/>
              <a:defRPr/>
            </a:lvl6pPr>
            <a:lvl7pPr marL="3200400" lvl="6" indent="-320039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440"/>
              <a:buChar char="●"/>
              <a:defRPr/>
            </a:lvl7pPr>
            <a:lvl8pPr marL="3657600" lvl="7" indent="-34290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800"/>
              <a:buChar char="○"/>
              <a:defRPr/>
            </a:lvl8pPr>
            <a:lvl9pPr marL="4114800" lvl="8" indent="-342900" algn="l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1800"/>
              <a:buChar char="■"/>
              <a:defRPr/>
            </a:lvl9pPr>
          </a:lstStyle>
          <a:p>
            <a:endParaRPr/>
          </a:p>
        </p:txBody>
      </p:sp>
      <p:pic>
        <p:nvPicPr>
          <p:cNvPr id="82" name="Google Shape;82;p2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Title and Content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3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937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•"/>
              <a:defRPr sz="2000"/>
            </a:lvl2pPr>
            <a:lvl3pPr marL="1371600" lvl="2" indent="-336550" algn="l">
              <a:lnSpc>
                <a:spcPct val="100000"/>
              </a:lnSpc>
              <a:spcBef>
                <a:spcPts val="340"/>
              </a:spcBef>
              <a:spcAft>
                <a:spcPts val="0"/>
              </a:spcAft>
              <a:buSzPts val="1700"/>
              <a:buFont typeface="Arial"/>
              <a:buChar char="•"/>
              <a:defRPr sz="1700"/>
            </a:lvl3pPr>
            <a:lvl4pPr marL="1828800" lvl="3" indent="-3238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/>
            </a:lvl4pPr>
            <a:lvl5pPr marL="2286000" lvl="4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12" name="Google Shape;12;p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Google Shape;13;p3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trategy v1">
  <p:cSld name="Strategy v1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Google Shape;15;p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Google Shape;16;p4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4"/>
          <p:cNvSpPr txBox="1">
            <a:spLocks noGrp="1"/>
          </p:cNvSpPr>
          <p:nvPr>
            <p:ph type="body" idx="1"/>
          </p:nvPr>
        </p:nvSpPr>
        <p:spPr>
          <a:xfrm>
            <a:off x="457200" y="1305059"/>
            <a:ext cx="5020500" cy="362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rmAutofit/>
          </a:bodyPr>
          <a:lstStyle>
            <a:lvl1pPr marL="457200" lvl="0" indent="-3937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Char char="•"/>
              <a:defRPr/>
            </a:lvl1pPr>
            <a:lvl2pPr marL="914400" lvl="1" indent="-325755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marL="1371600" lvl="2" indent="-298640" algn="l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SzPts val="1103"/>
              <a:buChar char="⚫"/>
              <a:defRPr/>
            </a:lvl3pPr>
            <a:lvl4pPr marL="1828800" lvl="3" indent="-290512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975"/>
              <a:buChar char="⚫"/>
              <a:defRPr/>
            </a:lvl4pPr>
            <a:lvl5pPr marL="2286000" lvl="4" indent="-28428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6pPr>
            <a:lvl7pPr marL="3200400" lvl="6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7pPr>
            <a:lvl8pPr marL="3657600" lvl="7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8pPr>
            <a:lvl9pPr marL="4114800" lvl="8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9pPr>
          </a:lstStyle>
          <a:p>
            <a:endParaRPr/>
          </a:p>
        </p:txBody>
      </p:sp>
      <p:sp>
        <p:nvSpPr>
          <p:cNvPr id="18" name="Google Shape;18;p4"/>
          <p:cNvSpPr>
            <a:spLocks noGrp="1"/>
          </p:cNvSpPr>
          <p:nvPr>
            <p:ph type="pic" idx="2"/>
          </p:nvPr>
        </p:nvSpPr>
        <p:spPr>
          <a:xfrm>
            <a:off x="5911850" y="1663336"/>
            <a:ext cx="1828800" cy="1827900"/>
          </a:xfrm>
          <a:prstGeom prst="rect">
            <a:avLst/>
          </a:prstGeom>
          <a:noFill/>
          <a:ln>
            <a:noFill/>
          </a:ln>
        </p:spPr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trategy v2">
  <p:cSld name="Strategy v2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Google Shape;20;p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457200" y="1305059"/>
            <a:ext cx="3994500" cy="362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rmAutofit/>
          </a:bodyPr>
          <a:lstStyle>
            <a:lvl1pPr marL="457200" lvl="0" indent="-3937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Char char="•"/>
              <a:defRPr/>
            </a:lvl1pPr>
            <a:lvl2pPr marL="914400" lvl="1" indent="-325755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marL="1371600" lvl="2" indent="-298640" algn="l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SzPts val="1103"/>
              <a:buChar char="⚫"/>
              <a:defRPr/>
            </a:lvl3pPr>
            <a:lvl4pPr marL="1828800" lvl="3" indent="-290512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975"/>
              <a:buChar char="⚫"/>
              <a:defRPr/>
            </a:lvl4pPr>
            <a:lvl5pPr marL="2286000" lvl="4" indent="-28428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6pPr>
            <a:lvl7pPr marL="3200400" lvl="6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7pPr>
            <a:lvl8pPr marL="3657600" lvl="7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8pPr>
            <a:lvl9pPr marL="4114800" lvl="8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9pPr>
          </a:lstStyle>
          <a:p>
            <a:endParaRPr/>
          </a:p>
        </p:txBody>
      </p:sp>
      <p:sp>
        <p:nvSpPr>
          <p:cNvPr id="23" name="Google Shape;23;p5"/>
          <p:cNvSpPr>
            <a:spLocks noGrp="1"/>
          </p:cNvSpPr>
          <p:nvPr>
            <p:ph type="pic" idx="2"/>
          </p:nvPr>
        </p:nvSpPr>
        <p:spPr>
          <a:xfrm>
            <a:off x="4692302" y="1305059"/>
            <a:ext cx="3994200" cy="1420800"/>
          </a:xfrm>
          <a:prstGeom prst="rect">
            <a:avLst/>
          </a:prstGeom>
          <a:noFill/>
          <a:ln w="9525" cap="flat" cmpd="sng">
            <a:solidFill>
              <a:srgbClr val="BCD4E9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ull Quote">
  <p:cSld name="Pull Quote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6"/>
          <p:cNvSpPr/>
          <p:nvPr/>
        </p:nvSpPr>
        <p:spPr>
          <a:xfrm>
            <a:off x="1721476" y="1313644"/>
            <a:ext cx="5700900" cy="3206700"/>
          </a:xfrm>
          <a:prstGeom prst="snip2DiagRect">
            <a:avLst>
              <a:gd name="adj1" fmla="val 0"/>
              <a:gd name="adj2" fmla="val 16667"/>
            </a:avLst>
          </a:prstGeom>
          <a:solidFill>
            <a:srgbClr val="1C3C5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6" name="Google Shape;26;p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27" name="Google Shape;27;p6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6"/>
          <p:cNvSpPr txBox="1">
            <a:spLocks noGrp="1"/>
          </p:cNvSpPr>
          <p:nvPr>
            <p:ph type="body" idx="1"/>
          </p:nvPr>
        </p:nvSpPr>
        <p:spPr>
          <a:xfrm>
            <a:off x="2574750" y="1534732"/>
            <a:ext cx="3994500" cy="237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  <a:defRPr b="1">
                <a:solidFill>
                  <a:schemeClr val="lt1"/>
                </a:solidFill>
              </a:defRPr>
            </a:lvl1pPr>
            <a:lvl2pPr marL="914400" lvl="1" indent="-325755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marL="1371600" lvl="2" indent="-298640" algn="l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SzPts val="1103"/>
              <a:buChar char="⚫"/>
              <a:defRPr/>
            </a:lvl3pPr>
            <a:lvl4pPr marL="1828800" lvl="3" indent="-290512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975"/>
              <a:buChar char="⚫"/>
              <a:defRPr/>
            </a:lvl4pPr>
            <a:lvl5pPr marL="2286000" lvl="4" indent="-28428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6pPr>
            <a:lvl7pPr marL="3200400" lvl="6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7pPr>
            <a:lvl8pPr marL="3657600" lvl="7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8pPr>
            <a:lvl9pPr marL="4114800" lvl="8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9pPr>
          </a:lstStyle>
          <a:p>
            <a:endParaRPr/>
          </a:p>
        </p:txBody>
      </p:sp>
      <p:sp>
        <p:nvSpPr>
          <p:cNvPr id="29" name="Google Shape;29;p6"/>
          <p:cNvSpPr txBox="1">
            <a:spLocks noGrp="1"/>
          </p:cNvSpPr>
          <p:nvPr>
            <p:ph type="body" idx="2"/>
          </p:nvPr>
        </p:nvSpPr>
        <p:spPr>
          <a:xfrm>
            <a:off x="3017949" y="3943350"/>
            <a:ext cx="3108000" cy="52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None/>
              <a:defRPr sz="1600" b="1" i="1">
                <a:solidFill>
                  <a:schemeClr val="lt1"/>
                </a:solidFill>
              </a:defRPr>
            </a:lvl1pPr>
            <a:lvl2pPr marL="914400" lvl="1" indent="-325755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marL="1371600" lvl="2" indent="-298640" algn="l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SzPts val="1103"/>
              <a:buChar char="⚫"/>
              <a:defRPr/>
            </a:lvl3pPr>
            <a:lvl4pPr marL="1828800" lvl="3" indent="-290512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975"/>
              <a:buChar char="⚫"/>
              <a:defRPr/>
            </a:lvl4pPr>
            <a:lvl5pPr marL="2286000" lvl="4" indent="-28428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6pPr>
            <a:lvl7pPr marL="3200400" lvl="6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7pPr>
            <a:lvl8pPr marL="3657600" lvl="7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8pPr>
            <a:lvl9pPr marL="4114800" lvl="8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9pPr>
          </a:lstStyle>
          <a:p>
            <a:endParaRPr/>
          </a:p>
        </p:txBody>
      </p:sp>
      <p:pic>
        <p:nvPicPr>
          <p:cNvPr id="30" name="Google Shape;30;p6" descr="A picture containing icon&#10;&#10;Description automatically generated"/>
          <p:cNvPicPr preferRelativeResize="0"/>
          <p:nvPr/>
        </p:nvPicPr>
        <p:blipFill rotWithShape="1">
          <a:blip r:embed="rId3">
            <a:alphaModFix/>
          </a:blip>
          <a:srcRect l="34179" t="21571" r="32616" b="56088"/>
          <a:stretch/>
        </p:blipFill>
        <p:spPr>
          <a:xfrm>
            <a:off x="1828288" y="1352281"/>
            <a:ext cx="639651" cy="536620"/>
          </a:xfrm>
          <a:prstGeom prst="rect">
            <a:avLst/>
          </a:prstGeom>
          <a:solidFill>
            <a:srgbClr val="1C3C58"/>
          </a:solidFill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gradFill>
          <a:gsLst>
            <a:gs pos="0">
              <a:schemeClr val="accent4"/>
            </a:gs>
            <a:gs pos="85000">
              <a:schemeClr val="accent6"/>
            </a:gs>
            <a:gs pos="100000">
              <a:schemeClr val="accent6"/>
            </a:gs>
          </a:gsLst>
          <a:lin ang="16200000" scaled="0"/>
        </a:gradFill>
        <a:effectLst/>
      </p:bgPr>
    </p:bg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7"/>
          <p:cNvSpPr txBox="1">
            <a:spLocks noGrp="1"/>
          </p:cNvSpPr>
          <p:nvPr>
            <p:ph type="ctrTitle"/>
          </p:nvPr>
        </p:nvSpPr>
        <p:spPr>
          <a:xfrm>
            <a:off x="644652" y="1007598"/>
            <a:ext cx="7851600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18275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 b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7"/>
          <p:cNvSpPr txBox="1">
            <a:spLocks noGrp="1"/>
          </p:cNvSpPr>
          <p:nvPr>
            <p:ph type="subTitle" idx="1"/>
          </p:nvPr>
        </p:nvSpPr>
        <p:spPr>
          <a:xfrm>
            <a:off x="644652" y="2400300"/>
            <a:ext cx="7854600" cy="131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18275" bIns="45700" anchor="t" anchorCtr="0">
            <a:normAutofit/>
          </a:bodyPr>
          <a:lstStyle>
            <a:lvl1pPr marR="34289" lv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None/>
              <a:defRPr/>
            </a:lvl2pPr>
            <a:lvl3pPr lvl="2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260"/>
              <a:buNone/>
              <a:defRPr/>
            </a:lvl3pPr>
            <a:lvl4pPr lvl="3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4pPr>
            <a:lvl5pPr lvl="4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5pPr>
            <a:lvl6pPr lvl="5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6pPr>
            <a:lvl7pPr lvl="6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7pPr>
            <a:lvl8pPr lvl="7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8pPr>
            <a:lvl9pPr lvl="8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pic>
        <p:nvPicPr>
          <p:cNvPr id="34" name="Google Shape;34;p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rdered List">
  <p:cSld name="Ordered List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8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937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Calibri"/>
              <a:buAutoNum type="arabicPeriod"/>
              <a:defRPr sz="26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2000"/>
              <a:buFont typeface="Calibri"/>
              <a:buAutoNum type="alphaLcParenR"/>
              <a:defRPr sz="2000"/>
            </a:lvl2pPr>
            <a:lvl3pPr marL="1371600" lvl="2" indent="-336550" algn="l">
              <a:lnSpc>
                <a:spcPct val="100000"/>
              </a:lnSpc>
              <a:spcBef>
                <a:spcPts val="340"/>
              </a:spcBef>
              <a:spcAft>
                <a:spcPts val="0"/>
              </a:spcAft>
              <a:buClr>
                <a:schemeClr val="accent4"/>
              </a:buClr>
              <a:buSzPts val="1700"/>
              <a:buFont typeface="Calibri"/>
              <a:buAutoNum type="romanLcPeriod"/>
              <a:defRPr sz="1700"/>
            </a:lvl3pPr>
            <a:lvl4pPr marL="1828800" lvl="3" indent="-3238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Calibri"/>
              <a:buAutoNum type="arabicPeriod"/>
              <a:defRPr/>
            </a:lvl4pPr>
            <a:lvl5pPr marL="2286000" lvl="4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AutoNum type="arabicPeriod"/>
              <a:defRPr sz="135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37" name="Google Shape;37;p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38" name="Google Shape;38;p8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gradFill>
          <a:gsLst>
            <a:gs pos="0">
              <a:srgbClr val="659298"/>
            </a:gs>
            <a:gs pos="100000">
              <a:srgbClr val="4E6F74"/>
            </a:gs>
          </a:gsLst>
          <a:lin ang="15960000" scaled="0"/>
        </a:gradFill>
        <a:effectLst/>
      </p:bgPr>
    </p:bg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9"/>
          <p:cNvSpPr txBox="1">
            <a:spLocks noGrp="1"/>
          </p:cNvSpPr>
          <p:nvPr>
            <p:ph type="title"/>
          </p:nvPr>
        </p:nvSpPr>
        <p:spPr>
          <a:xfrm>
            <a:off x="530352" y="987552"/>
            <a:ext cx="7772400" cy="102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  <a:defRPr sz="5000" b="0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9"/>
          <p:cNvSpPr txBox="1"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>
            <a:lvl1pPr marL="457200" lvl="0" indent="-3937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Char char="•"/>
              <a:defRPr sz="2600">
                <a:solidFill>
                  <a:schemeClr val="lt1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148"/>
              <a:buNone/>
              <a:defRPr sz="1350">
                <a:solidFill>
                  <a:schemeClr val="lt1"/>
                </a:solidFill>
              </a:defRPr>
            </a:lvl2pPr>
            <a:lvl3pPr marL="1371600" lvl="2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840"/>
              <a:buNone/>
              <a:defRPr sz="1200">
                <a:solidFill>
                  <a:schemeClr val="lt1"/>
                </a:solidFill>
              </a:defRPr>
            </a:lvl3pPr>
            <a:lvl4pPr marL="1828800" lvl="3" indent="-228600" algn="l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4pPr>
            <a:lvl5pPr marL="2286000" lvl="4" indent="-228600" algn="l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42" name="Google Shape;42;p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>
  <p:cSld name="Two Content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0"/>
          <p:cNvSpPr txBox="1">
            <a:spLocks noGrp="1"/>
          </p:cNvSpPr>
          <p:nvPr>
            <p:ph type="title"/>
          </p:nvPr>
        </p:nvSpPr>
        <p:spPr>
          <a:xfrm>
            <a:off x="457200" y="302954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10"/>
          <p:cNvSpPr txBox="1">
            <a:spLocks noGrp="1"/>
          </p:cNvSpPr>
          <p:nvPr>
            <p:ph type="body" idx="1"/>
          </p:nvPr>
        </p:nvSpPr>
        <p:spPr>
          <a:xfrm>
            <a:off x="457200" y="1317938"/>
            <a:ext cx="4038600" cy="344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Char char="•"/>
              <a:defRPr sz="24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•"/>
              <a:defRPr sz="2000"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Font typeface="Arial"/>
              <a:buChar char="•"/>
              <a:defRPr sz="1800"/>
            </a:lvl3pPr>
            <a:lvl4pPr marL="1828800" lvl="3" indent="-3238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4pPr>
            <a:lvl5pPr marL="2286000" lvl="4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46" name="Google Shape;46;p1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47" name="Google Shape;47;p10"/>
          <p:cNvSpPr txBox="1">
            <a:spLocks noGrp="1"/>
          </p:cNvSpPr>
          <p:nvPr>
            <p:ph type="body" idx="2"/>
          </p:nvPr>
        </p:nvSpPr>
        <p:spPr>
          <a:xfrm>
            <a:off x="4648200" y="1317938"/>
            <a:ext cx="4038600" cy="344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Char char="•"/>
              <a:defRPr sz="24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•"/>
              <a:defRPr sz="2000"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Font typeface="Arial"/>
              <a:buChar char="•"/>
              <a:defRPr sz="1800"/>
            </a:lvl3pPr>
            <a:lvl4pPr marL="1828800" lvl="3" indent="-3238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4pPr>
            <a:lvl5pPr marL="2286000" lvl="4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100000">
              <a:srgbClr val="D8D8D8"/>
            </a:gs>
          </a:gsLst>
          <a:lin ang="5640000" scaled="0"/>
        </a:gra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 sz="3600" b="0" i="0" u="none" strike="noStrike" cap="non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457200" y="1451610"/>
            <a:ext cx="8229600" cy="329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9370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2575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98640" algn="l" rtl="0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⚫"/>
              <a:defRPr sz="157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90512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90512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97179" algn="l" rtl="0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⚫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8956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⚫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0480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Calibri"/>
              <a:buChar char="•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95275" algn="l" rtl="0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Clr>
                <a:schemeClr val="dk2"/>
              </a:buClr>
              <a:buSzPts val="1050"/>
              <a:buFont typeface="Calibri"/>
              <a:buChar char="•"/>
              <a:defRPr sz="10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  <p:sldLayoutId id="2147483664" r:id="rId17"/>
    <p:sldLayoutId id="2147483665" r:id="rId18"/>
    <p:sldLayoutId id="2147483666" r:id="rId19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4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4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4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4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4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30"/>
          <p:cNvSpPr txBox="1">
            <a:spLocks noGrp="1"/>
          </p:cNvSpPr>
          <p:nvPr>
            <p:ph type="body" idx="4294967295"/>
          </p:nvPr>
        </p:nvSpPr>
        <p:spPr>
          <a:xfrm>
            <a:off x="1515275" y="1784775"/>
            <a:ext cx="18510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r" rtl="0">
              <a:lnSpc>
                <a:spcPct val="115000"/>
              </a:lnSpc>
              <a:spcBef>
                <a:spcPts val="520"/>
              </a:spcBef>
              <a:spcAft>
                <a:spcPts val="1200"/>
              </a:spcAft>
              <a:buSzPts val="2600"/>
              <a:buNone/>
            </a:pPr>
            <a:r>
              <a:rPr lang="en"/>
              <a:t>TI-84 Plus                                      </a:t>
            </a:r>
            <a:endParaRPr/>
          </a:p>
        </p:txBody>
      </p:sp>
      <p:sp>
        <p:nvSpPr>
          <p:cNvPr id="157" name="Google Shape;157;p30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3600"/>
              <a:buNone/>
            </a:pPr>
            <a:r>
              <a:rPr lang="en"/>
              <a:t>I am more comfortable using</a:t>
            </a:r>
            <a:endParaRPr/>
          </a:p>
        </p:txBody>
      </p:sp>
      <p:pic>
        <p:nvPicPr>
          <p:cNvPr id="158" name="Google Shape;158;p3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99281" y="2928688"/>
            <a:ext cx="2657475" cy="10953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59" name="Google Shape;159;p3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777719" y="2928700"/>
            <a:ext cx="2667000" cy="10953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60" name="Google Shape;160;p30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3776413" y="1778211"/>
            <a:ext cx="1591175" cy="1587075"/>
          </a:xfrm>
          <a:prstGeom prst="rect">
            <a:avLst/>
          </a:prstGeom>
          <a:noFill/>
          <a:ln>
            <a:noFill/>
          </a:ln>
        </p:spPr>
      </p:pic>
      <p:sp>
        <p:nvSpPr>
          <p:cNvPr id="161" name="Google Shape;161;p30"/>
          <p:cNvSpPr txBox="1">
            <a:spLocks noGrp="1"/>
          </p:cNvSpPr>
          <p:nvPr>
            <p:ph type="body" idx="4294967295"/>
          </p:nvPr>
        </p:nvSpPr>
        <p:spPr>
          <a:xfrm>
            <a:off x="5777725" y="1803525"/>
            <a:ext cx="1851000" cy="81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520"/>
              </a:spcBef>
              <a:spcAft>
                <a:spcPts val="1200"/>
              </a:spcAft>
              <a:buSzPts val="2600"/>
              <a:buNone/>
            </a:pPr>
            <a:r>
              <a:rPr lang="en"/>
              <a:t>TI-Nspire™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100000">
              <a:srgbClr val="D8D8D8"/>
            </a:gs>
          </a:gsLst>
          <a:lin ang="5641343" scaled="0"/>
        </a:gradFill>
        <a:effectLst/>
      </p:bgPr>
    </p:bg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31"/>
          <p:cNvSpPr txBox="1">
            <a:spLocks noGrp="1"/>
          </p:cNvSpPr>
          <p:nvPr>
            <p:ph type="body" idx="1"/>
          </p:nvPr>
        </p:nvSpPr>
        <p:spPr>
          <a:xfrm>
            <a:off x="457200" y="1305059"/>
            <a:ext cx="5020500" cy="362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85000" lnSpcReduction="20000"/>
          </a:bodyPr>
          <a:lstStyle/>
          <a:p>
            <a:pPr marL="557848" lvl="0" indent="-457200" algn="l" rtl="0">
              <a:lnSpc>
                <a:spcPct val="115000"/>
              </a:lnSpc>
              <a:spcBef>
                <a:spcPts val="52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</a:pPr>
            <a:r>
              <a:rPr lang="en" dirty="0"/>
              <a:t>Complete the steps in the TI-84 Plus scavenger hunt. </a:t>
            </a:r>
            <a:endParaRPr dirty="0"/>
          </a:p>
          <a:p>
            <a:pPr marL="557848" lvl="0" indent="-457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</a:pPr>
            <a:r>
              <a:rPr lang="en" dirty="0"/>
              <a:t>Choose the graphing calculator task card that aligns with your content area. </a:t>
            </a:r>
            <a:endParaRPr dirty="0"/>
          </a:p>
          <a:p>
            <a:pPr marL="914400" lvl="1" indent="-303895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85000"/>
              <a:buFont typeface="Wingdings" panose="05000000000000000000" pitchFamily="2" charset="2"/>
              <a:buChar char="§"/>
            </a:pPr>
            <a:r>
              <a:rPr lang="en" dirty="0"/>
              <a:t>Pre-Algebra &amp; Algebra I</a:t>
            </a:r>
          </a:p>
          <a:p>
            <a:pPr marL="914400" lvl="1" indent="-303895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85000"/>
              <a:buFont typeface="Wingdings" panose="05000000000000000000" pitchFamily="2" charset="2"/>
              <a:buChar char="§"/>
            </a:pPr>
            <a:r>
              <a:rPr lang="en" dirty="0"/>
              <a:t>Geometry</a:t>
            </a:r>
          </a:p>
          <a:p>
            <a:pPr marL="914400" lvl="1" indent="-303895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85000"/>
              <a:buFont typeface="Wingdings" panose="05000000000000000000" pitchFamily="2" charset="2"/>
              <a:buChar char="§"/>
            </a:pPr>
            <a:r>
              <a:rPr lang="en" dirty="0"/>
              <a:t>Algebra II</a:t>
            </a:r>
          </a:p>
          <a:p>
            <a:pPr marL="914400" lvl="1" indent="-303895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85000"/>
              <a:buFont typeface="Wingdings" panose="05000000000000000000" pitchFamily="2" charset="2"/>
              <a:buChar char="§"/>
            </a:pPr>
            <a:r>
              <a:rPr lang="en" dirty="0"/>
              <a:t>Pre-calculus</a:t>
            </a:r>
            <a:endParaRPr dirty="0"/>
          </a:p>
          <a:p>
            <a:pPr marL="557848" lvl="0" indent="-457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</a:pPr>
            <a:r>
              <a:rPr lang="en" dirty="0"/>
              <a:t>Work through the task card to learn specific functions for your content.</a:t>
            </a:r>
            <a:endParaRPr dirty="0"/>
          </a:p>
          <a:p>
            <a:pPr marL="557848" lvl="0" indent="-457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</a:pPr>
            <a:r>
              <a:rPr lang="en" dirty="0"/>
              <a:t>If time allows, try another task card!</a:t>
            </a:r>
            <a:endParaRPr dirty="0"/>
          </a:p>
          <a:p>
            <a:pPr marL="1645836" lvl="7" indent="-60952" algn="l" rtl="0">
              <a:lnSpc>
                <a:spcPct val="115000"/>
              </a:lnSpc>
              <a:spcBef>
                <a:spcPts val="240"/>
              </a:spcBef>
              <a:spcAft>
                <a:spcPts val="1200"/>
              </a:spcAft>
              <a:buSzPct val="88888"/>
              <a:buFont typeface="Calibri"/>
              <a:buNone/>
            </a:pPr>
            <a:endParaRPr dirty="0"/>
          </a:p>
        </p:txBody>
      </p:sp>
      <p:sp>
        <p:nvSpPr>
          <p:cNvPr id="167" name="Google Shape;167;p31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"/>
              <a:t>TI-84 Plus Scavenger Hunt</a:t>
            </a:r>
            <a:endParaRPr/>
          </a:p>
        </p:txBody>
      </p:sp>
      <p:pic>
        <p:nvPicPr>
          <p:cNvPr id="168" name="Google Shape;168;p31"/>
          <p:cNvPicPr preferRelativeResize="0">
            <a:picLocks noGrp="1"/>
          </p:cNvPicPr>
          <p:nvPr>
            <p:ph type="pic" idx="2"/>
          </p:nvPr>
        </p:nvPicPr>
        <p:blipFill>
          <a:blip r:embed="rId3">
            <a:alphaModFix/>
          </a:blip>
          <a:stretch>
            <a:fillRect/>
          </a:stretch>
        </p:blipFill>
        <p:spPr>
          <a:xfrm>
            <a:off x="6243975" y="1269150"/>
            <a:ext cx="1496675" cy="2141126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32"/>
          <p:cNvSpPr txBox="1">
            <a:spLocks noGrp="1"/>
          </p:cNvSpPr>
          <p:nvPr>
            <p:ph type="body" idx="1"/>
          </p:nvPr>
        </p:nvSpPr>
        <p:spPr>
          <a:xfrm>
            <a:off x="457200" y="1305050"/>
            <a:ext cx="5520000" cy="362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/>
              <a:t>Share something about the TI-84 Plus</a:t>
            </a:r>
            <a:endParaRPr sz="2000">
              <a:solidFill>
                <a:schemeClr val="dk1"/>
              </a:solidFill>
            </a:endParaRPr>
          </a:p>
          <a:p>
            <a:pPr marL="227012" lvl="0" indent="-188912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en" sz="2000"/>
              <a:t>My favorite feature is…</a:t>
            </a:r>
            <a:endParaRPr sz="2000"/>
          </a:p>
          <a:p>
            <a:pPr marL="227012" lvl="0" indent="-188912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en" sz="2000"/>
              <a:t>I found these calculator commands are similar to a computer…</a:t>
            </a:r>
            <a:endParaRPr sz="2000"/>
          </a:p>
          <a:p>
            <a:pPr marL="227012" lvl="0" indent="-188912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en" sz="2000"/>
              <a:t>This is different than the TI-Nspire in that…</a:t>
            </a:r>
            <a:endParaRPr sz="2000"/>
          </a:p>
          <a:p>
            <a:pPr marL="227012" lvl="0" indent="-188912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en" sz="2000"/>
              <a:t>I think my students will need help with…</a:t>
            </a:r>
            <a:endParaRPr sz="2000"/>
          </a:p>
          <a:p>
            <a:pPr marL="227012" lvl="0" indent="-188912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en" sz="2000"/>
              <a:t>I was surprised by…</a:t>
            </a:r>
            <a:endParaRPr sz="2000"/>
          </a:p>
          <a:p>
            <a:pPr marL="227012" lvl="0" indent="-188912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en" sz="2000"/>
              <a:t>I wish I knew how to…</a:t>
            </a:r>
            <a:endParaRPr sz="2000"/>
          </a:p>
        </p:txBody>
      </p:sp>
      <p:sp>
        <p:nvSpPr>
          <p:cNvPr id="174" name="Google Shape;174;p32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"/>
              <a:t>Say Something!</a:t>
            </a:r>
            <a:endParaRPr/>
          </a:p>
        </p:txBody>
      </p:sp>
      <p:pic>
        <p:nvPicPr>
          <p:cNvPr id="175" name="Google Shape;175;p32"/>
          <p:cNvPicPr preferRelativeResize="0">
            <a:picLocks noGrp="1"/>
          </p:cNvPicPr>
          <p:nvPr>
            <p:ph type="pic" idx="2"/>
          </p:nvPr>
        </p:nvPicPr>
        <p:blipFill>
          <a:blip r:embed="rId3">
            <a:alphaModFix/>
          </a:blip>
          <a:stretch>
            <a:fillRect/>
          </a:stretch>
        </p:blipFill>
        <p:spPr>
          <a:xfrm>
            <a:off x="6325430" y="1224649"/>
            <a:ext cx="2181644" cy="14071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0" name="Google Shape;180;p33"/>
          <p:cNvPicPr preferRelativeResize="0"/>
          <p:nvPr/>
        </p:nvPicPr>
        <p:blipFill rotWithShape="1">
          <a:blip r:embed="rId3">
            <a:alphaModFix/>
          </a:blip>
          <a:srcRect l="51361" b="24477"/>
          <a:stretch/>
        </p:blipFill>
        <p:spPr>
          <a:xfrm>
            <a:off x="2999450" y="413200"/>
            <a:ext cx="2930351" cy="4448350"/>
          </a:xfrm>
          <a:prstGeom prst="rect">
            <a:avLst/>
          </a:prstGeom>
          <a:noFill/>
          <a:ln>
            <a:noFill/>
          </a:ln>
        </p:spPr>
      </p:pic>
      <p:sp>
        <p:nvSpPr>
          <p:cNvPr id="181" name="Google Shape;181;p33"/>
          <p:cNvSpPr txBox="1"/>
          <p:nvPr/>
        </p:nvSpPr>
        <p:spPr>
          <a:xfrm>
            <a:off x="6178175" y="930300"/>
            <a:ext cx="1113300" cy="569400"/>
          </a:xfrm>
          <a:prstGeom prst="rect">
            <a:avLst/>
          </a:prstGeom>
          <a:noFill/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endParaRPr sz="11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82" name="Google Shape;182;p33"/>
          <p:cNvCxnSpPr/>
          <p:nvPr/>
        </p:nvCxnSpPr>
        <p:spPr>
          <a:xfrm flipH="1">
            <a:off x="5589875" y="1103675"/>
            <a:ext cx="508800" cy="15270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triangle" w="med" len="med"/>
          </a:ln>
        </p:spPr>
      </p:cxnSp>
      <p:sp>
        <p:nvSpPr>
          <p:cNvPr id="183" name="Google Shape;183;p33"/>
          <p:cNvSpPr txBox="1"/>
          <p:nvPr/>
        </p:nvSpPr>
        <p:spPr>
          <a:xfrm>
            <a:off x="6178175" y="1687000"/>
            <a:ext cx="1113300" cy="569400"/>
          </a:xfrm>
          <a:prstGeom prst="rect">
            <a:avLst/>
          </a:prstGeom>
          <a:noFill/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endParaRPr sz="11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84" name="Google Shape;184;p33"/>
          <p:cNvCxnSpPr/>
          <p:nvPr/>
        </p:nvCxnSpPr>
        <p:spPr>
          <a:xfrm flipH="1">
            <a:off x="5565875" y="1836525"/>
            <a:ext cx="532800" cy="3990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triangle" w="med" len="med"/>
          </a:ln>
        </p:spPr>
      </p:cxnSp>
      <p:sp>
        <p:nvSpPr>
          <p:cNvPr id="185" name="Google Shape;185;p33"/>
          <p:cNvSpPr txBox="1"/>
          <p:nvPr/>
        </p:nvSpPr>
        <p:spPr>
          <a:xfrm>
            <a:off x="6122375" y="3499900"/>
            <a:ext cx="1113300" cy="569400"/>
          </a:xfrm>
          <a:prstGeom prst="rect">
            <a:avLst/>
          </a:prstGeom>
          <a:noFill/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  <a:endParaRPr sz="11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86" name="Google Shape;186;p33"/>
          <p:cNvCxnSpPr/>
          <p:nvPr/>
        </p:nvCxnSpPr>
        <p:spPr>
          <a:xfrm flipH="1">
            <a:off x="5549975" y="3764650"/>
            <a:ext cx="548700" cy="4410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triangle" w="med" len="med"/>
          </a:ln>
        </p:spPr>
      </p:cxnSp>
      <p:sp>
        <p:nvSpPr>
          <p:cNvPr id="187" name="Google Shape;187;p33"/>
          <p:cNvSpPr txBox="1"/>
          <p:nvPr/>
        </p:nvSpPr>
        <p:spPr>
          <a:xfrm>
            <a:off x="1726625" y="3499900"/>
            <a:ext cx="1113300" cy="569400"/>
          </a:xfrm>
          <a:prstGeom prst="rect">
            <a:avLst/>
          </a:prstGeom>
          <a:noFill/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4</a:t>
            </a:r>
            <a:endParaRPr sz="11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88" name="Google Shape;188;p33"/>
          <p:cNvCxnSpPr/>
          <p:nvPr/>
        </p:nvCxnSpPr>
        <p:spPr>
          <a:xfrm rot="10800000" flipH="1">
            <a:off x="2895625" y="3776950"/>
            <a:ext cx="666600" cy="2010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triangle" w="med" len="med"/>
          </a:ln>
        </p:spPr>
      </p:cxnSp>
      <p:sp>
        <p:nvSpPr>
          <p:cNvPr id="189" name="Google Shape;189;p33"/>
          <p:cNvSpPr txBox="1"/>
          <p:nvPr/>
        </p:nvSpPr>
        <p:spPr>
          <a:xfrm>
            <a:off x="1726625" y="2087200"/>
            <a:ext cx="1113300" cy="569400"/>
          </a:xfrm>
          <a:prstGeom prst="rect">
            <a:avLst/>
          </a:prstGeom>
          <a:noFill/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5</a:t>
            </a:r>
            <a:endParaRPr sz="11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90" name="Google Shape;190;p33"/>
          <p:cNvCxnSpPr/>
          <p:nvPr/>
        </p:nvCxnSpPr>
        <p:spPr>
          <a:xfrm rot="10800000" flipH="1">
            <a:off x="2944650" y="1908300"/>
            <a:ext cx="553800" cy="40020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triangle" w="med" len="med"/>
          </a:ln>
        </p:spPr>
      </p:cxnSp>
      <p:cxnSp>
        <p:nvCxnSpPr>
          <p:cNvPr id="191" name="Google Shape;191;p33"/>
          <p:cNvCxnSpPr/>
          <p:nvPr/>
        </p:nvCxnSpPr>
        <p:spPr>
          <a:xfrm rot="10800000" flipH="1">
            <a:off x="2952025" y="2035500"/>
            <a:ext cx="999900" cy="27300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triangle" w="med" len="med"/>
          </a:ln>
        </p:spPr>
      </p:cxnSp>
      <p:cxnSp>
        <p:nvCxnSpPr>
          <p:cNvPr id="192" name="Google Shape;192;p33"/>
          <p:cNvCxnSpPr/>
          <p:nvPr/>
        </p:nvCxnSpPr>
        <p:spPr>
          <a:xfrm rot="10800000" flipH="1">
            <a:off x="2952025" y="2091300"/>
            <a:ext cx="1421100" cy="21720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triangle" w="med" len="med"/>
          </a:ln>
        </p:spPr>
      </p:cxnSp>
      <p:cxnSp>
        <p:nvCxnSpPr>
          <p:cNvPr id="193" name="Google Shape;193;p33"/>
          <p:cNvCxnSpPr/>
          <p:nvPr/>
        </p:nvCxnSpPr>
        <p:spPr>
          <a:xfrm rot="10800000" flipH="1">
            <a:off x="2952025" y="2107200"/>
            <a:ext cx="1818900" cy="20130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triangle" w="med" len="med"/>
          </a:ln>
        </p:spPr>
      </p:cxnSp>
      <p:sp>
        <p:nvSpPr>
          <p:cNvPr id="194" name="Google Shape;194;p33"/>
          <p:cNvSpPr txBox="1"/>
          <p:nvPr/>
        </p:nvSpPr>
        <p:spPr>
          <a:xfrm>
            <a:off x="1726625" y="1396750"/>
            <a:ext cx="1113300" cy="569400"/>
          </a:xfrm>
          <a:prstGeom prst="rect">
            <a:avLst/>
          </a:prstGeom>
          <a:noFill/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6</a:t>
            </a:r>
            <a:endParaRPr sz="11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95" name="Google Shape;195;p33"/>
          <p:cNvCxnSpPr/>
          <p:nvPr/>
        </p:nvCxnSpPr>
        <p:spPr>
          <a:xfrm rot="10800000" flipH="1">
            <a:off x="2895625" y="1614100"/>
            <a:ext cx="594900" cy="12120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triangle" w="med" len="med"/>
          </a:ln>
        </p:spPr>
      </p:cxnSp>
      <p:sp>
        <p:nvSpPr>
          <p:cNvPr id="196" name="Google Shape;196;p33"/>
          <p:cNvSpPr txBox="1"/>
          <p:nvPr/>
        </p:nvSpPr>
        <p:spPr>
          <a:xfrm>
            <a:off x="1726625" y="706300"/>
            <a:ext cx="1113300" cy="569400"/>
          </a:xfrm>
          <a:prstGeom prst="rect">
            <a:avLst/>
          </a:prstGeom>
          <a:noFill/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7</a:t>
            </a:r>
            <a:endParaRPr sz="11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7" name="Google Shape;197;p33"/>
          <p:cNvSpPr txBox="1"/>
          <p:nvPr/>
        </p:nvSpPr>
        <p:spPr>
          <a:xfrm>
            <a:off x="3951925" y="47650"/>
            <a:ext cx="1113300" cy="569400"/>
          </a:xfrm>
          <a:prstGeom prst="rect">
            <a:avLst/>
          </a:prstGeom>
          <a:noFill/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8</a:t>
            </a:r>
            <a:endParaRPr sz="11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98" name="Google Shape;198;p33"/>
          <p:cNvCxnSpPr/>
          <p:nvPr/>
        </p:nvCxnSpPr>
        <p:spPr>
          <a:xfrm>
            <a:off x="5128850" y="362800"/>
            <a:ext cx="262200" cy="34350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triangle" w="med" len="med"/>
          </a:ln>
        </p:spPr>
      </p:cxnSp>
      <p:cxnSp>
        <p:nvCxnSpPr>
          <p:cNvPr id="199" name="Google Shape;199;p33"/>
          <p:cNvCxnSpPr/>
          <p:nvPr/>
        </p:nvCxnSpPr>
        <p:spPr>
          <a:xfrm>
            <a:off x="4464625" y="609400"/>
            <a:ext cx="12000" cy="1380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triangle" w="med" len="med"/>
          </a:ln>
        </p:spPr>
      </p:cxnSp>
      <p:cxnSp>
        <p:nvCxnSpPr>
          <p:cNvPr id="200" name="Google Shape;200;p33"/>
          <p:cNvCxnSpPr/>
          <p:nvPr/>
        </p:nvCxnSpPr>
        <p:spPr>
          <a:xfrm flipH="1">
            <a:off x="4142775" y="659950"/>
            <a:ext cx="23700" cy="1035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triangle" w="med" len="med"/>
          </a:ln>
        </p:spPr>
      </p:cxnSp>
      <p:cxnSp>
        <p:nvCxnSpPr>
          <p:cNvPr id="201" name="Google Shape;201;p33"/>
          <p:cNvCxnSpPr/>
          <p:nvPr/>
        </p:nvCxnSpPr>
        <p:spPr>
          <a:xfrm>
            <a:off x="4874150" y="652000"/>
            <a:ext cx="47700" cy="954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triangle" w="med" len="med"/>
          </a:ln>
        </p:spPr>
      </p:cxnSp>
      <p:cxnSp>
        <p:nvCxnSpPr>
          <p:cNvPr id="202" name="Google Shape;202;p33"/>
          <p:cNvCxnSpPr/>
          <p:nvPr/>
        </p:nvCxnSpPr>
        <p:spPr>
          <a:xfrm flipH="1">
            <a:off x="3741050" y="362800"/>
            <a:ext cx="183000" cy="3435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triangle" w="med" len="med"/>
          </a:ln>
        </p:spPr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7" name="Google Shape;207;p34"/>
          <p:cNvPicPr preferRelativeResize="0"/>
          <p:nvPr/>
        </p:nvPicPr>
        <p:blipFill rotWithShape="1">
          <a:blip r:embed="rId3">
            <a:alphaModFix/>
          </a:blip>
          <a:srcRect l="51361" b="24477"/>
          <a:stretch/>
        </p:blipFill>
        <p:spPr>
          <a:xfrm>
            <a:off x="2999450" y="413200"/>
            <a:ext cx="2930351" cy="4448350"/>
          </a:xfrm>
          <a:prstGeom prst="rect">
            <a:avLst/>
          </a:prstGeom>
          <a:noFill/>
          <a:ln>
            <a:noFill/>
          </a:ln>
        </p:spPr>
      </p:pic>
      <p:sp>
        <p:nvSpPr>
          <p:cNvPr id="208" name="Google Shape;208;p34"/>
          <p:cNvSpPr txBox="1"/>
          <p:nvPr/>
        </p:nvSpPr>
        <p:spPr>
          <a:xfrm>
            <a:off x="6178175" y="930300"/>
            <a:ext cx="1113300" cy="569400"/>
          </a:xfrm>
          <a:prstGeom prst="rect">
            <a:avLst/>
          </a:prstGeom>
          <a:noFill/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endParaRPr sz="11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209" name="Google Shape;209;p34"/>
          <p:cNvCxnSpPr/>
          <p:nvPr/>
        </p:nvCxnSpPr>
        <p:spPr>
          <a:xfrm flipH="1">
            <a:off x="5589875" y="1103675"/>
            <a:ext cx="508800" cy="15270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triangle" w="med" len="med"/>
          </a:ln>
        </p:spPr>
      </p:cxnSp>
      <p:sp>
        <p:nvSpPr>
          <p:cNvPr id="210" name="Google Shape;210;p34"/>
          <p:cNvSpPr txBox="1"/>
          <p:nvPr/>
        </p:nvSpPr>
        <p:spPr>
          <a:xfrm>
            <a:off x="6265625" y="993925"/>
            <a:ext cx="954300" cy="55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Navigating arrows</a:t>
            </a:r>
            <a:endParaRPr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1" name="Google Shape;211;p34"/>
          <p:cNvSpPr txBox="1"/>
          <p:nvPr/>
        </p:nvSpPr>
        <p:spPr>
          <a:xfrm>
            <a:off x="6178175" y="1687000"/>
            <a:ext cx="1113300" cy="569400"/>
          </a:xfrm>
          <a:prstGeom prst="rect">
            <a:avLst/>
          </a:prstGeom>
          <a:noFill/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endParaRPr sz="11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212" name="Google Shape;212;p34"/>
          <p:cNvCxnSpPr/>
          <p:nvPr/>
        </p:nvCxnSpPr>
        <p:spPr>
          <a:xfrm flipH="1">
            <a:off x="5565875" y="1836525"/>
            <a:ext cx="532800" cy="3990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triangle" w="med" len="med"/>
          </a:ln>
        </p:spPr>
      </p:cxnSp>
      <p:sp>
        <p:nvSpPr>
          <p:cNvPr id="213" name="Google Shape;213;p34"/>
          <p:cNvSpPr txBox="1"/>
          <p:nvPr/>
        </p:nvSpPr>
        <p:spPr>
          <a:xfrm>
            <a:off x="6225875" y="1765200"/>
            <a:ext cx="9063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Backspace</a:t>
            </a:r>
            <a:br>
              <a:rPr lang="en"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"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Delete</a:t>
            </a:r>
            <a:endParaRPr sz="11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4" name="Google Shape;214;p34"/>
          <p:cNvSpPr txBox="1"/>
          <p:nvPr/>
        </p:nvSpPr>
        <p:spPr>
          <a:xfrm>
            <a:off x="6122375" y="3499900"/>
            <a:ext cx="1113300" cy="569400"/>
          </a:xfrm>
          <a:prstGeom prst="rect">
            <a:avLst/>
          </a:prstGeom>
          <a:noFill/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  <a:endParaRPr sz="11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215" name="Google Shape;215;p34"/>
          <p:cNvCxnSpPr/>
          <p:nvPr/>
        </p:nvCxnSpPr>
        <p:spPr>
          <a:xfrm flipH="1">
            <a:off x="5549975" y="3764650"/>
            <a:ext cx="548700" cy="4410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triangle" w="med" len="med"/>
          </a:ln>
        </p:spPr>
      </p:cxnSp>
      <p:sp>
        <p:nvSpPr>
          <p:cNvPr id="216" name="Google Shape;216;p34"/>
          <p:cNvSpPr txBox="1"/>
          <p:nvPr/>
        </p:nvSpPr>
        <p:spPr>
          <a:xfrm>
            <a:off x="6178175" y="3594250"/>
            <a:ext cx="906300" cy="38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en" sz="13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Calculate</a:t>
            </a:r>
            <a:endParaRPr sz="13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7" name="Google Shape;217;p34"/>
          <p:cNvSpPr txBox="1"/>
          <p:nvPr/>
        </p:nvSpPr>
        <p:spPr>
          <a:xfrm>
            <a:off x="1726625" y="3499900"/>
            <a:ext cx="1113300" cy="569400"/>
          </a:xfrm>
          <a:prstGeom prst="rect">
            <a:avLst/>
          </a:prstGeom>
          <a:noFill/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4</a:t>
            </a:r>
            <a:endParaRPr sz="11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218" name="Google Shape;218;p34"/>
          <p:cNvCxnSpPr/>
          <p:nvPr/>
        </p:nvCxnSpPr>
        <p:spPr>
          <a:xfrm rot="10800000" flipH="1">
            <a:off x="2895625" y="3776950"/>
            <a:ext cx="666600" cy="2010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triangle" w="med" len="med"/>
          </a:ln>
        </p:spPr>
      </p:cxnSp>
      <p:sp>
        <p:nvSpPr>
          <p:cNvPr id="219" name="Google Shape;219;p34"/>
          <p:cNvSpPr txBox="1"/>
          <p:nvPr/>
        </p:nvSpPr>
        <p:spPr>
          <a:xfrm>
            <a:off x="1789050" y="3673500"/>
            <a:ext cx="9063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On/Off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0" name="Google Shape;220;p34"/>
          <p:cNvSpPr txBox="1"/>
          <p:nvPr/>
        </p:nvSpPr>
        <p:spPr>
          <a:xfrm>
            <a:off x="1726625" y="2087200"/>
            <a:ext cx="1113300" cy="569400"/>
          </a:xfrm>
          <a:prstGeom prst="rect">
            <a:avLst/>
          </a:prstGeom>
          <a:noFill/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5</a:t>
            </a:r>
            <a:endParaRPr sz="11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1" name="Google Shape;221;p34"/>
          <p:cNvSpPr txBox="1"/>
          <p:nvPr/>
        </p:nvSpPr>
        <p:spPr>
          <a:xfrm>
            <a:off x="1749075" y="2002450"/>
            <a:ext cx="954300" cy="73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Access to secondary menus</a:t>
            </a:r>
            <a:endParaRPr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222" name="Google Shape;222;p34"/>
          <p:cNvCxnSpPr/>
          <p:nvPr/>
        </p:nvCxnSpPr>
        <p:spPr>
          <a:xfrm rot="10800000" flipH="1">
            <a:off x="2944650" y="1908300"/>
            <a:ext cx="553800" cy="40020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triangle" w="med" len="med"/>
          </a:ln>
        </p:spPr>
      </p:cxnSp>
      <p:cxnSp>
        <p:nvCxnSpPr>
          <p:cNvPr id="223" name="Google Shape;223;p34"/>
          <p:cNvCxnSpPr/>
          <p:nvPr/>
        </p:nvCxnSpPr>
        <p:spPr>
          <a:xfrm rot="10800000" flipH="1">
            <a:off x="2952025" y="2035500"/>
            <a:ext cx="999900" cy="27300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triangle" w="med" len="med"/>
          </a:ln>
        </p:spPr>
      </p:cxnSp>
      <p:cxnSp>
        <p:nvCxnSpPr>
          <p:cNvPr id="224" name="Google Shape;224;p34"/>
          <p:cNvCxnSpPr/>
          <p:nvPr/>
        </p:nvCxnSpPr>
        <p:spPr>
          <a:xfrm rot="10800000" flipH="1">
            <a:off x="2952025" y="2091300"/>
            <a:ext cx="1421100" cy="21720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triangle" w="med" len="med"/>
          </a:ln>
        </p:spPr>
      </p:cxnSp>
      <p:cxnSp>
        <p:nvCxnSpPr>
          <p:cNvPr id="225" name="Google Shape;225;p34"/>
          <p:cNvCxnSpPr/>
          <p:nvPr/>
        </p:nvCxnSpPr>
        <p:spPr>
          <a:xfrm rot="10800000" flipH="1">
            <a:off x="2952025" y="2107200"/>
            <a:ext cx="1818900" cy="20130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triangle" w="med" len="med"/>
          </a:ln>
        </p:spPr>
      </p:cxnSp>
      <p:sp>
        <p:nvSpPr>
          <p:cNvPr id="226" name="Google Shape;226;p34"/>
          <p:cNvSpPr txBox="1"/>
          <p:nvPr/>
        </p:nvSpPr>
        <p:spPr>
          <a:xfrm>
            <a:off x="1726625" y="1396750"/>
            <a:ext cx="1113300" cy="569400"/>
          </a:xfrm>
          <a:prstGeom prst="rect">
            <a:avLst/>
          </a:prstGeom>
          <a:noFill/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6</a:t>
            </a:r>
            <a:endParaRPr sz="11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7" name="Google Shape;227;p34"/>
          <p:cNvSpPr txBox="1"/>
          <p:nvPr/>
        </p:nvSpPr>
        <p:spPr>
          <a:xfrm>
            <a:off x="1749075" y="1335100"/>
            <a:ext cx="850800" cy="69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Access to Green controls</a:t>
            </a:r>
            <a:endParaRPr sz="11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228" name="Google Shape;228;p34"/>
          <p:cNvCxnSpPr/>
          <p:nvPr/>
        </p:nvCxnSpPr>
        <p:spPr>
          <a:xfrm rot="10800000" flipH="1">
            <a:off x="2895625" y="1614100"/>
            <a:ext cx="594900" cy="12120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triangle" w="med" len="med"/>
          </a:ln>
        </p:spPr>
      </p:cxnSp>
      <p:sp>
        <p:nvSpPr>
          <p:cNvPr id="229" name="Google Shape;229;p34"/>
          <p:cNvSpPr txBox="1"/>
          <p:nvPr/>
        </p:nvSpPr>
        <p:spPr>
          <a:xfrm>
            <a:off x="1726625" y="706300"/>
            <a:ext cx="1113300" cy="569400"/>
          </a:xfrm>
          <a:prstGeom prst="rect">
            <a:avLst/>
          </a:prstGeom>
          <a:noFill/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7</a:t>
            </a:r>
            <a:endParaRPr sz="11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0" name="Google Shape;230;p34"/>
          <p:cNvSpPr txBox="1"/>
          <p:nvPr/>
        </p:nvSpPr>
        <p:spPr>
          <a:xfrm>
            <a:off x="1749075" y="667750"/>
            <a:ext cx="850800" cy="69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Access to Blue controls</a:t>
            </a:r>
            <a:endParaRPr sz="11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1" name="Google Shape;231;p34"/>
          <p:cNvSpPr txBox="1"/>
          <p:nvPr/>
        </p:nvSpPr>
        <p:spPr>
          <a:xfrm>
            <a:off x="3951925" y="47650"/>
            <a:ext cx="1113300" cy="569400"/>
          </a:xfrm>
          <a:prstGeom prst="rect">
            <a:avLst/>
          </a:prstGeom>
          <a:noFill/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8</a:t>
            </a:r>
            <a:endParaRPr sz="11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2" name="Google Shape;232;p34"/>
          <p:cNvSpPr txBox="1"/>
          <p:nvPr/>
        </p:nvSpPr>
        <p:spPr>
          <a:xfrm>
            <a:off x="4011475" y="55300"/>
            <a:ext cx="906300" cy="55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Graphing controls</a:t>
            </a:r>
            <a:endParaRPr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233" name="Google Shape;233;p34"/>
          <p:cNvCxnSpPr/>
          <p:nvPr/>
        </p:nvCxnSpPr>
        <p:spPr>
          <a:xfrm>
            <a:off x="5128850" y="362800"/>
            <a:ext cx="262200" cy="34350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triangle" w="med" len="med"/>
          </a:ln>
        </p:spPr>
      </p:cxnSp>
      <p:cxnSp>
        <p:nvCxnSpPr>
          <p:cNvPr id="234" name="Google Shape;234;p34"/>
          <p:cNvCxnSpPr>
            <a:stCxn id="232" idx="2"/>
          </p:cNvCxnSpPr>
          <p:nvPr/>
        </p:nvCxnSpPr>
        <p:spPr>
          <a:xfrm>
            <a:off x="4464625" y="609400"/>
            <a:ext cx="12000" cy="1380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triangle" w="med" len="med"/>
          </a:ln>
        </p:spPr>
      </p:cxnSp>
      <p:cxnSp>
        <p:nvCxnSpPr>
          <p:cNvPr id="235" name="Google Shape;235;p34"/>
          <p:cNvCxnSpPr/>
          <p:nvPr/>
        </p:nvCxnSpPr>
        <p:spPr>
          <a:xfrm flipH="1">
            <a:off x="4142775" y="659950"/>
            <a:ext cx="23700" cy="1035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triangle" w="med" len="med"/>
          </a:ln>
        </p:spPr>
      </p:cxnSp>
      <p:cxnSp>
        <p:nvCxnSpPr>
          <p:cNvPr id="236" name="Google Shape;236;p34"/>
          <p:cNvCxnSpPr/>
          <p:nvPr/>
        </p:nvCxnSpPr>
        <p:spPr>
          <a:xfrm>
            <a:off x="4874150" y="652000"/>
            <a:ext cx="47700" cy="954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triangle" w="med" len="med"/>
          </a:ln>
        </p:spPr>
      </p:cxnSp>
      <p:cxnSp>
        <p:nvCxnSpPr>
          <p:cNvPr id="237" name="Google Shape;237;p34"/>
          <p:cNvCxnSpPr/>
          <p:nvPr/>
        </p:nvCxnSpPr>
        <p:spPr>
          <a:xfrm flipH="1">
            <a:off x="3741050" y="362800"/>
            <a:ext cx="183000" cy="3435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triangle" w="med" len="med"/>
          </a:ln>
        </p:spPr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Google Shape;242;p35"/>
          <p:cNvSpPr txBox="1">
            <a:spLocks noGrp="1"/>
          </p:cNvSpPr>
          <p:nvPr>
            <p:ph type="body" idx="1"/>
          </p:nvPr>
        </p:nvSpPr>
        <p:spPr>
          <a:xfrm>
            <a:off x="457200" y="1305059"/>
            <a:ext cx="5020500" cy="362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355600" algn="l" rtl="0">
              <a:lnSpc>
                <a:spcPct val="105000"/>
              </a:lnSpc>
              <a:spcBef>
                <a:spcPts val="520"/>
              </a:spcBef>
              <a:spcAft>
                <a:spcPts val="0"/>
              </a:spcAft>
              <a:buSzPts val="2000"/>
              <a:buChar char="•"/>
            </a:pPr>
            <a:r>
              <a:rPr lang="en" sz="2000" dirty="0"/>
              <a:t>Downloads to the computer at cost.</a:t>
            </a:r>
            <a:endParaRPr sz="2000" dirty="0"/>
          </a:p>
          <a:p>
            <a:pPr marL="457200" lvl="0" indent="-355600" algn="l" rtl="0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en" sz="2000" dirty="0"/>
              <a:t>Builds applications for a deeper understanding of math.</a:t>
            </a:r>
            <a:endParaRPr sz="2000" dirty="0"/>
          </a:p>
          <a:p>
            <a:pPr marL="457200" lvl="0" indent="-355600" algn="l" rtl="0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en" sz="2000" dirty="0"/>
              <a:t>TI has pre-built activities that are available on their website to download.</a:t>
            </a:r>
            <a:endParaRPr sz="2000" dirty="0"/>
          </a:p>
        </p:txBody>
      </p:sp>
      <p:sp>
        <p:nvSpPr>
          <p:cNvPr id="243" name="Google Shape;243;p35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</a:pPr>
            <a:r>
              <a:rPr lang="en"/>
              <a:t>TI Teacher Software</a:t>
            </a:r>
            <a:endParaRPr/>
          </a:p>
        </p:txBody>
      </p:sp>
      <p:pic>
        <p:nvPicPr>
          <p:cNvPr id="244" name="Google Shape;244;p35"/>
          <p:cNvPicPr preferRelativeResize="0">
            <a:picLocks noGrp="1"/>
          </p:cNvPicPr>
          <p:nvPr>
            <p:ph type="pic" idx="2"/>
          </p:nvPr>
        </p:nvPicPr>
        <p:blipFill rotWithShape="1">
          <a:blip r:embed="rId3">
            <a:alphaModFix/>
          </a:blip>
          <a:srcRect l="6484" t="8308" r="4807" b="13894"/>
          <a:stretch/>
        </p:blipFill>
        <p:spPr>
          <a:xfrm>
            <a:off x="6151775" y="1692950"/>
            <a:ext cx="2004050" cy="1757599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Google Shape;249;p36"/>
          <p:cNvSpPr txBox="1">
            <a:spLocks noGrp="1"/>
          </p:cNvSpPr>
          <p:nvPr>
            <p:ph type="body" idx="1"/>
          </p:nvPr>
        </p:nvSpPr>
        <p:spPr>
          <a:xfrm>
            <a:off x="457200" y="1309350"/>
            <a:ext cx="4741200" cy="343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393700" algn="l" rtl="0">
              <a:lnSpc>
                <a:spcPct val="115000"/>
              </a:lnSpc>
              <a:spcBef>
                <a:spcPts val="520"/>
              </a:spcBef>
              <a:spcAft>
                <a:spcPts val="0"/>
              </a:spcAft>
              <a:buSzPts val="2600"/>
              <a:buChar char="•"/>
            </a:pPr>
            <a:r>
              <a:rPr lang="en" dirty="0"/>
              <a:t>Scan the QR code or use the short URL to access the </a:t>
            </a:r>
            <a:r>
              <a:rPr lang="en" i="1" dirty="0"/>
              <a:t>84 Activity Central</a:t>
            </a:r>
            <a:r>
              <a:rPr lang="en" dirty="0"/>
              <a:t> website. </a:t>
            </a:r>
            <a:endParaRPr dirty="0"/>
          </a:p>
          <a:p>
            <a:pPr marL="457200" lvl="0" indent="-3937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" dirty="0"/>
              <a:t>Find specific content area in the left-side menu.</a:t>
            </a:r>
            <a:endParaRPr dirty="0"/>
          </a:p>
          <a:p>
            <a:pPr marL="457200" lvl="0" indent="-3937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" dirty="0"/>
              <a:t>Explore the free activities.</a:t>
            </a:r>
            <a:endParaRPr dirty="0"/>
          </a:p>
        </p:txBody>
      </p:sp>
      <p:sp>
        <p:nvSpPr>
          <p:cNvPr id="250" name="Google Shape;250;p36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</a:pPr>
            <a:r>
              <a:rPr lang="en"/>
              <a:t>Explore Activities</a:t>
            </a:r>
            <a:endParaRPr/>
          </a:p>
        </p:txBody>
      </p:sp>
      <p:pic>
        <p:nvPicPr>
          <p:cNvPr id="251" name="Google Shape;251;p3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309575" y="1156950"/>
            <a:ext cx="1981075" cy="1981075"/>
          </a:xfrm>
          <a:prstGeom prst="rect">
            <a:avLst/>
          </a:prstGeom>
          <a:noFill/>
          <a:ln>
            <a:noFill/>
          </a:ln>
        </p:spPr>
      </p:pic>
      <p:sp>
        <p:nvSpPr>
          <p:cNvPr id="252" name="Google Shape;252;p36"/>
          <p:cNvSpPr txBox="1"/>
          <p:nvPr/>
        </p:nvSpPr>
        <p:spPr>
          <a:xfrm>
            <a:off x="5534950" y="3253325"/>
            <a:ext cx="3401400" cy="53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300" b="1">
                <a:solidFill>
                  <a:srgbClr val="991B1E"/>
                </a:solidFill>
                <a:latin typeface="Calibri"/>
                <a:ea typeface="Calibri"/>
                <a:cs typeface="Calibri"/>
                <a:sym typeface="Calibri"/>
              </a:rPr>
              <a:t>k20.ou.edu/84activity</a:t>
            </a:r>
            <a:endParaRPr sz="2300" b="1">
              <a:solidFill>
                <a:srgbClr val="991B1E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Google Shape;257;p37"/>
          <p:cNvSpPr txBox="1">
            <a:spLocks noGrp="1"/>
          </p:cNvSpPr>
          <p:nvPr>
            <p:ph type="body" idx="1"/>
          </p:nvPr>
        </p:nvSpPr>
        <p:spPr>
          <a:xfrm>
            <a:off x="457200" y="1305059"/>
            <a:ext cx="5020500" cy="362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 lnSpcReduction="10000"/>
          </a:bodyPr>
          <a:lstStyle/>
          <a:p>
            <a:pPr marL="457200" lvl="0" indent="-381317" algn="l" rtl="0">
              <a:lnSpc>
                <a:spcPct val="115000"/>
              </a:lnSpc>
              <a:spcBef>
                <a:spcPts val="520"/>
              </a:spcBef>
              <a:spcAft>
                <a:spcPts val="0"/>
              </a:spcAft>
              <a:buSzPct val="100000"/>
              <a:buChar char="•"/>
            </a:pPr>
            <a:r>
              <a:rPr lang="en" dirty="0"/>
              <a:t>TI Navigator System</a:t>
            </a:r>
            <a:endParaRPr dirty="0"/>
          </a:p>
          <a:p>
            <a:pPr marL="914400" lvl="1" indent="-346075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80000"/>
              <a:buFont typeface="Wingdings" panose="05000000000000000000" pitchFamily="2" charset="2"/>
              <a:buChar char="§"/>
            </a:pPr>
            <a:r>
              <a:rPr lang="en" dirty="0"/>
              <a:t>Wirelessly connect up to 30 calculators at a time to the teacher device.</a:t>
            </a:r>
          </a:p>
          <a:p>
            <a:pPr marL="914400" lvl="1" indent="-346075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80000"/>
              <a:buFont typeface="Wingdings" panose="05000000000000000000" pitchFamily="2" charset="2"/>
              <a:buChar char="§"/>
            </a:pPr>
            <a:r>
              <a:rPr lang="en" dirty="0"/>
              <a:t>Teachers can send and collect all student activities at once.</a:t>
            </a:r>
          </a:p>
          <a:p>
            <a:pPr marL="914400" lvl="1" indent="-346075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80000"/>
              <a:buFont typeface="Wingdings" panose="05000000000000000000" pitchFamily="2" charset="2"/>
              <a:buChar char="§"/>
            </a:pPr>
            <a:r>
              <a:rPr lang="en" dirty="0"/>
              <a:t>Teachers can see student work in real time.</a:t>
            </a:r>
          </a:p>
          <a:p>
            <a:pPr marL="914400" lvl="1" indent="-346075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80000"/>
              <a:buFont typeface="Wingdings" panose="05000000000000000000" pitchFamily="2" charset="2"/>
              <a:buChar char="§"/>
            </a:pPr>
            <a:r>
              <a:rPr lang="en" dirty="0"/>
              <a:t>Teachers can spotlight student calculators.</a:t>
            </a:r>
            <a:endParaRPr dirty="0"/>
          </a:p>
          <a:p>
            <a:pPr marL="457200" lvl="0" indent="-381317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0000"/>
              <a:buChar char="•"/>
            </a:pPr>
            <a:r>
              <a:rPr lang="en" dirty="0"/>
              <a:t>USB Connectivity cord</a:t>
            </a:r>
            <a:endParaRPr dirty="0"/>
          </a:p>
          <a:p>
            <a:pPr marL="914400" lvl="1" indent="-346075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80000"/>
              <a:buFont typeface="Wingdings" panose="05000000000000000000" pitchFamily="2" charset="2"/>
              <a:buChar char="§"/>
            </a:pPr>
            <a:r>
              <a:rPr lang="en" dirty="0"/>
              <a:t>Connects calculators and computers 1-to-1.</a:t>
            </a:r>
          </a:p>
          <a:p>
            <a:pPr marL="914400" lvl="1" indent="-346075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80000"/>
              <a:buFont typeface="Wingdings" panose="05000000000000000000" pitchFamily="2" charset="2"/>
              <a:buChar char="§"/>
            </a:pPr>
            <a:r>
              <a:rPr lang="en" dirty="0"/>
              <a:t>Teacher can send and collect any calculator connected to the computer.</a:t>
            </a:r>
            <a:endParaRPr dirty="0"/>
          </a:p>
        </p:txBody>
      </p:sp>
      <p:sp>
        <p:nvSpPr>
          <p:cNvPr id="258" name="Google Shape;258;p37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</a:pPr>
            <a:r>
              <a:rPr lang="en"/>
              <a:t>Connecting calculators</a:t>
            </a:r>
            <a:endParaRPr/>
          </a:p>
        </p:txBody>
      </p:sp>
      <p:pic>
        <p:nvPicPr>
          <p:cNvPr id="259" name="Google Shape;259;p3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477700" y="890997"/>
            <a:ext cx="3361500" cy="3361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Google Shape;264;p38"/>
          <p:cNvSpPr txBox="1">
            <a:spLocks noGrp="1"/>
          </p:cNvSpPr>
          <p:nvPr>
            <p:ph type="body" idx="1"/>
          </p:nvPr>
        </p:nvSpPr>
        <p:spPr>
          <a:xfrm>
            <a:off x="457200" y="1305050"/>
            <a:ext cx="5520000" cy="362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/>
              <a:t>Share something about the 84 Activity Central activities</a:t>
            </a:r>
            <a:endParaRPr sz="2000">
              <a:solidFill>
                <a:schemeClr val="dk1"/>
              </a:solidFill>
            </a:endParaRPr>
          </a:p>
          <a:p>
            <a:pPr marL="227012" lvl="0" indent="-188912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en" sz="2000"/>
              <a:t>My favorite activity is…</a:t>
            </a:r>
            <a:endParaRPr sz="2000"/>
          </a:p>
          <a:p>
            <a:pPr marL="227012" lvl="0" indent="-188912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en" sz="2000"/>
              <a:t>I found this resource helpful because…</a:t>
            </a:r>
            <a:endParaRPr sz="2000"/>
          </a:p>
          <a:p>
            <a:pPr marL="227012" lvl="0" indent="-188912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en" sz="2000"/>
              <a:t>I didn’t know students could…</a:t>
            </a:r>
            <a:endParaRPr sz="2000"/>
          </a:p>
          <a:p>
            <a:pPr marL="227012" lvl="0" indent="-188912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en" sz="2000"/>
              <a:t>I think my students will…</a:t>
            </a:r>
            <a:endParaRPr sz="2000"/>
          </a:p>
          <a:p>
            <a:pPr marL="227012" lvl="0" indent="-188912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en" sz="2000"/>
              <a:t>I was surprised by…</a:t>
            </a:r>
            <a:endParaRPr sz="2000"/>
          </a:p>
          <a:p>
            <a:pPr marL="227012" lvl="0" indent="-188912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en" sz="2000"/>
              <a:t>I wish I knew…</a:t>
            </a:r>
            <a:endParaRPr sz="2000"/>
          </a:p>
        </p:txBody>
      </p:sp>
      <p:sp>
        <p:nvSpPr>
          <p:cNvPr id="265" name="Google Shape;265;p38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"/>
              <a:t>Say Something!</a:t>
            </a:r>
            <a:endParaRPr/>
          </a:p>
        </p:txBody>
      </p:sp>
      <p:pic>
        <p:nvPicPr>
          <p:cNvPr id="266" name="Google Shape;266;p38"/>
          <p:cNvPicPr preferRelativeResize="0">
            <a:picLocks noGrp="1"/>
          </p:cNvPicPr>
          <p:nvPr>
            <p:ph type="pic" idx="2"/>
          </p:nvPr>
        </p:nvPicPr>
        <p:blipFill>
          <a:blip r:embed="rId3">
            <a:alphaModFix/>
          </a:blip>
          <a:stretch>
            <a:fillRect/>
          </a:stretch>
        </p:blipFill>
        <p:spPr>
          <a:xfrm>
            <a:off x="6325430" y="1224649"/>
            <a:ext cx="2181644" cy="14071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" name="Google Shape;271;p39"/>
          <p:cNvSpPr txBox="1">
            <a:spLocks noGrp="1"/>
          </p:cNvSpPr>
          <p:nvPr>
            <p:ph type="body" idx="1"/>
          </p:nvPr>
        </p:nvSpPr>
        <p:spPr>
          <a:xfrm>
            <a:off x="457200" y="1305059"/>
            <a:ext cx="5020500" cy="362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7011" lvl="0" indent="-227011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</a:pPr>
            <a:r>
              <a:rPr lang="en"/>
              <a:t>Circle any spaces for each task you already know how to complete.</a:t>
            </a:r>
            <a:endParaRPr/>
          </a:p>
          <a:p>
            <a:pPr marL="227011" lvl="0" indent="-227011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</a:pPr>
            <a:r>
              <a:rPr lang="en"/>
              <a:t>Collaborate with those around you to mark out un-circled spaces on the card.</a:t>
            </a:r>
            <a:endParaRPr/>
          </a:p>
          <a:p>
            <a:pPr marL="227011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</a:pPr>
            <a:endParaRPr/>
          </a:p>
        </p:txBody>
      </p:sp>
      <p:sp>
        <p:nvSpPr>
          <p:cNvPr id="272" name="Google Shape;272;p39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"/>
              <a:t>BINGO: Find Someone Who Can…</a:t>
            </a:r>
            <a:endParaRPr/>
          </a:p>
        </p:txBody>
      </p:sp>
      <p:pic>
        <p:nvPicPr>
          <p:cNvPr id="273" name="Google Shape;273;p39"/>
          <p:cNvPicPr preferRelativeResize="0">
            <a:picLocks noGrp="1"/>
          </p:cNvPicPr>
          <p:nvPr>
            <p:ph type="pic" idx="2"/>
          </p:nvPr>
        </p:nvPicPr>
        <p:blipFill>
          <a:blip r:embed="rId3">
            <a:alphaModFix/>
          </a:blip>
          <a:stretch>
            <a:fillRect/>
          </a:stretch>
        </p:blipFill>
        <p:spPr>
          <a:xfrm>
            <a:off x="5911850" y="1437443"/>
            <a:ext cx="3081401" cy="1620799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22"/>
          <p:cNvSpPr txBox="1">
            <a:spLocks noGrp="1"/>
          </p:cNvSpPr>
          <p:nvPr>
            <p:ph type="ctrTitle"/>
          </p:nvPr>
        </p:nvSpPr>
        <p:spPr>
          <a:xfrm>
            <a:off x="517975" y="1007600"/>
            <a:ext cx="7978200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18275" bIns="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</a:pPr>
            <a:r>
              <a:rPr lang="en" sz="4700"/>
              <a:t>Getting to Know the TI-84 Plus</a:t>
            </a:r>
            <a:endParaRPr sz="3400"/>
          </a:p>
        </p:txBody>
      </p:sp>
      <p:sp>
        <p:nvSpPr>
          <p:cNvPr id="92" name="Google Shape;92;p22"/>
          <p:cNvSpPr txBox="1">
            <a:spLocks noGrp="1"/>
          </p:cNvSpPr>
          <p:nvPr>
            <p:ph type="subTitle" idx="1"/>
          </p:nvPr>
        </p:nvSpPr>
        <p:spPr>
          <a:xfrm>
            <a:off x="644652" y="2400300"/>
            <a:ext cx="7854600" cy="131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18275" bIns="45700" anchor="t" anchorCtr="0">
            <a:normAutofit/>
          </a:bodyPr>
          <a:lstStyle/>
          <a:p>
            <a:pPr marL="0" marR="34288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rPr lang="en"/>
              <a:t>Learn the essential mechanics of the calculator</a:t>
            </a:r>
            <a:endParaRPr/>
          </a:p>
        </p:txBody>
      </p:sp>
    </p:spTree>
  </p:cSld>
  <p:clrMapOvr>
    <a:masterClrMapping/>
  </p:clrMapOvr>
  <p:transition spd="slow">
    <p:fad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Google Shape;278;p40"/>
          <p:cNvSpPr txBox="1">
            <a:spLocks noGrp="1"/>
          </p:cNvSpPr>
          <p:nvPr>
            <p:ph type="body" idx="1"/>
          </p:nvPr>
        </p:nvSpPr>
        <p:spPr>
          <a:xfrm>
            <a:off x="457200" y="1305059"/>
            <a:ext cx="5020500" cy="362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7012" lvl="0" indent="-227012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</a:pPr>
            <a:r>
              <a:rPr lang="en" dirty="0"/>
              <a:t>What do you find most confusing or difficult about the TI-84 Plus?</a:t>
            </a:r>
            <a:endParaRPr dirty="0"/>
          </a:p>
          <a:p>
            <a:pPr marL="227012" lvl="0" indent="-227012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</a:pPr>
            <a:r>
              <a:rPr lang="en" dirty="0"/>
              <a:t>Which tasks to you still need help with?</a:t>
            </a:r>
            <a:endParaRPr dirty="0"/>
          </a:p>
          <a:p>
            <a:pPr marL="227012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</a:pPr>
            <a:endParaRPr dirty="0"/>
          </a:p>
        </p:txBody>
      </p:sp>
      <p:sp>
        <p:nvSpPr>
          <p:cNvPr id="279" name="Google Shape;279;p40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"/>
              <a:t>Muddiest Point</a:t>
            </a:r>
            <a:endParaRPr/>
          </a:p>
        </p:txBody>
      </p:sp>
      <p:pic>
        <p:nvPicPr>
          <p:cNvPr id="280" name="Google Shape;280;p40"/>
          <p:cNvPicPr preferRelativeResize="0">
            <a:picLocks noGrp="1"/>
          </p:cNvPicPr>
          <p:nvPr>
            <p:ph type="pic" idx="2"/>
          </p:nvPr>
        </p:nvPicPr>
        <p:blipFill>
          <a:blip r:embed="rId3">
            <a:alphaModFix/>
          </a:blip>
          <a:stretch>
            <a:fillRect/>
          </a:stretch>
        </p:blipFill>
        <p:spPr>
          <a:xfrm>
            <a:off x="5911850" y="1292759"/>
            <a:ext cx="3081401" cy="1910167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" name="Google Shape;285;p41"/>
          <p:cNvSpPr txBox="1">
            <a:spLocks noGrp="1"/>
          </p:cNvSpPr>
          <p:nvPr>
            <p:ph type="body" idx="1"/>
          </p:nvPr>
        </p:nvSpPr>
        <p:spPr>
          <a:xfrm>
            <a:off x="457200" y="1305059"/>
            <a:ext cx="5020500" cy="362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3937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80000"/>
              <a:buAutoNum type="arabicPeriod"/>
            </a:pPr>
            <a:r>
              <a:rPr lang="en" dirty="0"/>
              <a:t>Write down the following:</a:t>
            </a:r>
            <a:endParaRPr dirty="0"/>
          </a:p>
          <a:p>
            <a:pPr marL="914400" lvl="1" indent="-325755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30"/>
              <a:buAutoNum type="alphaLcPeriod"/>
            </a:pPr>
            <a:r>
              <a:rPr lang="en" dirty="0"/>
              <a:t>One thing you learned</a:t>
            </a:r>
            <a:endParaRPr dirty="0"/>
          </a:p>
          <a:p>
            <a:pPr marL="914400" lvl="1" indent="-325755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30"/>
              <a:buAutoNum type="alphaLcPeriod"/>
            </a:pPr>
            <a:r>
              <a:rPr lang="en" dirty="0"/>
              <a:t>One thing you still want to know</a:t>
            </a:r>
            <a:endParaRPr dirty="0"/>
          </a:p>
          <a:p>
            <a:pPr marL="457200" lvl="0" indent="-3937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80000"/>
              <a:buAutoNum type="arabicPeriod"/>
            </a:pPr>
            <a:r>
              <a:rPr lang="en" dirty="0"/>
              <a:t>Toss your responses in the container.</a:t>
            </a:r>
            <a:endParaRPr dirty="0"/>
          </a:p>
          <a:p>
            <a:pPr marL="1645836" lvl="7" indent="-60952" algn="l" rtl="0">
              <a:lnSpc>
                <a:spcPct val="115000"/>
              </a:lnSpc>
              <a:spcBef>
                <a:spcPts val="240"/>
              </a:spcBef>
              <a:spcAft>
                <a:spcPts val="1200"/>
              </a:spcAft>
              <a:buSzPts val="1200"/>
              <a:buFont typeface="Calibri"/>
              <a:buNone/>
            </a:pPr>
            <a:endParaRPr dirty="0"/>
          </a:p>
        </p:txBody>
      </p:sp>
      <p:sp>
        <p:nvSpPr>
          <p:cNvPr id="286" name="Google Shape;286;p41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"/>
              <a:t>Commit and Toss</a:t>
            </a:r>
            <a:endParaRPr/>
          </a:p>
        </p:txBody>
      </p:sp>
      <p:pic>
        <p:nvPicPr>
          <p:cNvPr id="287" name="Google Shape;287;p41"/>
          <p:cNvPicPr preferRelativeResize="0">
            <a:picLocks noGrp="1"/>
          </p:cNvPicPr>
          <p:nvPr>
            <p:ph type="pic" idx="2"/>
          </p:nvPr>
        </p:nvPicPr>
        <p:blipFill rotWithShape="1">
          <a:blip r:embed="rId3">
            <a:alphaModFix/>
          </a:blip>
          <a:srcRect t="19" b="29"/>
          <a:stretch/>
        </p:blipFill>
        <p:spPr>
          <a:xfrm>
            <a:off x="5911850" y="1663336"/>
            <a:ext cx="1828800" cy="18279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23"/>
          <p:cNvSpPr txBox="1">
            <a:spLocks noGrp="1"/>
          </p:cNvSpPr>
          <p:nvPr>
            <p:ph type="title"/>
          </p:nvPr>
        </p:nvSpPr>
        <p:spPr>
          <a:xfrm>
            <a:off x="530352" y="987552"/>
            <a:ext cx="7772400" cy="102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</a:pPr>
            <a:r>
              <a:rPr lang="en"/>
              <a:t>Essential Question</a:t>
            </a:r>
            <a:endParaRPr/>
          </a:p>
        </p:txBody>
      </p:sp>
      <p:sp>
        <p:nvSpPr>
          <p:cNvPr id="98" name="Google Shape;98;p23"/>
          <p:cNvSpPr txBox="1"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/>
          <a:p>
            <a:pPr marL="55561" lvl="0" indent="0" algn="l" rtl="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SzPts val="2600"/>
              <a:buNone/>
            </a:pPr>
            <a:r>
              <a:rPr lang="en"/>
              <a:t>Which mechanics of the TI-84 Plus are essential for me to know?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24"/>
          <p:cNvSpPr txBox="1">
            <a:spLocks noGrp="1"/>
          </p:cNvSpPr>
          <p:nvPr>
            <p:ph type="title"/>
          </p:nvPr>
        </p:nvSpPr>
        <p:spPr>
          <a:xfrm>
            <a:off x="470194" y="446550"/>
            <a:ext cx="7772400" cy="102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</a:pPr>
            <a:r>
              <a:rPr lang="en" dirty="0"/>
              <a:t>Learning Objectives</a:t>
            </a:r>
            <a:endParaRPr dirty="0"/>
          </a:p>
        </p:txBody>
      </p:sp>
      <p:sp>
        <p:nvSpPr>
          <p:cNvPr id="104" name="Google Shape;104;p24"/>
          <p:cNvSpPr txBox="1">
            <a:spLocks noGrp="1"/>
          </p:cNvSpPr>
          <p:nvPr>
            <p:ph type="body" idx="1"/>
          </p:nvPr>
        </p:nvSpPr>
        <p:spPr>
          <a:xfrm>
            <a:off x="530352" y="2028497"/>
            <a:ext cx="7772400" cy="234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 fontScale="77500"/>
          </a:bodyPr>
          <a:lstStyle/>
          <a:p>
            <a:pPr marL="398462" lvl="0" indent="-305751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•"/>
            </a:pPr>
            <a:r>
              <a:rPr lang="en"/>
              <a:t>Explore the TI-84 Plus mechanics for calculations, graphs, geometric conceptual development, and data analysis.</a:t>
            </a:r>
            <a:endParaRPr/>
          </a:p>
          <a:p>
            <a:pPr marL="398462" lvl="0" indent="-305752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0000"/>
              <a:buChar char="•"/>
            </a:pPr>
            <a:r>
              <a:rPr lang="en"/>
              <a:t>Demonstrate the use of technology to enhance the learning of mathematics in the classroom.</a:t>
            </a:r>
            <a:endParaRPr/>
          </a:p>
          <a:p>
            <a:pPr marL="398462" lvl="0" indent="-305751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0000"/>
              <a:buChar char="•"/>
            </a:pPr>
            <a:r>
              <a:rPr lang="en"/>
              <a:t>Determine appropriate calculator-related activities for the classroom.</a:t>
            </a:r>
            <a:endParaRPr/>
          </a:p>
          <a:p>
            <a:pPr marL="55561" lvl="0" indent="0" algn="l" rtl="0">
              <a:lnSpc>
                <a:spcPct val="115000"/>
              </a:lnSpc>
              <a:spcBef>
                <a:spcPts val="520"/>
              </a:spcBef>
              <a:spcAft>
                <a:spcPts val="1200"/>
              </a:spcAft>
              <a:buSzPct val="100000"/>
              <a:buNone/>
            </a:pP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25"/>
          <p:cNvSpPr txBox="1">
            <a:spLocks noGrp="1"/>
          </p:cNvSpPr>
          <p:nvPr>
            <p:ph type="body" idx="1"/>
          </p:nvPr>
        </p:nvSpPr>
        <p:spPr>
          <a:xfrm>
            <a:off x="354775" y="1288150"/>
            <a:ext cx="6657900" cy="312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 lnSpcReduction="10000"/>
          </a:bodyPr>
          <a:lstStyle/>
          <a:p>
            <a:pPr marL="0" lvl="0" indent="0" algn="l" rtl="0">
              <a:lnSpc>
                <a:spcPct val="115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</a:pPr>
            <a:r>
              <a:rPr lang="en" dirty="0"/>
              <a:t>When each statement displays the following, do as instructed:</a:t>
            </a:r>
            <a:endParaRPr dirty="0"/>
          </a:p>
          <a:p>
            <a:pPr marL="457200" lvl="0" indent="-39370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600"/>
              <a:buChar char="•"/>
            </a:pPr>
            <a:r>
              <a:rPr lang="en" dirty="0"/>
              <a:t>Move to the side of the room that you agree with more.</a:t>
            </a:r>
            <a:endParaRPr dirty="0"/>
          </a:p>
          <a:p>
            <a:pPr marL="457200" lvl="0" indent="-3937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" dirty="0"/>
              <a:t>Discuss your choice in your group.</a:t>
            </a:r>
            <a:endParaRPr dirty="0"/>
          </a:p>
          <a:p>
            <a:pPr marL="457200" lvl="0" indent="-3937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" dirty="0"/>
              <a:t>Share why your group was attracted to the statement.</a:t>
            </a:r>
            <a:endParaRPr dirty="0"/>
          </a:p>
        </p:txBody>
      </p:sp>
      <p:sp>
        <p:nvSpPr>
          <p:cNvPr id="110" name="Google Shape;110;p25"/>
          <p:cNvSpPr txBox="1">
            <a:spLocks noGrp="1"/>
          </p:cNvSpPr>
          <p:nvPr>
            <p:ph type="title"/>
          </p:nvPr>
        </p:nvSpPr>
        <p:spPr>
          <a:xfrm>
            <a:off x="292125" y="307250"/>
            <a:ext cx="85563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</a:pPr>
            <a:r>
              <a:rPr lang="en"/>
              <a:t>Magnetic Statements</a:t>
            </a:r>
            <a:endParaRPr/>
          </a:p>
        </p:txBody>
      </p:sp>
      <p:pic>
        <p:nvPicPr>
          <p:cNvPr id="111" name="Google Shape;111;p2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541025" y="794575"/>
            <a:ext cx="1460875" cy="14608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26"/>
          <p:cNvSpPr txBox="1">
            <a:spLocks noGrp="1"/>
          </p:cNvSpPr>
          <p:nvPr>
            <p:ph type="body" idx="4294967295"/>
          </p:nvPr>
        </p:nvSpPr>
        <p:spPr>
          <a:xfrm>
            <a:off x="1515275" y="1784775"/>
            <a:ext cx="18510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r" rtl="0">
              <a:lnSpc>
                <a:spcPct val="115000"/>
              </a:lnSpc>
              <a:spcBef>
                <a:spcPts val="520"/>
              </a:spcBef>
              <a:spcAft>
                <a:spcPts val="1200"/>
              </a:spcAft>
              <a:buSzPts val="2600"/>
              <a:buNone/>
            </a:pPr>
            <a:r>
              <a:rPr lang="en"/>
              <a:t>K-12                                      </a:t>
            </a:r>
            <a:endParaRPr/>
          </a:p>
        </p:txBody>
      </p:sp>
      <p:sp>
        <p:nvSpPr>
          <p:cNvPr id="117" name="Google Shape;117;p26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</a:pPr>
            <a:r>
              <a:rPr lang="en"/>
              <a:t>I got my first calculator in</a:t>
            </a:r>
            <a:endParaRPr/>
          </a:p>
        </p:txBody>
      </p:sp>
      <p:pic>
        <p:nvPicPr>
          <p:cNvPr id="118" name="Google Shape;118;p2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99282" y="2928688"/>
            <a:ext cx="2657475" cy="10953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9" name="Google Shape;119;p26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777719" y="2928700"/>
            <a:ext cx="2667000" cy="10953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20" name="Google Shape;120;p26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3776413" y="1778211"/>
            <a:ext cx="1591175" cy="1587075"/>
          </a:xfrm>
          <a:prstGeom prst="rect">
            <a:avLst/>
          </a:prstGeom>
          <a:noFill/>
          <a:ln>
            <a:noFill/>
          </a:ln>
        </p:spPr>
      </p:pic>
      <p:sp>
        <p:nvSpPr>
          <p:cNvPr id="121" name="Google Shape;121;p26"/>
          <p:cNvSpPr txBox="1">
            <a:spLocks noGrp="1"/>
          </p:cNvSpPr>
          <p:nvPr>
            <p:ph type="body" idx="4294967295"/>
          </p:nvPr>
        </p:nvSpPr>
        <p:spPr>
          <a:xfrm>
            <a:off x="5777725" y="1803525"/>
            <a:ext cx="1851000" cy="81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520"/>
              </a:spcBef>
              <a:spcAft>
                <a:spcPts val="1200"/>
              </a:spcAft>
              <a:buSzPts val="2600"/>
              <a:buNone/>
            </a:pPr>
            <a:r>
              <a:rPr lang="en"/>
              <a:t>College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27"/>
          <p:cNvSpPr txBox="1">
            <a:spLocks noGrp="1"/>
          </p:cNvSpPr>
          <p:nvPr>
            <p:ph type="body" idx="4294967295"/>
          </p:nvPr>
        </p:nvSpPr>
        <p:spPr>
          <a:xfrm>
            <a:off x="1515275" y="1784775"/>
            <a:ext cx="18510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r" rtl="0">
              <a:lnSpc>
                <a:spcPct val="115000"/>
              </a:lnSpc>
              <a:spcBef>
                <a:spcPts val="520"/>
              </a:spcBef>
              <a:spcAft>
                <a:spcPts val="1200"/>
              </a:spcAft>
              <a:buSzPts val="2600"/>
              <a:buNone/>
            </a:pPr>
            <a:r>
              <a:rPr lang="en"/>
              <a:t>Graphing                                      </a:t>
            </a:r>
            <a:endParaRPr/>
          </a:p>
        </p:txBody>
      </p:sp>
      <p:sp>
        <p:nvSpPr>
          <p:cNvPr id="127" name="Google Shape;127;p27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</a:pPr>
            <a:r>
              <a:rPr lang="en"/>
              <a:t>Calculators are best for</a:t>
            </a:r>
            <a:endParaRPr/>
          </a:p>
        </p:txBody>
      </p:sp>
      <p:pic>
        <p:nvPicPr>
          <p:cNvPr id="128" name="Google Shape;128;p2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99281" y="2928688"/>
            <a:ext cx="2657475" cy="10953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29" name="Google Shape;129;p27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777719" y="2928700"/>
            <a:ext cx="2667000" cy="10953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30" name="Google Shape;130;p27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3776413" y="1778211"/>
            <a:ext cx="1591175" cy="1587075"/>
          </a:xfrm>
          <a:prstGeom prst="rect">
            <a:avLst/>
          </a:prstGeom>
          <a:noFill/>
          <a:ln>
            <a:noFill/>
          </a:ln>
        </p:spPr>
      </p:pic>
      <p:sp>
        <p:nvSpPr>
          <p:cNvPr id="131" name="Google Shape;131;p27"/>
          <p:cNvSpPr txBox="1">
            <a:spLocks noGrp="1"/>
          </p:cNvSpPr>
          <p:nvPr>
            <p:ph type="body" idx="4294967295"/>
          </p:nvPr>
        </p:nvSpPr>
        <p:spPr>
          <a:xfrm>
            <a:off x="5777725" y="1803525"/>
            <a:ext cx="1851000" cy="81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520"/>
              </a:spcBef>
              <a:spcAft>
                <a:spcPts val="1200"/>
              </a:spcAft>
              <a:buSzPts val="2600"/>
              <a:buNone/>
            </a:pPr>
            <a:r>
              <a:rPr lang="en"/>
              <a:t>Computing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28"/>
          <p:cNvSpPr txBox="1">
            <a:spLocks noGrp="1"/>
          </p:cNvSpPr>
          <p:nvPr>
            <p:ph type="body" idx="4294967295"/>
          </p:nvPr>
        </p:nvSpPr>
        <p:spPr>
          <a:xfrm>
            <a:off x="1515275" y="1784775"/>
            <a:ext cx="18510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r" rtl="0">
              <a:lnSpc>
                <a:spcPct val="115000"/>
              </a:lnSpc>
              <a:spcBef>
                <a:spcPts val="520"/>
              </a:spcBef>
              <a:spcAft>
                <a:spcPts val="1200"/>
              </a:spcAft>
              <a:buSzPts val="2600"/>
              <a:buNone/>
            </a:pPr>
            <a:r>
              <a:rPr lang="en"/>
              <a:t>Always                                      </a:t>
            </a:r>
            <a:endParaRPr/>
          </a:p>
        </p:txBody>
      </p:sp>
      <p:sp>
        <p:nvSpPr>
          <p:cNvPr id="137" name="Google Shape;137;p28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</a:pPr>
            <a:r>
              <a:rPr lang="en"/>
              <a:t>Students need calculators</a:t>
            </a:r>
            <a:endParaRPr/>
          </a:p>
        </p:txBody>
      </p:sp>
      <p:pic>
        <p:nvPicPr>
          <p:cNvPr id="138" name="Google Shape;138;p2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99281" y="2928688"/>
            <a:ext cx="2657475" cy="10953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39" name="Google Shape;139;p28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777719" y="2928700"/>
            <a:ext cx="2667000" cy="10953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40" name="Google Shape;140;p28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3776413" y="1778211"/>
            <a:ext cx="1591175" cy="1587075"/>
          </a:xfrm>
          <a:prstGeom prst="rect">
            <a:avLst/>
          </a:prstGeom>
          <a:noFill/>
          <a:ln>
            <a:noFill/>
          </a:ln>
        </p:spPr>
      </p:pic>
      <p:sp>
        <p:nvSpPr>
          <p:cNvPr id="141" name="Google Shape;141;p28"/>
          <p:cNvSpPr txBox="1">
            <a:spLocks noGrp="1"/>
          </p:cNvSpPr>
          <p:nvPr>
            <p:ph type="body" idx="4294967295"/>
          </p:nvPr>
        </p:nvSpPr>
        <p:spPr>
          <a:xfrm>
            <a:off x="5777725" y="1803525"/>
            <a:ext cx="1851000" cy="81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520"/>
              </a:spcBef>
              <a:spcAft>
                <a:spcPts val="1200"/>
              </a:spcAft>
              <a:buSzPts val="2600"/>
              <a:buNone/>
            </a:pPr>
            <a:r>
              <a:rPr lang="en"/>
              <a:t>Sometimes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29"/>
          <p:cNvSpPr txBox="1">
            <a:spLocks noGrp="1"/>
          </p:cNvSpPr>
          <p:nvPr>
            <p:ph type="body" idx="4294967295"/>
          </p:nvPr>
        </p:nvSpPr>
        <p:spPr>
          <a:xfrm>
            <a:off x="1515275" y="1784775"/>
            <a:ext cx="18510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r" rtl="0">
              <a:lnSpc>
                <a:spcPct val="115000"/>
              </a:lnSpc>
              <a:spcBef>
                <a:spcPts val="520"/>
              </a:spcBef>
              <a:spcAft>
                <a:spcPts val="1200"/>
              </a:spcAft>
              <a:buSzPts val="2600"/>
              <a:buNone/>
            </a:pPr>
            <a:r>
              <a:rPr lang="en"/>
              <a:t>Always                                      </a:t>
            </a:r>
            <a:endParaRPr/>
          </a:p>
        </p:txBody>
      </p:sp>
      <p:sp>
        <p:nvSpPr>
          <p:cNvPr id="147" name="Google Shape;147;p29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lang="en"/>
              <a:t>Calculators support student understanding</a:t>
            </a:r>
            <a:endParaRPr/>
          </a:p>
        </p:txBody>
      </p:sp>
      <p:pic>
        <p:nvPicPr>
          <p:cNvPr id="148" name="Google Shape;148;p2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99281" y="2928688"/>
            <a:ext cx="2657475" cy="10953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49" name="Google Shape;149;p29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777719" y="2928700"/>
            <a:ext cx="2667000" cy="10953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50" name="Google Shape;150;p29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3776413" y="1778211"/>
            <a:ext cx="1591175" cy="1587075"/>
          </a:xfrm>
          <a:prstGeom prst="rect">
            <a:avLst/>
          </a:prstGeom>
          <a:noFill/>
          <a:ln>
            <a:noFill/>
          </a:ln>
        </p:spPr>
      </p:pic>
      <p:sp>
        <p:nvSpPr>
          <p:cNvPr id="151" name="Google Shape;151;p29"/>
          <p:cNvSpPr txBox="1">
            <a:spLocks noGrp="1"/>
          </p:cNvSpPr>
          <p:nvPr>
            <p:ph type="body" idx="4294967295"/>
          </p:nvPr>
        </p:nvSpPr>
        <p:spPr>
          <a:xfrm>
            <a:off x="5777725" y="1803525"/>
            <a:ext cx="1851000" cy="81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520"/>
              </a:spcBef>
              <a:spcAft>
                <a:spcPts val="1200"/>
              </a:spcAft>
              <a:buSzPts val="2600"/>
              <a:buNone/>
            </a:pPr>
            <a:r>
              <a:rPr lang="en"/>
              <a:t>Sometimes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EARN theme">
  <a:themeElements>
    <a:clrScheme name="LEARN Colors">
      <a:dk1>
        <a:srgbClr val="000000"/>
      </a:dk1>
      <a:lt1>
        <a:srgbClr val="FFFFFF"/>
      </a:lt1>
      <a:dk2>
        <a:srgbClr val="626262"/>
      </a:dk2>
      <a:lt2>
        <a:srgbClr val="E0EBF5"/>
      </a:lt2>
      <a:accent1>
        <a:srgbClr val="DCBA25"/>
      </a:accent1>
      <a:accent2>
        <a:srgbClr val="3E5C61"/>
      </a:accent2>
      <a:accent3>
        <a:srgbClr val="999967"/>
      </a:accent3>
      <a:accent4>
        <a:srgbClr val="991B1E"/>
      </a:accent4>
      <a:accent5>
        <a:srgbClr val="C1C1C1"/>
      </a:accent5>
      <a:accent6>
        <a:srgbClr val="7D1619"/>
      </a:accent6>
      <a:hlink>
        <a:srgbClr val="BED7D3"/>
      </a:hlink>
      <a:folHlink>
        <a:srgbClr val="7C7C5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664</Words>
  <Application>Microsoft Office PowerPoint</Application>
  <PresentationFormat>On-screen Show (16:9)</PresentationFormat>
  <Paragraphs>110</Paragraphs>
  <Slides>21</Slides>
  <Notes>21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Arial</vt:lpstr>
      <vt:lpstr>Calibri</vt:lpstr>
      <vt:lpstr>Noto Sans Symbols</vt:lpstr>
      <vt:lpstr>Wingdings</vt:lpstr>
      <vt:lpstr>LEARN theme</vt:lpstr>
      <vt:lpstr>PowerPoint Presentation</vt:lpstr>
      <vt:lpstr>Getting to Know the TI-84 Plus</vt:lpstr>
      <vt:lpstr>Essential Question</vt:lpstr>
      <vt:lpstr>Learning Objectives</vt:lpstr>
      <vt:lpstr>Magnetic Statements</vt:lpstr>
      <vt:lpstr>I got my first calculator in</vt:lpstr>
      <vt:lpstr>Calculators are best for</vt:lpstr>
      <vt:lpstr>Students need calculators</vt:lpstr>
      <vt:lpstr>Calculators support student understanding</vt:lpstr>
      <vt:lpstr>I am more comfortable using</vt:lpstr>
      <vt:lpstr>TI-84 Plus Scavenger Hunt</vt:lpstr>
      <vt:lpstr>Say Something!</vt:lpstr>
      <vt:lpstr>PowerPoint Presentation</vt:lpstr>
      <vt:lpstr>PowerPoint Presentation</vt:lpstr>
      <vt:lpstr>TI Teacher Software</vt:lpstr>
      <vt:lpstr>Explore Activities</vt:lpstr>
      <vt:lpstr>Connecting calculators</vt:lpstr>
      <vt:lpstr>Say Something!</vt:lpstr>
      <vt:lpstr>BINGO: Find Someone Who Can…</vt:lpstr>
      <vt:lpstr>Muddiest Point</vt:lpstr>
      <vt:lpstr>Commit and Toss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Getting to Know the TI-84 Plus</dc:title>
  <dc:creator>K20 Center</dc:creator>
  <cp:lastModifiedBy>McLeod Porter, Delma</cp:lastModifiedBy>
  <cp:revision>3</cp:revision>
  <dcterms:modified xsi:type="dcterms:W3CDTF">2023-05-25T13:36:03Z</dcterms:modified>
</cp:coreProperties>
</file>