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7"/>
  </p:notesMasterIdLst>
  <p:sldIdLst>
    <p:sldId id="256" r:id="rId3"/>
    <p:sldId id="270" r:id="rId4"/>
    <p:sldId id="260" r:id="rId5"/>
    <p:sldId id="262" r:id="rId6"/>
    <p:sldId id="263" r:id="rId7"/>
    <p:sldId id="272" r:id="rId8"/>
    <p:sldId id="276" r:id="rId9"/>
    <p:sldId id="273" r:id="rId10"/>
    <p:sldId id="274" r:id="rId11"/>
    <p:sldId id="278" r:id="rId12"/>
    <p:sldId id="277" r:id="rId13"/>
    <p:sldId id="275" r:id="rId14"/>
    <p:sldId id="279" r:id="rId15"/>
    <p:sldId id="268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220" autoAdjust="0"/>
  </p:normalViewPr>
  <p:slideViewPr>
    <p:cSldViewPr snapToGrid="0">
      <p:cViewPr varScale="1">
        <p:scale>
          <a:sx n="197" d="100"/>
          <a:sy n="197" d="100"/>
        </p:scale>
        <p:origin x="6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ites/default/files/documents/files/ELA%202021%20Appendix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Collective Brain Dump. Strategies. https://learn.k20center.ou.edu/strategy/111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7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6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K20 Center. (n.d.). Triangle-Square-Circle. Strategies. https://learn.k20center.ou.edu/strategy/65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0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https://sde.ok.gov/sites/default/files/documents/files/ELA%202021%20Appendix.pdf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8A5E6-849A-0E77-EEB8-EB4382B3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D876E-7448-42BC-0C8A-EE9A6200B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04DC34-A659-7E0B-9F56-9C057AD5D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9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Demonstrate how to navigate to the LEARN website and the Strategies tab (learn.k20center.ou.edu) and then search for “vocabulary” in the search bar.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Participants will need devices to explore the LEARN site and other listed resources. Model how to get to the LEARN strategies.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Participants will then choose 3 Tier 2 vocabulary words and resources or strategies that would support authentic vocabulary instruction.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time permits, ask participants to model their strategies for their small groups.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Debrief as a whole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0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867C3-5758-15A6-71CC-B4CBEAF4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601E9-CDB1-FD06-3D20-57577F7A9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BD628-F328-F795-7F23-078C303EF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5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***This slide </a:t>
            </a:r>
            <a:r>
              <a:rPr lang="en-US" b="1" dirty="0">
                <a:solidFill>
                  <a:srgbClr val="FF0000"/>
                </a:solidFill>
              </a:rPr>
              <a:t>MUST be edited </a:t>
            </a:r>
            <a:r>
              <a:rPr lang="en-US" b="1" dirty="0"/>
              <a:t>with the correct TREK web address.***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Click on the link in the orange box to edit the numbers at the end and the QR code.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8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enti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7A14-384D-5928-AAA1-9C01E577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540F-1A46-EC0A-86C8-64133662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Re-Card Sort 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DB8B740-9937-C302-9DFF-69C9602DE5C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4437709" cy="3262312"/>
          </a:xfrm>
        </p:spPr>
        <p:txBody>
          <a:bodyPr/>
          <a:lstStyle/>
          <a:p>
            <a:r>
              <a:rPr lang="en-US" altLang="en-US" dirty="0"/>
              <a:t>Can you re-group your cards into the three vocabulary tiers?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364A4-0571-3718-3068-FF372ECC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90" y="457821"/>
            <a:ext cx="2939791" cy="29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AE41-2428-C674-5696-2D354082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A839-27BB-AFD6-BC7A-3AF9E3BA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Symbol…Set…Go!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06D320F-9599-8925-9358-1E202D83BC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30453" y="1563879"/>
            <a:ext cx="3216354" cy="455556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Circle – Tier 2 Words</a:t>
            </a:r>
          </a:p>
        </p:txBody>
      </p:sp>
      <p:sp>
        <p:nvSpPr>
          <p:cNvPr id="3" name="Google Shape;201;p10">
            <a:extLst>
              <a:ext uri="{FF2B5EF4-FFF2-40B4-BE49-F238E27FC236}">
                <a16:creationId xmlns:a16="http://schemas.microsoft.com/office/drawing/2014/main" id="{14857200-6E04-C7F5-2503-52F8EB7250ED}"/>
              </a:ext>
            </a:extLst>
          </p:cNvPr>
          <p:cNvSpPr/>
          <p:nvPr/>
        </p:nvSpPr>
        <p:spPr>
          <a:xfrm>
            <a:off x="793097" y="1384738"/>
            <a:ext cx="822900" cy="822900"/>
          </a:xfrm>
          <a:prstGeom prst="ellipse">
            <a:avLst/>
          </a:prstGeom>
          <a:solidFill>
            <a:srgbClr val="FF2F92"/>
          </a:solidFill>
          <a:ln w="25400" cap="flat" cmpd="sng">
            <a:solidFill>
              <a:srgbClr val="FF2F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02;p10">
            <a:extLst>
              <a:ext uri="{FF2B5EF4-FFF2-40B4-BE49-F238E27FC236}">
                <a16:creationId xmlns:a16="http://schemas.microsoft.com/office/drawing/2014/main" id="{83245886-C737-B936-C35F-D6F6BF99AB5B}"/>
              </a:ext>
            </a:extLst>
          </p:cNvPr>
          <p:cNvSpPr/>
          <p:nvPr/>
        </p:nvSpPr>
        <p:spPr>
          <a:xfrm>
            <a:off x="747372" y="2419350"/>
            <a:ext cx="914400" cy="822900"/>
          </a:xfrm>
          <a:prstGeom prst="rect">
            <a:avLst/>
          </a:prstGeom>
          <a:solidFill>
            <a:srgbClr val="FFE252"/>
          </a:solidFill>
          <a:ln w="25400" cap="flat" cmpd="sng">
            <a:solidFill>
              <a:srgbClr val="FFE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3;p10">
            <a:extLst>
              <a:ext uri="{FF2B5EF4-FFF2-40B4-BE49-F238E27FC236}">
                <a16:creationId xmlns:a16="http://schemas.microsoft.com/office/drawing/2014/main" id="{044E1F18-8E45-2DAD-96A4-C5A6388C7691}"/>
              </a:ext>
            </a:extLst>
          </p:cNvPr>
          <p:cNvSpPr/>
          <p:nvPr/>
        </p:nvSpPr>
        <p:spPr>
          <a:xfrm>
            <a:off x="747377" y="3453962"/>
            <a:ext cx="914400" cy="82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45D424-356D-817A-8D4C-483161E3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453" y="2571750"/>
            <a:ext cx="3216354" cy="4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dirty="0"/>
              <a:t>Square – Tier 3 Words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470E5E-6752-8E46-02D1-D9DDA076E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452" y="3682870"/>
            <a:ext cx="5797999" cy="4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dirty="0"/>
              <a:t>Star – Words that could be in both Tiers</a:t>
            </a:r>
          </a:p>
        </p:txBody>
      </p:sp>
    </p:spTree>
    <p:extLst>
      <p:ext uri="{BB962C8B-B14F-4D97-AF65-F5344CB8AC3E}">
        <p14:creationId xmlns:p14="http://schemas.microsoft.com/office/powerpoint/2010/main" val="89848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F8CD1-7A61-8E59-C08F-96FB129F5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A6C9-CCB7-76A8-795B-F396B9B3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What’s next?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9E26C01-4A86-A04A-7BC6-73D497C15F8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Choose 3 </a:t>
            </a:r>
            <a:r>
              <a:rPr lang="en-US" altLang="en-US" b="1" dirty="0"/>
              <a:t>Tier 2 </a:t>
            </a:r>
            <a:r>
              <a:rPr lang="en-US" altLang="en-US" dirty="0"/>
              <a:t>vocabulary words.</a:t>
            </a:r>
          </a:p>
          <a:p>
            <a:r>
              <a:rPr lang="en-US" altLang="en-US" dirty="0"/>
              <a:t>Explore resources or strategies that support authentic vocabulary instruction.</a:t>
            </a:r>
          </a:p>
          <a:p>
            <a:r>
              <a:rPr lang="en-US" altLang="en-US" dirty="0"/>
              <a:t>Model the strategy and/or resource with your group.</a:t>
            </a:r>
          </a:p>
        </p:txBody>
      </p:sp>
    </p:spTree>
    <p:extLst>
      <p:ext uri="{BB962C8B-B14F-4D97-AF65-F5344CB8AC3E}">
        <p14:creationId xmlns:p14="http://schemas.microsoft.com/office/powerpoint/2010/main" val="39785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95FEA-30A8-4E2B-B698-19FCFAFC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CFA8-CA81-3A36-7F5C-C21211C1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0E7BD30-F76B-1DD3-ECF5-D056962B538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3600" dirty="0"/>
              <a:t>How does the depth of one’s vocabulary contribute to the ability to read, write, and speak effectively?</a:t>
            </a:r>
          </a:p>
        </p:txBody>
      </p:sp>
    </p:spTree>
    <p:extLst>
      <p:ext uri="{BB962C8B-B14F-4D97-AF65-F5344CB8AC3E}">
        <p14:creationId xmlns:p14="http://schemas.microsoft.com/office/powerpoint/2010/main" val="197312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21;g20062d48de6_0_6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63C2A1-220D-E196-3103-37CCDFCBCC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6" cy="51307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2;g20062d48de6_0_65">
            <a:extLst>
              <a:ext uri="{FF2B5EF4-FFF2-40B4-BE49-F238E27FC236}">
                <a16:creationId xmlns:a16="http://schemas.microsoft.com/office/drawing/2014/main" id="{B8D98E6B-28D5-A9A4-A1C1-6D8F4675CD71}"/>
              </a:ext>
            </a:extLst>
          </p:cNvPr>
          <p:cNvSpPr/>
          <p:nvPr/>
        </p:nvSpPr>
        <p:spPr>
          <a:xfrm>
            <a:off x="-92676" y="806046"/>
            <a:ext cx="478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trek.k20center.ou.edu/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</a:t>
            </a:r>
            <a:endParaRPr sz="1100" dirty="0"/>
          </a:p>
        </p:txBody>
      </p:sp>
      <p:sp>
        <p:nvSpPr>
          <p:cNvPr id="7" name="Google Shape;223;g20062d48de6_0_65">
            <a:extLst>
              <a:ext uri="{FF2B5EF4-FFF2-40B4-BE49-F238E27FC236}">
                <a16:creationId xmlns:a16="http://schemas.microsoft.com/office/drawing/2014/main" id="{7BD1A5C4-B7FD-4246-3F57-5C63984CD676}"/>
              </a:ext>
            </a:extLst>
          </p:cNvPr>
          <p:cNvSpPr txBox="1"/>
          <p:nvPr/>
        </p:nvSpPr>
        <p:spPr>
          <a:xfrm>
            <a:off x="4894657" y="1159558"/>
            <a:ext cx="37623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7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en-US" sz="17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(School email)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D3E1E3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lang="en-US" sz="2000" b="0" i="0" u="none" strike="noStrike" cap="none">
                <a:solidFill>
                  <a:srgbClr val="D3E1E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D3E1E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Participant ID is required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66" y="559689"/>
            <a:ext cx="5173678" cy="2139950"/>
          </a:xfrm>
        </p:spPr>
        <p:txBody>
          <a:bodyPr>
            <a:normAutofit/>
          </a:bodyPr>
          <a:lstStyle/>
          <a:p>
            <a:r>
              <a:rPr lang="en-US" sz="4400" dirty="0"/>
              <a:t>Authentic Vocabulary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Shelby Blackwood, </a:t>
            </a:r>
          </a:p>
          <a:p>
            <a:r>
              <a:rPr lang="en-US" sz="2000" dirty="0"/>
              <a:t>Professional Development Coordinator</a:t>
            </a:r>
          </a:p>
          <a:p>
            <a:r>
              <a:rPr lang="en-US" sz="2000" dirty="0"/>
              <a:t>Sandi Hebert, </a:t>
            </a:r>
          </a:p>
          <a:p>
            <a:r>
              <a:rPr lang="en-US" sz="2000" dirty="0"/>
              <a:t>Professional Development Coordinator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Collaborative Brain Dump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928834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List words that surprise you that students don’t know.</a:t>
            </a:r>
          </a:p>
          <a:p>
            <a:pPr marL="64008" indent="0">
              <a:buNone/>
            </a:pPr>
            <a:r>
              <a:rPr lang="en-US" altLang="en-US" dirty="0"/>
              <a:t>Go to </a:t>
            </a:r>
            <a:r>
              <a:rPr lang="en-US" altLang="en-US" b="1" dirty="0">
                <a:hlinkClick r:id="rId3"/>
              </a:rPr>
              <a:t>menti.com</a:t>
            </a:r>
            <a:r>
              <a:rPr lang="en-US" altLang="en-US" b="1" dirty="0"/>
              <a:t> </a:t>
            </a:r>
            <a:r>
              <a:rPr lang="en-US" altLang="en-US" dirty="0"/>
              <a:t>and enter: 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[</a:t>
            </a:r>
            <a:r>
              <a:rPr lang="en-US" altLang="en-US" b="1" dirty="0" err="1">
                <a:solidFill>
                  <a:schemeClr val="accent3"/>
                </a:solidFill>
              </a:rPr>
              <a:t>menti</a:t>
            </a:r>
            <a:r>
              <a:rPr lang="en-US" altLang="en-US" b="1" dirty="0">
                <a:solidFill>
                  <a:schemeClr val="accent3"/>
                </a:solidFill>
              </a:rPr>
              <a:t> code here]</a:t>
            </a:r>
            <a:endParaRPr lang="en-US" altLang="en-US" dirty="0"/>
          </a:p>
        </p:txBody>
      </p:sp>
      <p:pic>
        <p:nvPicPr>
          <p:cNvPr id="3" name="Google Shape;147;g20062d48de6_0_127">
            <a:extLst>
              <a:ext uri="{FF2B5EF4-FFF2-40B4-BE49-F238E27FC236}">
                <a16:creationId xmlns:a16="http://schemas.microsoft.com/office/drawing/2014/main" id="{424E44F5-2C26-CF4F-F5CC-88484E94978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484" y="354713"/>
            <a:ext cx="3104811" cy="304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40182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288082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does the depth of one’s vocabulary contribute to the ability to read, write, and speak effectively?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174AC02-A132-C825-A000-83A89CD3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0182"/>
            <a:ext cx="78867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88082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Explain the benefits of authentic vocabulary instruction.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Evaluate vocabulary words that students might encounter in college and career readiness programming.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Create a plan to implement one instructional strategy in your classroom.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7717-C400-F20D-2142-7675C93D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0B2C-E4A8-7549-7F0F-FF4EDB10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GEAR UP Goals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C0C596C-9BC6-E94F-4831-97FC0CEEF61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Increase cohort academic performance and preparation of PSE. 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Increase high school graduation and PSE participation.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Increase student educational expectations and increase student and family knowledge of PSE options, preparation, and financing. </a:t>
            </a:r>
          </a:p>
        </p:txBody>
      </p:sp>
    </p:spTree>
    <p:extLst>
      <p:ext uri="{BB962C8B-B14F-4D97-AF65-F5344CB8AC3E}">
        <p14:creationId xmlns:p14="http://schemas.microsoft.com/office/powerpoint/2010/main" val="264794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58D44-1742-1456-9508-CDC00EBF8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68C9-A56D-06FF-C91E-05E59ED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 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920B19F0-304F-0B78-126C-17ED87EFA9D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4437709" cy="3262312"/>
          </a:xfrm>
        </p:spPr>
        <p:txBody>
          <a:bodyPr/>
          <a:lstStyle/>
          <a:p>
            <a:r>
              <a:rPr lang="en-US" altLang="en-US" dirty="0"/>
              <a:t>Read the cards and consider how the words are related to one another.</a:t>
            </a:r>
          </a:p>
          <a:p>
            <a:r>
              <a:rPr lang="en-US" altLang="en-US" dirty="0"/>
              <a:t>Sort the cards into groups in the manner that makes sense to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77CB8-618C-8661-9259-0B47914F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90" y="981259"/>
            <a:ext cx="2939791" cy="29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9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7ED28-8A24-AF27-8FF3-B06D617D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5A9F-28D7-DFF3-4372-C9ACA54F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does the research say?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7B5967C-ED97-7EC7-388C-90D737BD27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295587" cy="3262312"/>
          </a:xfrm>
        </p:spPr>
        <p:txBody>
          <a:bodyPr/>
          <a:lstStyle/>
          <a:p>
            <a:r>
              <a:rPr lang="en-US" altLang="en-US" dirty="0"/>
              <a:t>Write </a:t>
            </a:r>
            <a:r>
              <a:rPr lang="en-US" altLang="en-US" b="1" dirty="0"/>
              <a:t>three</a:t>
            </a:r>
            <a:r>
              <a:rPr lang="en-US" altLang="en-US" dirty="0"/>
              <a:t> important </a:t>
            </a:r>
            <a:r>
              <a:rPr lang="en-US" altLang="en-US" b="1" dirty="0"/>
              <a:t>points</a:t>
            </a:r>
            <a:r>
              <a:rPr lang="en-US" altLang="en-US" dirty="0"/>
              <a:t> from the research brief.</a:t>
            </a:r>
          </a:p>
          <a:p>
            <a:r>
              <a:rPr lang="en-US" altLang="en-US" dirty="0"/>
              <a:t>Write down anything that “</a:t>
            </a:r>
            <a:r>
              <a:rPr lang="en-US" altLang="en-US" b="1" dirty="0"/>
              <a:t>squares</a:t>
            </a:r>
            <a:r>
              <a:rPr lang="en-US" altLang="en-US" dirty="0"/>
              <a:t>” with your thinking. </a:t>
            </a:r>
          </a:p>
          <a:p>
            <a:r>
              <a:rPr lang="en-US" altLang="en-US" dirty="0"/>
              <a:t>Write down anything that is still “</a:t>
            </a:r>
            <a:r>
              <a:rPr lang="en-US" altLang="en-US" b="1" dirty="0"/>
              <a:t>circling</a:t>
            </a:r>
            <a:r>
              <a:rPr lang="en-US" altLang="en-US" dirty="0"/>
              <a:t>” in your mind.</a:t>
            </a:r>
          </a:p>
        </p:txBody>
      </p:sp>
      <p:pic>
        <p:nvPicPr>
          <p:cNvPr id="3" name="Google Shape;182;p8">
            <a:extLst>
              <a:ext uri="{FF2B5EF4-FFF2-40B4-BE49-F238E27FC236}">
                <a16:creationId xmlns:a16="http://schemas.microsoft.com/office/drawing/2014/main" id="{EAB06EFA-D76F-3A25-E942-6D17D03710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922" y="357972"/>
            <a:ext cx="2313309" cy="2313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51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D22E-2E15-3B8F-F352-705BA7B2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7;g221fb19d4af_0_0">
            <a:extLst>
              <a:ext uri="{FF2B5EF4-FFF2-40B4-BE49-F238E27FC236}">
                <a16:creationId xmlns:a16="http://schemas.microsoft.com/office/drawing/2014/main" id="{FC1FA250-52DB-86FB-60AE-40478E3536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200" y="152400"/>
            <a:ext cx="7378640" cy="483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58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61</TotalTime>
  <Words>585</Words>
  <Application>Microsoft Office PowerPoint</Application>
  <PresentationFormat>On-screen Show (16:9)</PresentationFormat>
  <Paragraphs>56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Authentic Vocabulary Instruction</vt:lpstr>
      <vt:lpstr>Collaborative Brain Dump</vt:lpstr>
      <vt:lpstr>Essential Question</vt:lpstr>
      <vt:lpstr>PowerPoint Presentation</vt:lpstr>
      <vt:lpstr>GEAR UP Goals</vt:lpstr>
      <vt:lpstr>Card Sort </vt:lpstr>
      <vt:lpstr>What does the research say?</vt:lpstr>
      <vt:lpstr>PowerPoint Presentation</vt:lpstr>
      <vt:lpstr>Re-Card Sort </vt:lpstr>
      <vt:lpstr>Symbol…Set…Go!</vt:lpstr>
      <vt:lpstr>What’s next?</vt:lpstr>
      <vt:lpstr>Reflect</vt:lpstr>
      <vt:lpstr>PowerPoint Presentation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2</cp:revision>
  <dcterms:created xsi:type="dcterms:W3CDTF">2026-03-26T17:58:48Z</dcterms:created>
  <dcterms:modified xsi:type="dcterms:W3CDTF">2026-03-26T18:59:52Z</dcterms:modified>
  <cp:category/>
</cp:coreProperties>
</file>