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Noto Sans" panose="020B050204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DXKzanivqQN6aa0kYRhMNkqmA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43673-8DF7-4860-AA2C-428C633E7505}" v="1" dt="2023-05-24T18:33:34.045"/>
  </p1510:revLst>
</p1510:revInfo>
</file>

<file path=ppt/tableStyles.xml><?xml version="1.0" encoding="utf-8"?>
<a:tblStyleLst xmlns:a="http://schemas.openxmlformats.org/drawingml/2006/main" def="{CCBBF8F8-1643-41D2-8C23-C3FC7DCA35F8}">
  <a:tblStyle styleId="{CCBBF8F8-1643-41D2-8C23-C3FC7DCA35F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F3E7"/>
          </a:solidFill>
        </a:fill>
      </a:tcStyle>
    </a:wholeTbl>
    <a:band1H>
      <a:tcTxStyle/>
      <a:tcStyle>
        <a:tcBdr/>
        <a:fill>
          <a:solidFill>
            <a:srgbClr val="F2E6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E6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46ded76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446ded76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Extend: 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facilitating, take a screenshot of your survey results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infogram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place it into this slide. Also, create a short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url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QR code for easy participant access and add that to the slide.</a:t>
            </a:r>
            <a:endParaRPr lang="en-US" sz="11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data on large screens to share questions that were asked. </a:t>
            </a:r>
            <a:br>
              <a:rPr lang="en-US" b="0" dirty="0"/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It says, I say, and so. Strategies. https://learn.k20center.ou.edu/strategy/1514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Chain notes. Strategies. https://learn.k20center.ou.edu/strategy/52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Rose, Bud, Thorn. Strategies. https://learn.k20center.ou.edu/strategy/2224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Evaluate: </a:t>
            </a:r>
            <a:r>
              <a:rPr lang="en-US" sz="11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facilitating, create a Padlet to gather responses. Also, create a short </a:t>
            </a:r>
            <a:r>
              <a:rPr lang="en-US" sz="11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url</a:t>
            </a:r>
            <a:r>
              <a:rPr lang="en-US" sz="11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QR code for easy participant access.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Engage: Count off in groups of 6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Be sure that each person gets the ball at least once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Why-Lighting. Strategies. https://learn.k20center.ou.edu/strategy/128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Explore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46ded768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446ded768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POMS: Points of most significance. Strategies. https://learn.k20center.ou.edu/strategy/101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/>
              <a:t>Explain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Font typeface="Georgia"/>
              <a:buNone/>
              <a:defRPr sz="3586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371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71"/>
            </a:lvl6pPr>
            <a:lvl7pPr marL="320040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●"/>
              <a:defRPr sz="1371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371"/>
            </a:lvl8pPr>
            <a:lvl9pPr marL="411480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•"/>
              <a:defRPr sz="137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40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dirty="0"/>
              <a:t>Table Share Out</a:t>
            </a:r>
            <a:endParaRPr dirty="0"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Explain your sorting themes and reasoning to the other side of the table.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Share any differences you notice in how you sorted things differently between groups.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46ded7680_0_0"/>
          <p:cNvSpPr/>
          <p:nvPr/>
        </p:nvSpPr>
        <p:spPr>
          <a:xfrm>
            <a:off x="665018" y="1013113"/>
            <a:ext cx="3666000" cy="3750000"/>
          </a:xfrm>
          <a:prstGeom prst="rect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446ded7680_0_0"/>
          <p:cNvSpPr/>
          <p:nvPr/>
        </p:nvSpPr>
        <p:spPr>
          <a:xfrm>
            <a:off x="4210397" y="2745191"/>
            <a:ext cx="1728900" cy="1521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446ded7680_0_0"/>
          <p:cNvSpPr txBox="1">
            <a:spLocks noGrp="1"/>
          </p:cNvSpPr>
          <p:nvPr>
            <p:ph type="title" idx="4294967295"/>
          </p:nvPr>
        </p:nvSpPr>
        <p:spPr>
          <a:xfrm>
            <a:off x="249382" y="1793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dirty="0"/>
              <a:t>Look at the Data</a:t>
            </a:r>
            <a:endParaRPr dirty="0"/>
          </a:p>
        </p:txBody>
      </p:sp>
      <p:sp>
        <p:nvSpPr>
          <p:cNvPr id="115" name="Google Shape;115;g2446ded7680_0_0"/>
          <p:cNvSpPr txBox="1"/>
          <p:nvPr/>
        </p:nvSpPr>
        <p:spPr>
          <a:xfrm>
            <a:off x="4081550" y="3013364"/>
            <a:ext cx="1986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rPr>
              <a:t>PLACE 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rPr>
              <a:t>QR CODE 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rPr>
              <a:t>TO INFOGRAM HERE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446ded7680_0_0"/>
          <p:cNvSpPr txBox="1"/>
          <p:nvPr/>
        </p:nvSpPr>
        <p:spPr>
          <a:xfrm>
            <a:off x="153785" y="1917299"/>
            <a:ext cx="4572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rPr>
              <a:t>PLACE A SCREENSHOT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rPr>
              <a:t>OF THE INFOGRAM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rPr>
              <a:t>FOR YOUR SCHOOL’S DATA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rPr>
              <a:t>IN THIS AREA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446ded7680_0_0"/>
          <p:cNvSpPr txBox="1"/>
          <p:nvPr/>
        </p:nvSpPr>
        <p:spPr>
          <a:xfrm>
            <a:off x="6068292" y="1871132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[PASTE TINY URL HERE]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dirty="0"/>
              <a:t>It says, I say, and So…</a:t>
            </a:r>
            <a:endParaRPr dirty="0"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/>
              <a:t>Example:</a:t>
            </a:r>
            <a:endParaRPr sz="2300" b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/>
              <a:t>It says…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The porridge is 107 degrees hot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The ideal temperature due to research is _____</a:t>
            </a: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/>
              <a:t>I say…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It’s too hot! It will burn my mouth if I eat it now.</a:t>
            </a: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/>
              <a:t>And so…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I’ll go for a walk until it cools down.</a:t>
            </a: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300" dirty="0"/>
          </a:p>
        </p:txBody>
      </p:sp>
      <p:pic>
        <p:nvPicPr>
          <p:cNvPr id="124" name="Google Shape;124;p9" descr="A picture containing graphics, de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2" y="217649"/>
            <a:ext cx="3200398" cy="1043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sz="3600" dirty="0"/>
              <a:t>It says, I say, and So…</a:t>
            </a:r>
            <a:endParaRPr sz="3600" dirty="0"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4286700" cy="2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Write your answer to the first question on the page. </a:t>
            </a:r>
            <a:endParaRPr sz="22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200" dirty="0"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900" b="1" dirty="0">
                <a:solidFill>
                  <a:srgbClr val="659298"/>
                </a:solidFill>
              </a:rPr>
              <a:t>It Says… </a:t>
            </a:r>
            <a:endParaRPr sz="2900" b="1" dirty="0">
              <a:solidFill>
                <a:srgbClr val="659298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dirty="0">
                <a:solidFill>
                  <a:srgbClr val="659298"/>
                </a:solidFill>
              </a:rPr>
              <a:t>(What does the data say?)</a:t>
            </a: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None/>
            </a:pPr>
            <a:endParaRPr sz="2900" dirty="0">
              <a:solidFill>
                <a:srgbClr val="659298"/>
              </a:solidFill>
            </a:endParaRPr>
          </a:p>
        </p:txBody>
      </p:sp>
      <p:cxnSp>
        <p:nvCxnSpPr>
          <p:cNvPr id="131" name="Google Shape;131;p10"/>
          <p:cNvCxnSpPr/>
          <p:nvPr/>
        </p:nvCxnSpPr>
        <p:spPr>
          <a:xfrm>
            <a:off x="4743875" y="1686050"/>
            <a:ext cx="909000" cy="0"/>
          </a:xfrm>
          <a:prstGeom prst="straightConnector1">
            <a:avLst/>
          </a:prstGeom>
          <a:noFill/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132" name="Google Shape;132;p10"/>
          <p:cNvGraphicFramePr/>
          <p:nvPr>
            <p:extLst>
              <p:ext uri="{D42A27DB-BD31-4B8C-83A1-F6EECF244321}">
                <p14:modId xmlns:p14="http://schemas.microsoft.com/office/powerpoint/2010/main" val="2973039490"/>
              </p:ext>
            </p:extLst>
          </p:nvPr>
        </p:nvGraphicFramePr>
        <p:xfrm>
          <a:off x="5652875" y="1123950"/>
          <a:ext cx="3270050" cy="3616425"/>
        </p:xfrm>
        <a:graphic>
          <a:graphicData uri="http://schemas.openxmlformats.org/drawingml/2006/table">
            <a:tbl>
              <a:tblPr>
                <a:noFill/>
                <a:tableStyleId>{CCBBF8F8-1643-41D2-8C23-C3FC7DCA35F8}</a:tableStyleId>
              </a:tblPr>
              <a:tblGrid>
                <a:gridCol w="32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Says… (What does the data say?)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sz="90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4400" marR="54400" marT="54400" marB="54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Say… (Personal thoughts, experiences, or reflections related to the data)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sz="90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4400" marR="54400" marT="54400" marB="54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So… (What key insights do you take away from this data? What can we do as a result of this data?)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sz="900" u="none" strike="noStrike" cap="none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4400" marR="54400" marT="54400" marB="54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sz="3600" dirty="0"/>
              <a:t>It says, I say, and So…</a:t>
            </a:r>
            <a:endParaRPr sz="3600" dirty="0"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42867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 startAt="2"/>
            </a:pPr>
            <a:r>
              <a:rPr lang="en-US" sz="2200" dirty="0"/>
              <a:t>Pass to the right. Write your answer to the second question on the page.</a:t>
            </a:r>
            <a:br>
              <a:rPr lang="en-US" sz="2200" dirty="0"/>
            </a:br>
            <a:br>
              <a:rPr lang="en-US" sz="2200" dirty="0"/>
            </a:br>
            <a:endParaRPr sz="2200" dirty="0"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900" b="1" dirty="0">
                <a:solidFill>
                  <a:srgbClr val="659298"/>
                </a:solidFill>
              </a:rPr>
              <a:t>I Say…</a:t>
            </a:r>
            <a:r>
              <a:rPr lang="en-US" sz="2900" dirty="0">
                <a:solidFill>
                  <a:srgbClr val="659298"/>
                </a:solidFill>
              </a:rPr>
              <a:t> </a:t>
            </a: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900" dirty="0">
                <a:solidFill>
                  <a:srgbClr val="659298"/>
                </a:solidFill>
              </a:rPr>
              <a:t>(Personal thoughts, experiences, or reflections related to the data) </a:t>
            </a: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None/>
            </a:pPr>
            <a:endParaRPr sz="2900" dirty="0">
              <a:solidFill>
                <a:srgbClr val="659298"/>
              </a:solidFill>
            </a:endParaRPr>
          </a:p>
        </p:txBody>
      </p:sp>
      <p:cxnSp>
        <p:nvCxnSpPr>
          <p:cNvPr id="139" name="Google Shape;139;p11"/>
          <p:cNvCxnSpPr/>
          <p:nvPr/>
        </p:nvCxnSpPr>
        <p:spPr>
          <a:xfrm>
            <a:off x="4743875" y="2987386"/>
            <a:ext cx="909000" cy="0"/>
          </a:xfrm>
          <a:prstGeom prst="straightConnector1">
            <a:avLst/>
          </a:prstGeom>
          <a:noFill/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140" name="Google Shape;140;p11"/>
          <p:cNvGraphicFramePr/>
          <p:nvPr/>
        </p:nvGraphicFramePr>
        <p:xfrm>
          <a:off x="5652875" y="1123950"/>
          <a:ext cx="3270050" cy="3616425"/>
        </p:xfrm>
        <a:graphic>
          <a:graphicData uri="http://schemas.openxmlformats.org/drawingml/2006/table">
            <a:tbl>
              <a:tblPr>
                <a:noFill/>
                <a:tableStyleId>{CCBBF8F8-1643-41D2-8C23-C3FC7DCA35F8}</a:tableStyleId>
              </a:tblPr>
              <a:tblGrid>
                <a:gridCol w="32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It Says… (What does the data say?)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400" marR="54400" marT="54400" marB="54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I Say… (Personal thoughts, experiences, or reflections related to the data)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400" marR="54400" marT="54400" marB="54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And So… (What key insights do you take away from this data? What can we do as a result of this data?)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400" marR="54400" marT="54400" marB="54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sz="3600" dirty="0"/>
              <a:t>Chain notes</a:t>
            </a:r>
            <a:endParaRPr sz="3600" dirty="0"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42867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 startAt="3"/>
            </a:pPr>
            <a:r>
              <a:rPr lang="en-US" sz="2200" dirty="0"/>
              <a:t>Pass to the right. Write your answer to the third question.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900" dirty="0">
              <a:solidFill>
                <a:srgbClr val="659298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900" b="1" dirty="0">
                <a:solidFill>
                  <a:srgbClr val="659298"/>
                </a:solidFill>
              </a:rPr>
              <a:t>And So… </a:t>
            </a:r>
            <a:endParaRPr sz="2900" b="1" dirty="0">
              <a:solidFill>
                <a:srgbClr val="65929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None/>
            </a:pPr>
            <a:r>
              <a:rPr lang="en-US" sz="2900" dirty="0">
                <a:solidFill>
                  <a:srgbClr val="659298"/>
                </a:solidFill>
              </a:rPr>
              <a:t>(What key insights do you take away from this data? What can we do as a result of this data?)</a:t>
            </a:r>
            <a:endParaRPr sz="2200" dirty="0"/>
          </a:p>
        </p:txBody>
      </p:sp>
      <p:cxnSp>
        <p:nvCxnSpPr>
          <p:cNvPr id="147" name="Google Shape;147;p12"/>
          <p:cNvCxnSpPr/>
          <p:nvPr/>
        </p:nvCxnSpPr>
        <p:spPr>
          <a:xfrm>
            <a:off x="4743875" y="4085514"/>
            <a:ext cx="909000" cy="0"/>
          </a:xfrm>
          <a:prstGeom prst="straightConnector1">
            <a:avLst/>
          </a:prstGeom>
          <a:noFill/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148" name="Google Shape;148;p12"/>
          <p:cNvGraphicFramePr/>
          <p:nvPr/>
        </p:nvGraphicFramePr>
        <p:xfrm>
          <a:off x="5652875" y="1123950"/>
          <a:ext cx="3270050" cy="3616425"/>
        </p:xfrm>
        <a:graphic>
          <a:graphicData uri="http://schemas.openxmlformats.org/drawingml/2006/table">
            <a:tbl>
              <a:tblPr>
                <a:noFill/>
                <a:tableStyleId>{CCBBF8F8-1643-41D2-8C23-C3FC7DCA35F8}</a:tableStyleId>
              </a:tblPr>
              <a:tblGrid>
                <a:gridCol w="32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It Says… (What does the data say?)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400" marR="54400" marT="54400" marB="54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I Say… (Personal thoughts, experiences, or reflections related to the data)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400" marR="54400" marT="54400" marB="54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And So… (What key insights do you take away from this data? What can we do as a result of this data?)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4400" marR="54400" marT="54400" marB="54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dirty="0"/>
              <a:t>Share out</a:t>
            </a:r>
            <a:endParaRPr dirty="0"/>
          </a:p>
        </p:txBody>
      </p:sp>
      <p:sp>
        <p:nvSpPr>
          <p:cNvPr id="154" name="Google Shape;154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Last person holding each page reads to the group. 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300"/>
              <a:buAutoNum type="arabicPeriod"/>
            </a:pPr>
            <a:r>
              <a:rPr lang="en-US" sz="2300"/>
              <a:t>As a group, summarize takeaways to share to the whole group.</a:t>
            </a:r>
            <a:endParaRPr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dirty="0"/>
              <a:t>Rose, Bud, &amp; Thorn</a:t>
            </a:r>
            <a:endParaRPr dirty="0"/>
          </a:p>
        </p:txBody>
      </p:sp>
      <p:sp>
        <p:nvSpPr>
          <p:cNvPr id="160" name="Google Shape;1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9669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b="1" dirty="0"/>
              <a:t>A Rose: </a:t>
            </a:r>
            <a:r>
              <a:rPr lang="en-US" sz="2500" dirty="0"/>
              <a:t>Something that’s already blooming (well-supported in our culture/climate)</a:t>
            </a:r>
            <a:endParaRPr sz="2500" dirty="0"/>
          </a:p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b="1" dirty="0"/>
              <a:t>A thorn:</a:t>
            </a:r>
            <a:r>
              <a:rPr lang="en-US" sz="2500" dirty="0"/>
              <a:t> Something you would like to see change</a:t>
            </a:r>
            <a:endParaRPr sz="2500" dirty="0"/>
          </a:p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500"/>
              <a:buAutoNum type="arabicPeriod"/>
            </a:pPr>
            <a:r>
              <a:rPr lang="en-US" sz="2500" b="1" dirty="0"/>
              <a:t>Bud: </a:t>
            </a:r>
            <a:r>
              <a:rPr lang="en-US" sz="2500" dirty="0"/>
              <a:t>Something you need to support your future growth</a:t>
            </a:r>
            <a:endParaRPr sz="2500" dirty="0"/>
          </a:p>
        </p:txBody>
      </p:sp>
      <p:pic>
        <p:nvPicPr>
          <p:cNvPr id="161" name="Google Shape;1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9552" y="-24520"/>
            <a:ext cx="3865896" cy="439853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4"/>
          <p:cNvSpPr txBox="1"/>
          <p:nvPr/>
        </p:nvSpPr>
        <p:spPr>
          <a:xfrm>
            <a:off x="4808399" y="3754955"/>
            <a:ext cx="452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[PASTE TINY URL HERE]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4572000" y="2100060"/>
            <a:ext cx="1729048" cy="15212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4443153" y="2571750"/>
            <a:ext cx="198674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rPr>
              <a:t>PLACE 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rPr>
              <a:t>QR CODE 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rPr>
              <a:t>TO PADLET HERE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Whistle While You Work</a:t>
            </a:r>
          </a:p>
        </p:txBody>
      </p:sp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Professional Engagement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body" idx="4294967295"/>
          </p:nvPr>
        </p:nvSpPr>
        <p:spPr>
          <a:xfrm>
            <a:off x="4394200" y="1200150"/>
            <a:ext cx="4749800" cy="3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600" dirty="0">
                <a:solidFill>
                  <a:schemeClr val="accent4"/>
                </a:solidFill>
              </a:rPr>
              <a:t>Beach Ball Toss</a:t>
            </a:r>
            <a:endParaRPr sz="3600" dirty="0"/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2020" y="420565"/>
            <a:ext cx="5038725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body" idx="4294967295"/>
          </p:nvPr>
        </p:nvSpPr>
        <p:spPr>
          <a:xfrm>
            <a:off x="173736" y="331470"/>
            <a:ext cx="8229600" cy="3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300" dirty="0">
                <a:highlight>
                  <a:srgbClr val="FF9900"/>
                </a:highlight>
              </a:rPr>
              <a:t>O- Tell about a time you felt really engaged in a project at work</a:t>
            </a:r>
            <a:endParaRPr sz="2300" dirty="0">
              <a:highlight>
                <a:srgbClr val="FF99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00"/>
              <a:buNone/>
            </a:pPr>
            <a:r>
              <a:rPr lang="en-US" sz="2300" dirty="0">
                <a:solidFill>
                  <a:schemeClr val="lt1"/>
                </a:solidFill>
                <a:highlight>
                  <a:srgbClr val="FF0000"/>
                </a:highlight>
              </a:rPr>
              <a:t>R- Tell about a time when you bragged about your work </a:t>
            </a:r>
            <a:endParaRPr sz="2300" dirty="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00"/>
              <a:buNone/>
            </a:pPr>
            <a:r>
              <a:rPr lang="en-US" sz="2300" dirty="0">
                <a:solidFill>
                  <a:schemeClr val="lt1"/>
                </a:solidFill>
                <a:highlight>
                  <a:srgbClr val="4A86E8"/>
                </a:highlight>
              </a:rPr>
              <a:t>B- Tell about a time when you were working and lost track of time</a:t>
            </a:r>
            <a:endParaRPr sz="2300" dirty="0">
              <a:solidFill>
                <a:schemeClr val="lt1"/>
              </a:solidFill>
              <a:highlight>
                <a:srgbClr val="4A86E8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00"/>
              <a:buNone/>
            </a:pPr>
            <a:r>
              <a:rPr lang="en-US" sz="2300" dirty="0">
                <a:highlight>
                  <a:srgbClr val="00FF00"/>
                </a:highlight>
              </a:rPr>
              <a:t>G- Tell about a time when you were collaborating and your initial idea blossomed into something extraordinary</a:t>
            </a:r>
            <a:endParaRPr sz="2300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600"/>
              <a:buNone/>
            </a:pPr>
            <a:r>
              <a:rPr lang="en-US" sz="2300" dirty="0">
                <a:highlight>
                  <a:schemeClr val="lt1"/>
                </a:highlight>
              </a:rPr>
              <a:t>W- Tell about a time when you were recognized for your work</a:t>
            </a:r>
            <a:endParaRPr sz="23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2600"/>
              <a:buNone/>
            </a:pPr>
            <a:r>
              <a:rPr lang="en-US" sz="2300" dirty="0">
                <a:highlight>
                  <a:srgbClr val="FFFF00"/>
                </a:highlight>
              </a:rPr>
              <a:t>Y- Tell about a time you felt really connected to your coworker/s</a:t>
            </a:r>
            <a:endParaRPr sz="23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employee engagement support organizational climate and community?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81" name="Google Shape;81;p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Explore research-based characteristics of Professional Engagement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survey constructs and data in the context of their organization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 dirty="0"/>
              <a:t>Apply strategies to their role within their team and organization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dirty="0"/>
              <a:t>Why-Lighting</a:t>
            </a:r>
            <a:endParaRPr dirty="0"/>
          </a:p>
        </p:txBody>
      </p:sp>
      <p:sp>
        <p:nvSpPr>
          <p:cNvPr id="87" name="Google Shape;87;p8"/>
          <p:cNvSpPr txBox="1"/>
          <p:nvPr/>
        </p:nvSpPr>
        <p:spPr>
          <a:xfrm>
            <a:off x="365651" y="1017725"/>
            <a:ext cx="4940700" cy="27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200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read the research brief, highlight any passages you believe are important to your understanding of the text.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200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margin, write why you highlighted the passage.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8000" y="110601"/>
            <a:ext cx="2283300" cy="22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46ded7680_0_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dirty="0"/>
              <a:t>POMS</a:t>
            </a:r>
            <a:endParaRPr dirty="0"/>
          </a:p>
        </p:txBody>
      </p:sp>
      <p:sp>
        <p:nvSpPr>
          <p:cNvPr id="94" name="Google Shape;94;g2446ded7680_0_12"/>
          <p:cNvSpPr txBox="1"/>
          <p:nvPr/>
        </p:nvSpPr>
        <p:spPr>
          <a:xfrm>
            <a:off x="311700" y="1145426"/>
            <a:ext cx="4940700" cy="231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turns around your table group sharing out loud your most significant points of the research brief.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g2446ded7680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474" y="660626"/>
            <a:ext cx="2386426" cy="20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86"/>
              <a:buNone/>
            </a:pPr>
            <a:r>
              <a:rPr lang="en-US" dirty="0"/>
              <a:t>Data Match</a:t>
            </a:r>
            <a:endParaRPr dirty="0"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Each pair at your table should have a set of cards and a sorting mat.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Place each card on the Mat where you feel it best relates.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AutoNum type="arabicPeriod"/>
            </a:pPr>
            <a:r>
              <a:rPr lang="en-US" dirty="0"/>
              <a:t>Switch with other side of table.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975</Words>
  <Application>Microsoft Macintosh PowerPoint</Application>
  <PresentationFormat>On-screen Show (16:9)</PresentationFormat>
  <Paragraphs>139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Georgia</vt:lpstr>
      <vt:lpstr>Calibri</vt:lpstr>
      <vt:lpstr>Arial</vt:lpstr>
      <vt:lpstr>Constantia</vt:lpstr>
      <vt:lpstr>Noto Sans</vt:lpstr>
      <vt:lpstr>LEARN theme</vt:lpstr>
      <vt:lpstr>PowerPoint Presentation</vt:lpstr>
      <vt:lpstr>Whistle While You Work</vt:lpstr>
      <vt:lpstr>PowerPoint Presentation</vt:lpstr>
      <vt:lpstr>PowerPoint Presentation</vt:lpstr>
      <vt:lpstr>Essential Question</vt:lpstr>
      <vt:lpstr>Objectives</vt:lpstr>
      <vt:lpstr>Why-Lighting</vt:lpstr>
      <vt:lpstr>POMS</vt:lpstr>
      <vt:lpstr>Data Match</vt:lpstr>
      <vt:lpstr>Table Share Out</vt:lpstr>
      <vt:lpstr>Look at the Data</vt:lpstr>
      <vt:lpstr>It says, I say, and So…</vt:lpstr>
      <vt:lpstr>It says, I say, and So…</vt:lpstr>
      <vt:lpstr>It says, I say, and So…</vt:lpstr>
      <vt:lpstr>Chain notes</vt:lpstr>
      <vt:lpstr>Share out</vt:lpstr>
      <vt:lpstr>Rose, Bud, &amp; Thorn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Whistle While You Work</dc:title>
  <dc:creator>profe</dc:creator>
  <cp:lastModifiedBy>Gracia, Ann M.</cp:lastModifiedBy>
  <cp:revision>5</cp:revision>
  <dcterms:modified xsi:type="dcterms:W3CDTF">2023-06-01T20:44:14Z</dcterms:modified>
</cp:coreProperties>
</file>