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Noto Sans" panose="020B050204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-13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kDzNlIG8gfwCDAVcyFwfiApRqZvijc2/cop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padlet.org/shaynapond/remake-of-rose-bud-and-thorn-4x8tbbse0dbewwyz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yIjm2VUMvLvFjCAUmOdFlZgt1E083pCLXiK_hILshM/edit?usp=shar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kDzNlIG8gfwCDAVcyFwfiApRqZvijc2/cop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cf9cb6ee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cf9cb6ee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4affcefe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4affcefe8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LW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(4min)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pull up your Values chart: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https://docs.google.com/document/d/1DkDzNlIG8gfwCDAVcyFwfiApRqZvijc2/copy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Fill in the first column only. </a:t>
            </a:r>
            <a:r>
              <a:rPr lang="en" sz="1800">
                <a:highlight>
                  <a:srgbClr val="FFFF00"/>
                </a:highlight>
              </a:rPr>
              <a:t>Note: I</a:t>
            </a:r>
            <a:r>
              <a:rPr lang="en" sz="1800"/>
              <a:t>f you’re struggling to answer the questions on the values chart. Look at your work preference style results to see if this helps you identify what it is you value when collaborating.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cf9cb6ee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cf9cb6ee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Pull up the infographics, give just a couple of minutes </a:t>
            </a:r>
            <a:r>
              <a:rPr lang="en" dirty="0">
                <a:solidFill>
                  <a:schemeClr val="dk1"/>
                </a:solidFill>
              </a:rPr>
              <a:t>(5 Min)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</a:rPr>
              <a:t>Before facilitating, t</a:t>
            </a:r>
            <a:r>
              <a:rPr lang="en" dirty="0">
                <a:solidFill>
                  <a:schemeClr val="dk1"/>
                </a:solidFill>
              </a:rPr>
              <a:t>ake a screenshot of your survey results infogram and place it into this slide. Also, create a short url or QR code for easy participant access and add that to the slide.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Show data on large screens to share questions that were asked.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11844f6b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11844f6b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11844f6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311844f6b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11844f6b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311844f6b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11844f6b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11844f6b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11844f6b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11844f6b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cf9cb6ee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cf9cb6ee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10mins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Ask Each participant to make a post in each of the three columns.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Your input in these sessions is influencing our leaders. Every one of your analysis products goes to a leadership meeting and is processed and ideas come out of that group.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Before facilitating this session, make a copy of this padlet: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https://k20center.padlet.org/shaynapond/remake-of-rose-bud-and-thorn-4x8tbbse0dbewwyz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accent4"/>
                </a:highlight>
              </a:rPr>
              <a:t>Place the QR code and a short link on </a:t>
            </a:r>
            <a:r>
              <a:rPr lang="en" b="1">
                <a:solidFill>
                  <a:schemeClr val="dk1"/>
                </a:solidFill>
                <a:highlight>
                  <a:schemeClr val="accent4"/>
                </a:highlight>
              </a:rPr>
              <a:t>this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cf9cb6e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cf9cb6e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Engage: Count off in groups of 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cf9cb6ee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cf9cb6ee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sure that each person gets the ball at least once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cf9cb6e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cf9cb6e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cf9cb6ee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cf9cb6ee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4affce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4affce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4affcefe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4affcefe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(5 mins)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LW/Trisha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Individually read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Research Brief (view only):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https://docs.google.com/document/d/1JyIjm2VUMvLvFjCAUmOdFlZgt1E083pCLXiK_hILshM/edit?usp=sharing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4affcef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4affcef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LW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(4min)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pull up your Values chart: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https://docs.google.com/document/d/1DkDzNlIG8gfwCDAVcyFwfiApRqZvijc2/copy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Fill in the first column only. </a:t>
            </a:r>
            <a:r>
              <a:rPr lang="en" sz="1800">
                <a:highlight>
                  <a:srgbClr val="FFFF00"/>
                </a:highlight>
              </a:rPr>
              <a:t>Note: I</a:t>
            </a:r>
            <a:r>
              <a:rPr lang="en" sz="1800"/>
              <a:t>f you’re struggling to answer the questions on the values chart. Look at your work preference style results to see if this helps you identify what it is you value when collaborating.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cf9cb6ee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cf9cb6ee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Leadership - Trisha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Inquiry - Jared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8" name="Google Shape;4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371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71"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●"/>
              <a:defRPr sz="1371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371"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 sz="137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18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Table Share Out</a:t>
            </a:r>
            <a:endParaRPr sz="3600" dirty="0"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did you learn about your work orientation?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Goals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AutoNum type="arabicPeriod"/>
            </a:pPr>
            <a:r>
              <a:rPr lang="en" dirty="0"/>
              <a:t>As a table group, generate a goal for how to nurture a positive organizational engagement climate and community.</a:t>
            </a:r>
            <a:endParaRPr dirty="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SzPts val="2300"/>
              <a:buAutoNum type="arabicPeriod"/>
            </a:pPr>
            <a:r>
              <a:rPr lang="en" dirty="0"/>
              <a:t>Share out to larger group.</a:t>
            </a:r>
            <a:endParaRPr dirty="0"/>
          </a:p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t="-335" b="1560"/>
          <a:stretch/>
        </p:blipFill>
        <p:spPr>
          <a:xfrm>
            <a:off x="4579792" y="441434"/>
            <a:ext cx="3500198" cy="45719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7" name="Google Shape;127;p26"/>
          <p:cNvSpPr/>
          <p:nvPr/>
        </p:nvSpPr>
        <p:spPr>
          <a:xfrm>
            <a:off x="4946827" y="3865598"/>
            <a:ext cx="2778276" cy="678024"/>
          </a:xfrm>
          <a:prstGeom prst="rect">
            <a:avLst/>
          </a:prstGeom>
          <a:noFill/>
          <a:ln w="76200" cap="flat" cmpd="sng">
            <a:solidFill>
              <a:srgbClr val="DCB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the Data</a:t>
            </a:r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601325" y="1163425"/>
            <a:ext cx="4797600" cy="398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PLACE A SCREENSHOT </a:t>
            </a:r>
            <a:endParaRPr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OF THE INFOGRAM </a:t>
            </a:r>
            <a:endParaRPr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FOR YOUR SCHOOL’S DATA </a:t>
            </a:r>
            <a:endParaRPr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IN THIS AREA HERE</a:t>
            </a:r>
            <a:endParaRPr>
              <a:solidFill>
                <a:srgbClr val="C1C1C1"/>
              </a:solidFill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4973975" y="3326875"/>
            <a:ext cx="1261500" cy="126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C1C1C1"/>
              </a:solidFill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5751775" y="2496800"/>
            <a:ext cx="299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[PASTE TINY URL HERE]</a:t>
            </a:r>
            <a:endParaRPr sz="18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 says, I say, and So…</a:t>
            </a:r>
            <a:endParaRPr sz="3600" dirty="0"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>
            <a:off x="457200" y="1122426"/>
            <a:ext cx="8229600" cy="32919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Example: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It says…</a:t>
            </a:r>
            <a:endParaRPr dirty="0"/>
          </a:p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Char char="•"/>
            </a:pPr>
            <a:r>
              <a:rPr lang="en" dirty="0"/>
              <a:t>The porridge is 107 degrees hot.</a:t>
            </a:r>
            <a:endParaRPr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dirty="0"/>
              <a:t>The ideal temperature according to research is _____.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say…</a:t>
            </a:r>
            <a:endParaRPr dirty="0"/>
          </a:p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Char char="•"/>
            </a:pPr>
            <a:r>
              <a:rPr lang="en" dirty="0"/>
              <a:t>It’s too hot! It will burn my mouth if I eat it now.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so…</a:t>
            </a:r>
            <a:endParaRPr dirty="0"/>
          </a:p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Char char="•"/>
            </a:pPr>
            <a:r>
              <a:rPr lang="en" dirty="0"/>
              <a:t>I’ll go for a walk until it cools down.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708423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 says, I say, and So…</a:t>
            </a:r>
            <a:endParaRPr sz="3600" dirty="0"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337560" cy="37257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Write your answer to the first question on the handout. </a:t>
            </a:r>
            <a:endParaRPr sz="2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659298"/>
                </a:solidFill>
              </a:rPr>
              <a:t>It Says… </a:t>
            </a:r>
            <a:endParaRPr sz="2900" b="1" dirty="0">
              <a:solidFill>
                <a:srgbClr val="659298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dirty="0">
                <a:solidFill>
                  <a:srgbClr val="659298"/>
                </a:solidFill>
              </a:rPr>
              <a:t>(What does the data say?)</a:t>
            </a: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1000"/>
              </a:spcAft>
              <a:buNone/>
            </a:pPr>
            <a:endParaRPr sz="2900" dirty="0">
              <a:solidFill>
                <a:srgbClr val="659298"/>
              </a:solidFill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 l="1124" t="3892" r="1124"/>
          <a:stretch/>
        </p:blipFill>
        <p:spPr>
          <a:xfrm>
            <a:off x="4344648" y="841248"/>
            <a:ext cx="3212499" cy="40846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49" name="Google Shape;149;p29"/>
          <p:cNvCxnSpPr/>
          <p:nvPr/>
        </p:nvCxnSpPr>
        <p:spPr>
          <a:xfrm>
            <a:off x="3756323" y="1899250"/>
            <a:ext cx="909000" cy="0"/>
          </a:xfrm>
          <a:prstGeom prst="straightConnector1">
            <a:avLst/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 says, I say, and So…</a:t>
            </a:r>
            <a:endParaRPr sz="3600"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822192" cy="37257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 startAt="2"/>
            </a:pPr>
            <a:r>
              <a:rPr lang="en" sz="2200" dirty="0"/>
              <a:t>Pass to the right. Write your answer to the second question on the handout.</a:t>
            </a:r>
            <a:endParaRPr lang="en-US" sz="2200" dirty="0"/>
          </a:p>
          <a:p>
            <a:pPr marL="2743200" lvl="6" indent="0"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659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Say…</a:t>
            </a:r>
            <a:r>
              <a:rPr lang="en-US" sz="2400" dirty="0">
                <a:solidFill>
                  <a:srgbClr val="659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659298"/>
                </a:solidFill>
              </a:rPr>
              <a:t>(Personal thoughts, experiences, or reflections related to the data.) </a:t>
            </a: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1000"/>
              </a:spcAft>
              <a:buNone/>
            </a:pPr>
            <a:endParaRPr sz="2900" dirty="0">
              <a:solidFill>
                <a:srgbClr val="659298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l="1124" t="3892" r="1124"/>
          <a:stretch/>
        </p:blipFill>
        <p:spPr>
          <a:xfrm>
            <a:off x="4572000" y="896112"/>
            <a:ext cx="3241791" cy="41218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57" name="Google Shape;157;p30"/>
          <p:cNvCxnSpPr/>
          <p:nvPr/>
        </p:nvCxnSpPr>
        <p:spPr>
          <a:xfrm>
            <a:off x="4117500" y="3079494"/>
            <a:ext cx="909000" cy="0"/>
          </a:xfrm>
          <a:prstGeom prst="straightConnector1">
            <a:avLst/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 says, I say, and So…</a:t>
            </a:r>
            <a:endParaRPr sz="3600" dirty="0"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 startAt="3"/>
            </a:pPr>
            <a:r>
              <a:rPr lang="en" sz="2200" dirty="0"/>
              <a:t>Pass to the right. Write your answer to the third question.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659298"/>
                </a:solidFill>
              </a:rPr>
              <a:t>And So… </a:t>
            </a:r>
            <a:endParaRPr sz="2900" b="1" dirty="0">
              <a:solidFill>
                <a:srgbClr val="659298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dirty="0">
                <a:solidFill>
                  <a:srgbClr val="659298"/>
                </a:solidFill>
              </a:rPr>
              <a:t>(What key insights do you take away from this data? What can we do as a result of this data?)</a:t>
            </a:r>
            <a:endParaRPr sz="2400" dirty="0"/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l="1124" t="3892" r="1124"/>
          <a:stretch/>
        </p:blipFill>
        <p:spPr>
          <a:xfrm>
            <a:off x="4632485" y="926327"/>
            <a:ext cx="3248983" cy="41309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65" name="Google Shape;165;p31"/>
          <p:cNvCxnSpPr/>
          <p:nvPr/>
        </p:nvCxnSpPr>
        <p:spPr>
          <a:xfrm>
            <a:off x="4044185" y="3868556"/>
            <a:ext cx="909000" cy="0"/>
          </a:xfrm>
          <a:prstGeom prst="straightConnector1">
            <a:avLst/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Share out</a:t>
            </a:r>
            <a:endParaRPr sz="3600" dirty="0"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AutoNum type="arabicPeriod"/>
            </a:pPr>
            <a:r>
              <a:rPr lang="en" dirty="0"/>
              <a:t>The last person holding each page reads to the whole table. </a:t>
            </a:r>
            <a:endParaRPr dirty="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SzPts val="2300"/>
              <a:buAutoNum type="arabicPeriod"/>
            </a:pPr>
            <a:r>
              <a:rPr lang="en" dirty="0"/>
              <a:t>As a table, summarize takeaways to share to the whole group.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Rose, Bud, &amp; Thorn</a:t>
            </a:r>
            <a:endParaRPr sz="3600" dirty="0"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416552" cy="37257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87350" algn="l" rtl="0">
              <a:spcBef>
                <a:spcPts val="52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b="1" dirty="0"/>
              <a:t>A Rose: </a:t>
            </a:r>
            <a:r>
              <a:rPr lang="en" sz="2500" dirty="0"/>
              <a:t>Something that’s already blooming (well-supported in our culture/climate)</a:t>
            </a:r>
            <a:endParaRPr sz="25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b="1" dirty="0"/>
              <a:t>A thorn:</a:t>
            </a:r>
            <a:r>
              <a:rPr lang="en" sz="2500" dirty="0"/>
              <a:t> Something you would like to see change</a:t>
            </a:r>
            <a:endParaRPr sz="2500" dirty="0"/>
          </a:p>
          <a:p>
            <a:pPr marL="457200" lvl="0" indent="-387350" algn="l" rtl="0">
              <a:spcBef>
                <a:spcPts val="1000"/>
              </a:spcBef>
              <a:spcAft>
                <a:spcPts val="1000"/>
              </a:spcAft>
              <a:buSzPts val="2500"/>
              <a:buAutoNum type="arabicPeriod"/>
            </a:pPr>
            <a:r>
              <a:rPr lang="en" sz="2500" b="1" dirty="0"/>
              <a:t>Bud: </a:t>
            </a:r>
            <a:r>
              <a:rPr lang="en" sz="2500" dirty="0"/>
              <a:t>Something you need to support your future growth</a:t>
            </a:r>
            <a:endParaRPr sz="2500" dirty="0"/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169" y="-193093"/>
            <a:ext cx="4059483" cy="46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4873752" y="4063316"/>
            <a:ext cx="452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[paste short url link]</a:t>
            </a:r>
            <a:endParaRPr sz="28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4973477" y="2182516"/>
            <a:ext cx="1768800" cy="17688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26D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INSERT </a:t>
            </a:r>
            <a:endParaRPr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QR CODE </a:t>
            </a:r>
            <a:endParaRPr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HERE</a:t>
            </a:r>
            <a:endParaRPr>
              <a:solidFill>
                <a:srgbClr val="C1C1C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All in This Together</a:t>
            </a:r>
            <a:endParaRPr dirty="0"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Climate, and Community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body" idx="4294967295"/>
          </p:nvPr>
        </p:nvSpPr>
        <p:spPr>
          <a:xfrm>
            <a:off x="4394200" y="1200150"/>
            <a:ext cx="4749800" cy="3725863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Beach Ball Toss</a:t>
            </a:r>
            <a:endParaRPr sz="3600" dirty="0"/>
          </a:p>
        </p:txBody>
      </p:sp>
      <p:pic>
        <p:nvPicPr>
          <p:cNvPr id="73" name="Google Shape;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36" y="832615"/>
            <a:ext cx="3605756" cy="37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body" idx="4294967295"/>
          </p:nvPr>
        </p:nvSpPr>
        <p:spPr>
          <a:xfrm>
            <a:off x="301752" y="276606"/>
            <a:ext cx="8229600" cy="43180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300" dirty="0">
                <a:highlight>
                  <a:srgbClr val="FF9900"/>
                </a:highlight>
              </a:rPr>
              <a:t>O-Describe a time you felt really engaged in a project at work.</a:t>
            </a:r>
            <a:endParaRPr sz="2300" dirty="0">
              <a:highlight>
                <a:srgbClr val="FF9900"/>
              </a:highligh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1"/>
                </a:solidFill>
                <a:highlight>
                  <a:srgbClr val="FF0000"/>
                </a:highlight>
              </a:rPr>
              <a:t>R-Describe a time when you bragged about your work. </a:t>
            </a:r>
            <a:endParaRPr sz="2300" dirty="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1"/>
                </a:solidFill>
                <a:highlight>
                  <a:srgbClr val="4A86E8"/>
                </a:highlight>
              </a:rPr>
              <a:t>B-Describe a time when you were working and lost track of time.</a:t>
            </a:r>
            <a:endParaRPr sz="2300" dirty="0">
              <a:solidFill>
                <a:schemeClr val="lt1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300" dirty="0">
                <a:highlight>
                  <a:srgbClr val="00FF00"/>
                </a:highlight>
              </a:rPr>
              <a:t>G-Describe a time when you were collaborating and your initial idea blossomed into something extraordinary.</a:t>
            </a:r>
            <a:endParaRPr sz="2300"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300" dirty="0">
                <a:highlight>
                  <a:schemeClr val="lt1"/>
                </a:highlight>
              </a:rPr>
              <a:t>W-Describe a time when you were recognized for your work.</a:t>
            </a:r>
            <a:endParaRPr sz="23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2300" dirty="0">
                <a:highlight>
                  <a:srgbClr val="FFFF00"/>
                </a:highlight>
              </a:rPr>
              <a:t>Y-Describe a time you felt really connected to your coworker/s.</a:t>
            </a:r>
            <a:endParaRPr sz="23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Essential Question</a:t>
            </a:r>
            <a:endParaRPr sz="3600"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employee engagement support organizational climate and community?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Objectives</a:t>
            </a:r>
            <a:endParaRPr sz="3600" dirty="0"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Explore research-based characteristics of Climate and Community.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Analyze survey constructs and data in the context of their organization.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Apply strategies to their role within their team and organization.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My Values 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Answer the questions in the the first two columns.</a:t>
            </a:r>
            <a:endParaRPr dirty="0"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3">
            <a:alphaModFix/>
          </a:blip>
          <a:srcRect t="-336" b="1356"/>
          <a:stretch/>
        </p:blipFill>
        <p:spPr>
          <a:xfrm>
            <a:off x="4486866" y="356221"/>
            <a:ext cx="3400875" cy="44310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8" name="Google Shape;98;p22"/>
          <p:cNvSpPr/>
          <p:nvPr/>
        </p:nvSpPr>
        <p:spPr>
          <a:xfrm>
            <a:off x="4822010" y="1501437"/>
            <a:ext cx="1815274" cy="1916528"/>
          </a:xfrm>
          <a:prstGeom prst="rect">
            <a:avLst/>
          </a:prstGeom>
          <a:noFill/>
          <a:ln w="76200" cap="flat" cmpd="sng">
            <a:solidFill>
              <a:srgbClr val="DCB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We’re All in This Together: </a:t>
            </a:r>
            <a:br>
              <a:rPr lang="en" sz="3600" dirty="0"/>
            </a:br>
            <a:r>
              <a:rPr lang="en" sz="3600" dirty="0"/>
              <a:t>Climate and Community</a:t>
            </a:r>
            <a:endParaRPr sz="3600"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Read the research brief. 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AutoNum type="arabicPeriod"/>
            </a:pPr>
            <a:r>
              <a:rPr lang="en" dirty="0"/>
              <a:t>After each paragraph, </a:t>
            </a:r>
            <a:r>
              <a:rPr lang="en" b="1" dirty="0"/>
              <a:t>stop and jot</a:t>
            </a:r>
            <a:r>
              <a:rPr lang="en" dirty="0"/>
              <a:t> some notes.</a:t>
            </a:r>
            <a:endParaRPr dirty="0"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450" y="875477"/>
            <a:ext cx="3190925" cy="31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My Values 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After reading the research brief, reflect on which of the work orientations in the reading is indicated by each of your values.</a:t>
            </a:r>
            <a:endParaRPr dirty="0"/>
          </a:p>
        </p:txBody>
      </p:sp>
      <p:pic>
        <p:nvPicPr>
          <p:cNvPr id="112" name="Google Shape;112;p24"/>
          <p:cNvPicPr preferRelativeResize="0"/>
          <p:nvPr/>
        </p:nvPicPr>
        <p:blipFill rotWithShape="1">
          <a:blip r:embed="rId3">
            <a:alphaModFix/>
          </a:blip>
          <a:srcRect t="-333" b="2274"/>
          <a:stretch/>
        </p:blipFill>
        <p:spPr>
          <a:xfrm>
            <a:off x="4508938" y="319806"/>
            <a:ext cx="3487060" cy="44067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3" name="Google Shape;113;p24"/>
          <p:cNvSpPr/>
          <p:nvPr/>
        </p:nvSpPr>
        <p:spPr>
          <a:xfrm>
            <a:off x="6679766" y="940182"/>
            <a:ext cx="966510" cy="2458864"/>
          </a:xfrm>
          <a:prstGeom prst="rect">
            <a:avLst/>
          </a:prstGeom>
          <a:noFill/>
          <a:ln w="76200" cap="flat" cmpd="sng">
            <a:solidFill>
              <a:srgbClr val="DCB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862</Words>
  <Application>Microsoft Macintosh PowerPoint</Application>
  <PresentationFormat>On-screen Show (16:9)</PresentationFormat>
  <Paragraphs>95</Paragraphs>
  <Slides>18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</vt:lpstr>
      <vt:lpstr>Constantia</vt:lpstr>
      <vt:lpstr>Georgia</vt:lpstr>
      <vt:lpstr>LEARN theme</vt:lpstr>
      <vt:lpstr>PowerPoint Presentation</vt:lpstr>
      <vt:lpstr>We’re All in This Together</vt:lpstr>
      <vt:lpstr>PowerPoint Presentation</vt:lpstr>
      <vt:lpstr>PowerPoint Presentation</vt:lpstr>
      <vt:lpstr>Essential Question</vt:lpstr>
      <vt:lpstr>Objectives</vt:lpstr>
      <vt:lpstr>My Values </vt:lpstr>
      <vt:lpstr>We’re All in This Together:  Climate and Community</vt:lpstr>
      <vt:lpstr>My Values </vt:lpstr>
      <vt:lpstr>Table Share Out</vt:lpstr>
      <vt:lpstr>Goals</vt:lpstr>
      <vt:lpstr>Look at the Data</vt:lpstr>
      <vt:lpstr>It says, I say, and So…</vt:lpstr>
      <vt:lpstr>It says, I say, and So…</vt:lpstr>
      <vt:lpstr>It says, I say, and So…</vt:lpstr>
      <vt:lpstr>It says, I say, and So…</vt:lpstr>
      <vt:lpstr>Share out</vt:lpstr>
      <vt:lpstr>Rose, Bud, &amp; Thorn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All in This Together</dc:title>
  <dc:creator>profe</dc:creator>
  <cp:lastModifiedBy>Shogren, Caitlin E.</cp:lastModifiedBy>
  <cp:revision>3</cp:revision>
  <dcterms:modified xsi:type="dcterms:W3CDTF">2023-06-05T22:03:02Z</dcterms:modified>
</cp:coreProperties>
</file>