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9"/>
  </p:notes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aveat" pitchFamily="2" charset="0"/>
      <p:regular r:id="rId24"/>
      <p:bold r:id="rId25"/>
    </p:embeddedFont>
    <p:embeddedFont>
      <p:font typeface="Constantia" panose="02030602050306030303" pitchFamily="18"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Noto Sans" panose="020B050204050402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53F948-7FEC-43E5-B5DB-169FBECB9C52}">
  <a:tblStyle styleId="{7353F948-7FEC-43E5-B5DB-169FBECB9C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39" d="100"/>
          <a:sy n="139" d="100"/>
        </p:scale>
        <p:origin x="176" y="5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0" Type="http://schemas.openxmlformats.org/officeDocument/2006/relationships/font" Target="fonts/font1.fntdata"/><Relationship Id="rId4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VubhywwUb-Xb9upVPuOVu7O3-TdK_Rd4AL8x10AePzE/edi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2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document/d/1ZNkxR0nCk7Fud_8arPrVRtoIhY5u3tQL_ZJroAZHf2o/edi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450c30110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450c30110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(n.d.). POMS: Point of most significance. Strategies. https://learn.k20center.ou.edu/strategy/101</a:t>
            </a:r>
            <a:endParaRPr dirty="0"/>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 dirty="0">
                <a:solidFill>
                  <a:schemeClr val="dk1"/>
                </a:solidFill>
              </a:rPr>
              <a:t>Formative Assessment Feedback MB: Do we need to structure how groups share out to the whole group?</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f6f6eb50a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f6f6eb50a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Briefly overview the model. The Job demands-resources model is a common framework for research on organizational climate/community. There are varying levels of complexity used for conducting research but the basic concept is that job resources (emotional, organizational, social, etc) increase motivation and commitment where job demands in these same areas lead to burnout, stress, and reduced well-being. The overall sense of job satisfaction and improved organizational outcomes in terms of performance and culture are about the balance between these two things. Demands exist and will happen, but resources moderate and buffer the negative impact they have if the resources are adequate or outweigh the demands.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Ask volunteer to summarize/ provide examples of resources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00222d668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00222d66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d00ce00d5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d00ce00d5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Allow 10 mins</a:t>
            </a:r>
            <a:endParaRPr/>
          </a:p>
          <a:p>
            <a:pPr marL="0" lvl="0" indent="0" algn="l" rtl="0">
              <a:spcBef>
                <a:spcPts val="0"/>
              </a:spcBef>
              <a:spcAft>
                <a:spcPts val="0"/>
              </a:spcAft>
              <a:buNone/>
            </a:pPr>
            <a:r>
              <a:rPr lang="en"/>
              <a:t>Work as a table to generate examples and non-examples for each category</a:t>
            </a:r>
            <a:endParaRPr/>
          </a:p>
          <a:p>
            <a:pPr marL="0" lvl="0" indent="0" algn="l" rtl="0">
              <a:spcBef>
                <a:spcPts val="0"/>
              </a:spcBef>
              <a:spcAft>
                <a:spcPts val="0"/>
              </a:spcAft>
              <a:buNone/>
            </a:pPr>
            <a:r>
              <a:rPr lang="en"/>
              <a:t>Organizer/handout: </a:t>
            </a:r>
            <a:r>
              <a:rPr lang="en" u="sng">
                <a:solidFill>
                  <a:schemeClr val="hlink"/>
                </a:solidFill>
                <a:hlinkClick r:id="rId3"/>
              </a:rPr>
              <a:t>https://docs.google.com/document/d/1VubhywwUb-Xb9upVPuOVu7O3-TdK_Rd4AL8x10AePzE/edit</a:t>
            </a:r>
            <a:endParaRPr/>
          </a:p>
          <a:p>
            <a:pPr marL="0" lvl="0" indent="0" algn="l" rtl="0">
              <a:spcBef>
                <a:spcPts val="0"/>
              </a:spcBef>
              <a:spcAft>
                <a:spcPts val="0"/>
              </a:spcAft>
              <a:buNone/>
            </a:pPr>
            <a:endParaRPr/>
          </a:p>
          <a:p>
            <a:pPr marL="0" lvl="0" indent="0" algn="l" rtl="0">
              <a:spcBef>
                <a:spcPts val="0"/>
              </a:spcBef>
              <a:spcAft>
                <a:spcPts val="0"/>
              </a:spcAft>
              <a:buNone/>
            </a:pPr>
            <a:r>
              <a:rPr lang="en"/>
              <a:t>Share out resources from each category from each group</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demands that can’t be changed and some that can be transformed into resources by asking for what you need.</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f9b50b57c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f9b50b57c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Pull up slide 14 and ask participants to access both infographics and take a few moments to just look at the data and what is says objectively for now. Point out that they might notice that a lot of these scales are about goals even when it’s not explicitly labeled “goals.” That’s why we started where we did with the magnetic statements activity today.</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d00ce00d5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d00ce00d5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K20 Center. (n.d.). Frayer model. Strategies. </a:t>
            </a:r>
            <a:r>
              <a:rPr lang="en-US" dirty="0">
                <a:solidFill>
                  <a:schemeClr val="dk1"/>
                </a:solidFill>
              </a:rPr>
              <a:t>https://learn.k20center.ou.edu/strategy/126</a:t>
            </a:r>
            <a:endParaRPr lang="en"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Then number the participants into groups. Consider how many groups you will need so there’s no more than five people per group.</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As participants arrange into their numbered groups, provide each group with chart paper and a marker. Display slide15 and direct participants to use this image as a guide to make a</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chemeClr val="hlink"/>
                </a:solidFill>
                <a:hlinkClick r:id="rId3"/>
              </a:rPr>
              <a:t>Frayer model</a:t>
            </a:r>
            <a:r>
              <a:rPr lang="en" dirty="0">
                <a:solidFill>
                  <a:schemeClr val="dk1"/>
                </a:solidFill>
              </a:rPr>
              <a:t> on their chart paper.</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Provide time for each group to look at the data and fill in the boxes for their Frayer Model. </a:t>
            </a:r>
            <a:endParaRPr dirty="0">
              <a:solidFill>
                <a:schemeClr val="dk1"/>
              </a:solidFill>
            </a:endParaRPr>
          </a:p>
          <a:p>
            <a:pPr marL="0" lvl="0" indent="0" algn="l" rtl="0">
              <a:spcBef>
                <a:spcPts val="120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d00ce00d5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d00ce00d5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K20 Center. (n.d.). Gallery walk/Carousel. Strategies. </a:t>
            </a:r>
            <a:r>
              <a:rPr lang="en-US" dirty="0">
                <a:solidFill>
                  <a:schemeClr val="dk1"/>
                </a:solidFill>
              </a:rPr>
              <a:t>https://learn.k20center.ou.edu/strategy/118</a:t>
            </a:r>
            <a:endParaRPr lang="en"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When all the groups have returned to their original poster, ask each group to share one thing from their poster that they feel was the most beneficial insight. </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450c30110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450c30110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Mariah</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d00ce00d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d00ce00d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a:p>
            <a:pPr marL="0" lvl="0" indent="0" algn="l" rtl="0">
              <a:spcBef>
                <a:spcPts val="0"/>
              </a:spcBef>
              <a:spcAft>
                <a:spcPts val="0"/>
              </a:spcAft>
              <a:buNone/>
            </a:pPr>
            <a:r>
              <a:rPr lang="en" dirty="0"/>
              <a:t>K20 Center. (n.d.). Magnetic statements. Strategies. </a:t>
            </a:r>
            <a:r>
              <a:rPr lang="en-US" dirty="0"/>
              <a:t>https://learn.k20center.ou.edu/strategy/166</a:t>
            </a: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Note the statements and seating plan at the top of the agenda even if we aren’t first.</a:t>
            </a:r>
            <a:r>
              <a:rPr lang="en" dirty="0">
                <a:highlight>
                  <a:srgbClr val="FFFF00"/>
                </a:highlight>
              </a:rPr>
              <a:t> Send out this information in advance of the meeting…read the statements in advance?</a:t>
            </a:r>
            <a:endParaRPr dirty="0">
              <a:highlight>
                <a:srgbClr val="FFFF00"/>
              </a:highlight>
            </a:endParaRPr>
          </a:p>
          <a:p>
            <a:pPr marL="0" lvl="0" indent="0" algn="l" rtl="0">
              <a:spcBef>
                <a:spcPts val="0"/>
              </a:spcBef>
              <a:spcAft>
                <a:spcPts val="0"/>
              </a:spcAft>
              <a:buNone/>
            </a:pPr>
            <a:r>
              <a:rPr lang="en" u="sng" dirty="0">
                <a:solidFill>
                  <a:schemeClr val="hlink"/>
                </a:solidFill>
                <a:highlight>
                  <a:srgbClr val="FFFF00"/>
                </a:highlight>
                <a:hlinkClick r:id="rId3"/>
              </a:rPr>
              <a:t>https://docs.google.com/document/d/1ZNkxR0nCk7Fud_8arPrVRtoIhY5u3tQL_ZJroAZHf2o/edit</a:t>
            </a:r>
            <a:endParaRPr dirty="0">
              <a:highlight>
                <a:srgbClr val="FFFF00"/>
              </a:highlight>
            </a:endParaRPr>
          </a:p>
          <a:p>
            <a:pPr marL="0" lvl="0" indent="0" algn="l" rtl="0">
              <a:spcBef>
                <a:spcPts val="0"/>
              </a:spcBef>
              <a:spcAft>
                <a:spcPts val="0"/>
              </a:spcAft>
              <a:buNone/>
            </a:pPr>
            <a:endParaRPr dirty="0">
              <a:highlight>
                <a:srgbClr val="FFFF00"/>
              </a:highlight>
            </a:endParaRPr>
          </a:p>
          <a:p>
            <a:pPr marL="0" lvl="0" indent="0" algn="l" rtl="0">
              <a:spcBef>
                <a:spcPts val="0"/>
              </a:spcBef>
              <a:spcAft>
                <a:spcPts val="0"/>
              </a:spcAft>
              <a:buNone/>
            </a:pPr>
            <a:r>
              <a:rPr lang="en" dirty="0"/>
              <a:t>Door greeter to prompt people to read statements and select one.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f6f6eb50a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f6f6eb50a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K20 Center. (n.d.). 30-Second expert. Strategies. </a:t>
            </a:r>
            <a:r>
              <a:rPr lang="en-US" dirty="0"/>
              <a:t>https://learn.k20center.ou.edu/strategy/1048</a:t>
            </a: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5 mins to talk, then share out</a:t>
            </a:r>
            <a:endParaRPr dirty="0"/>
          </a:p>
          <a:p>
            <a:pPr marL="0" lvl="0" indent="0" algn="l" rtl="0">
              <a:spcBef>
                <a:spcPts val="0"/>
              </a:spcBef>
              <a:spcAft>
                <a:spcPts val="0"/>
              </a:spcAft>
              <a:buNone/>
            </a:pPr>
            <a:r>
              <a:rPr lang="en" dirty="0"/>
              <a:t>5 mins to share out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f9b50b57c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f9b50b57c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f9b50b57c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f9b50b57c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f9b50b57c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f9b50b57c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f9b50b57c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f9b50b57c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d00ce00d5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d00ce00d5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9"/>
        <p:cNvGrpSpPr/>
        <p:nvPr/>
      </p:nvGrpSpPr>
      <p:grpSpPr>
        <a:xfrm>
          <a:off x="0" y="0"/>
          <a:ext cx="0" cy="0"/>
          <a:chOff x="0" y="0"/>
          <a:chExt cx="0" cy="0"/>
        </a:xfrm>
      </p:grpSpPr>
      <p:sp>
        <p:nvSpPr>
          <p:cNvPr id="40" name="Google Shape;40;p11"/>
          <p:cNvSpPr txBox="1">
            <a:spLocks noGrp="1"/>
          </p:cNvSpPr>
          <p:nvPr>
            <p:ph type="body" idx="1"/>
          </p:nvPr>
        </p:nvSpPr>
        <p:spPr>
          <a:xfrm>
            <a:off x="3575050" y="1428750"/>
            <a:ext cx="5111700" cy="325740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1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2"/>
          </p:nvPr>
        </p:nvSpPr>
        <p:spPr>
          <a:xfrm>
            <a:off x="457200" y="1428750"/>
            <a:ext cx="3124200" cy="32574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3" name="Google Shape;43;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6" name="Google Shape;46;p12"/>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7" name="Google Shape;47;p12"/>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8" name="Google Shape;4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3" name="Google Shape;53;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7" name="Google Shape;57;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1" name="Google Shape;6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205978"/>
            <a:ext cx="8229600" cy="857400"/>
          </a:xfrm>
          <a:prstGeom prst="rect">
            <a:avLst/>
          </a:prstGeom>
          <a:noFill/>
          <a:ln>
            <a:noFill/>
          </a:ln>
        </p:spPr>
        <p:txBody>
          <a:bodyPr spcFirstLastPara="1" wrap="square" lIns="130025" tIns="130025" rIns="130025" bIns="130025" anchor="ctr" anchorCtr="0">
            <a:noAutofit/>
          </a:bodyPr>
          <a:lstStyle>
            <a:lvl1pPr lvl="0" algn="l">
              <a:lnSpc>
                <a:spcPct val="100000"/>
              </a:lnSpc>
              <a:spcBef>
                <a:spcPts val="0"/>
              </a:spcBef>
              <a:spcAft>
                <a:spcPts val="0"/>
              </a:spcAft>
              <a:buSzPts val="3586"/>
              <a:buFont typeface="Georgia"/>
              <a:buNone/>
              <a:defRPr sz="3586" b="0">
                <a:latin typeface="Calibri"/>
                <a:ea typeface="Calibri"/>
                <a:cs typeface="Calibri"/>
                <a:sym typeface="Calibri"/>
              </a:defRPr>
            </a:lvl1pPr>
            <a:lvl2pPr lvl="1"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2pPr>
            <a:lvl3pPr lvl="2"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3pPr>
            <a:lvl4pPr lvl="3"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4pPr>
            <a:lvl5pPr lvl="4"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5pPr>
            <a:lvl6pPr lvl="5"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6pPr>
            <a:lvl7pPr lvl="6"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7pPr>
            <a:lvl8pPr lvl="7"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8pPr>
            <a:lvl9pPr lvl="8"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9pPr>
          </a:lstStyle>
          <a:p>
            <a:endParaRPr/>
          </a:p>
        </p:txBody>
      </p:sp>
      <p:sp>
        <p:nvSpPr>
          <p:cNvPr id="24" name="Google Shape;24;p6"/>
          <p:cNvSpPr txBox="1">
            <a:spLocks noGrp="1"/>
          </p:cNvSpPr>
          <p:nvPr>
            <p:ph type="body" idx="1"/>
          </p:nvPr>
        </p:nvSpPr>
        <p:spPr>
          <a:xfrm>
            <a:off x="457200" y="1200151"/>
            <a:ext cx="8229600" cy="3725700"/>
          </a:xfrm>
          <a:prstGeom prst="rect">
            <a:avLst/>
          </a:prstGeom>
          <a:noFill/>
          <a:ln>
            <a:noFill/>
          </a:ln>
        </p:spPr>
        <p:txBody>
          <a:bodyPr spcFirstLastPara="1" wrap="square" lIns="130025" tIns="130025" rIns="130025" bIns="130025"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90512" algn="l">
              <a:lnSpc>
                <a:spcPct val="100000"/>
              </a:lnSpc>
              <a:spcBef>
                <a:spcPts val="300"/>
              </a:spcBef>
              <a:spcAft>
                <a:spcPts val="0"/>
              </a:spcAft>
              <a:buSzPts val="975"/>
              <a:buChar char="●"/>
              <a:defRPr sz="1371"/>
            </a:lvl5pPr>
            <a:lvl6pPr marL="2743200" lvl="5" indent="-297179" algn="l">
              <a:lnSpc>
                <a:spcPct val="100000"/>
              </a:lnSpc>
              <a:spcBef>
                <a:spcPts val="270"/>
              </a:spcBef>
              <a:spcAft>
                <a:spcPts val="0"/>
              </a:spcAft>
              <a:buSzPts val="1080"/>
              <a:buChar char="●"/>
              <a:defRPr sz="1371"/>
            </a:lvl6pPr>
            <a:lvl7pPr marL="3200400" lvl="6" indent="-289560" algn="l">
              <a:lnSpc>
                <a:spcPct val="100000"/>
              </a:lnSpc>
              <a:spcBef>
                <a:spcPts val="240"/>
              </a:spcBef>
              <a:spcAft>
                <a:spcPts val="0"/>
              </a:spcAft>
              <a:buSzPts val="960"/>
              <a:buChar char="●"/>
              <a:defRPr sz="1371"/>
            </a:lvl7pPr>
            <a:lvl8pPr marL="3657600" lvl="7" indent="-304800" algn="l">
              <a:lnSpc>
                <a:spcPct val="100000"/>
              </a:lnSpc>
              <a:spcBef>
                <a:spcPts val="240"/>
              </a:spcBef>
              <a:spcAft>
                <a:spcPts val="0"/>
              </a:spcAft>
              <a:buSzPts val="1200"/>
              <a:buChar char="•"/>
              <a:defRPr sz="1371"/>
            </a:lvl8pPr>
            <a:lvl9pPr marL="4114800" lvl="8" indent="-295275" algn="l">
              <a:lnSpc>
                <a:spcPct val="100000"/>
              </a:lnSpc>
              <a:spcBef>
                <a:spcPts val="210"/>
              </a:spcBef>
              <a:spcAft>
                <a:spcPts val="0"/>
              </a:spcAft>
              <a:buSzPts val="1050"/>
              <a:buChar char="•"/>
              <a:defRPr sz="137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7"/>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7"/>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5"/>
        <p:cNvGrpSpPr/>
        <p:nvPr/>
      </p:nvGrpSpPr>
      <p:grpSpPr>
        <a:xfrm>
          <a:off x="0" y="0"/>
          <a:ext cx="0" cy="0"/>
          <a:chOff x="0" y="0"/>
          <a:chExt cx="0" cy="0"/>
        </a:xfrm>
      </p:grpSpPr>
      <p:pic>
        <p:nvPicPr>
          <p:cNvPr id="36" name="Google Shape;36;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7"/>
        <p:cNvGrpSpPr/>
        <p:nvPr/>
      </p:nvGrpSpPr>
      <p:grpSpPr>
        <a:xfrm>
          <a:off x="0" y="0"/>
          <a:ext cx="0" cy="0"/>
          <a:chOff x="0" y="0"/>
          <a:chExt cx="0" cy="0"/>
        </a:xfrm>
      </p:grpSpPr>
      <p:pic>
        <p:nvPicPr>
          <p:cNvPr id="38" name="Google Shape;38;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484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Objectives</a:t>
            </a:r>
            <a:endParaRPr/>
          </a:p>
        </p:txBody>
      </p:sp>
      <p:sp>
        <p:nvSpPr>
          <p:cNvPr id="116" name="Google Shape;116;p25"/>
          <p:cNvSpPr txBox="1">
            <a:spLocks noGrp="1"/>
          </p:cNvSpPr>
          <p:nvPr>
            <p:ph type="body" idx="1"/>
          </p:nvPr>
        </p:nvSpPr>
        <p:spPr>
          <a:xfrm>
            <a:off x="530352" y="2028498"/>
            <a:ext cx="7955280" cy="1132200"/>
          </a:xfrm>
          <a:prstGeom prst="rect">
            <a:avLst/>
          </a:prstGeom>
        </p:spPr>
        <p:txBody>
          <a:bodyPr spcFirstLastPara="1" wrap="square" lIns="130025" tIns="130025" rIns="130025" bIns="130025" anchor="t" anchorCtr="0">
            <a:noAutofit/>
          </a:bodyPr>
          <a:lstStyle/>
          <a:p>
            <a:pPr marL="457200" lvl="0" indent="-393700" algn="l" rtl="0">
              <a:spcBef>
                <a:spcPts val="520"/>
              </a:spcBef>
              <a:spcAft>
                <a:spcPts val="0"/>
              </a:spcAft>
              <a:buClr>
                <a:schemeClr val="bg1"/>
              </a:buClr>
              <a:buSzPts val="2600"/>
              <a:buChar char="•"/>
            </a:pPr>
            <a:r>
              <a:rPr lang="en" dirty="0"/>
              <a:t>Explore research-based characteristics of </a:t>
            </a:r>
            <a:br>
              <a:rPr lang="en" dirty="0"/>
            </a:br>
            <a:r>
              <a:rPr lang="en" dirty="0"/>
              <a:t>Leadership Supportiveness.</a:t>
            </a:r>
            <a:endParaRPr dirty="0"/>
          </a:p>
          <a:p>
            <a:pPr marL="457200" lvl="0" indent="-393700" algn="l" rtl="0">
              <a:spcBef>
                <a:spcPts val="1000"/>
              </a:spcBef>
              <a:spcAft>
                <a:spcPts val="0"/>
              </a:spcAft>
              <a:buClr>
                <a:schemeClr val="bg1"/>
              </a:buClr>
              <a:buSzPts val="2600"/>
              <a:buChar char="•"/>
            </a:pPr>
            <a:r>
              <a:rPr lang="en" dirty="0"/>
              <a:t>Analyze survey constructs and data in the context </a:t>
            </a:r>
            <a:br>
              <a:rPr lang="en" dirty="0"/>
            </a:br>
            <a:r>
              <a:rPr lang="en" dirty="0"/>
              <a:t>of their organization.</a:t>
            </a:r>
            <a:endParaRPr dirty="0"/>
          </a:p>
          <a:p>
            <a:pPr marL="457200" lvl="0" indent="-393700" algn="l" rtl="0">
              <a:spcBef>
                <a:spcPts val="1000"/>
              </a:spcBef>
              <a:spcAft>
                <a:spcPts val="1000"/>
              </a:spcAft>
              <a:buClr>
                <a:schemeClr val="bg1"/>
              </a:buClr>
              <a:buSzPts val="2600"/>
              <a:buChar char="•"/>
            </a:pPr>
            <a:r>
              <a:rPr lang="en" dirty="0"/>
              <a:t>Apply strategies to their role within their team </a:t>
            </a:r>
            <a:br>
              <a:rPr lang="en" dirty="0"/>
            </a:br>
            <a:r>
              <a:rPr lang="en" dirty="0"/>
              <a:t>and organization.</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6"/>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Directing Energy: </a:t>
            </a:r>
            <a:br>
              <a:rPr lang="en"/>
            </a:br>
            <a:r>
              <a:rPr lang="en"/>
              <a:t>Leadership and Strategic Alignment </a:t>
            </a:r>
            <a:endParaRPr/>
          </a:p>
        </p:txBody>
      </p:sp>
      <p:sp>
        <p:nvSpPr>
          <p:cNvPr id="122" name="Google Shape;122;p26"/>
          <p:cNvSpPr txBox="1">
            <a:spLocks noGrp="1"/>
          </p:cNvSpPr>
          <p:nvPr>
            <p:ph type="body" idx="1"/>
          </p:nvPr>
        </p:nvSpPr>
        <p:spPr>
          <a:xfrm>
            <a:off x="457200" y="1200150"/>
            <a:ext cx="4882896" cy="3725700"/>
          </a:xfrm>
          <a:prstGeom prst="rect">
            <a:avLst/>
          </a:prstGeom>
        </p:spPr>
        <p:txBody>
          <a:bodyPr spcFirstLastPara="1" wrap="square" lIns="130025" tIns="130025" rIns="130025" bIns="130025" anchor="t" anchorCtr="0">
            <a:noAutofit/>
          </a:bodyPr>
          <a:lstStyle/>
          <a:p>
            <a:pPr marL="457200" lvl="0" indent="-400050" algn="l" rtl="0">
              <a:spcBef>
                <a:spcPts val="520"/>
              </a:spcBef>
              <a:spcAft>
                <a:spcPts val="0"/>
              </a:spcAft>
              <a:buSzPts val="2700"/>
              <a:buAutoNum type="arabicPeriod"/>
            </a:pPr>
            <a:r>
              <a:rPr lang="en" sz="2700" dirty="0"/>
              <a:t>Read the research brief.</a:t>
            </a:r>
            <a:endParaRPr sz="2700" dirty="0"/>
          </a:p>
          <a:p>
            <a:pPr marL="457200" lvl="0" indent="-400050" algn="l" rtl="0">
              <a:spcBef>
                <a:spcPts val="1000"/>
              </a:spcBef>
              <a:spcAft>
                <a:spcPts val="0"/>
              </a:spcAft>
              <a:buSzPts val="2700"/>
              <a:buAutoNum type="arabicPeriod"/>
            </a:pPr>
            <a:r>
              <a:rPr lang="en" sz="2700" dirty="0"/>
              <a:t>Choose a phrase, sentence, or idea from the research brief that is your Point of Most Significance (POM).</a:t>
            </a:r>
            <a:endParaRPr sz="2700" dirty="0"/>
          </a:p>
          <a:p>
            <a:pPr marL="457200" marR="0" lvl="0" indent="-400050" algn="l" rtl="0">
              <a:lnSpc>
                <a:spcPct val="100000"/>
              </a:lnSpc>
              <a:spcBef>
                <a:spcPts val="1000"/>
              </a:spcBef>
              <a:spcAft>
                <a:spcPts val="1000"/>
              </a:spcAft>
              <a:buSzPts val="2700"/>
              <a:buAutoNum type="arabicPeriod"/>
            </a:pPr>
            <a:r>
              <a:rPr lang="en" sz="2700" dirty="0"/>
              <a:t>Discuss with your group.</a:t>
            </a:r>
            <a:endParaRPr sz="2700" dirty="0"/>
          </a:p>
        </p:txBody>
      </p:sp>
      <p:pic>
        <p:nvPicPr>
          <p:cNvPr id="123" name="Google Shape;123;p26"/>
          <p:cNvPicPr preferRelativeResize="0"/>
          <p:nvPr/>
        </p:nvPicPr>
        <p:blipFill>
          <a:blip r:embed="rId3">
            <a:alphaModFix/>
          </a:blip>
          <a:stretch>
            <a:fillRect/>
          </a:stretch>
        </p:blipFill>
        <p:spPr>
          <a:xfrm>
            <a:off x="6261775" y="1402612"/>
            <a:ext cx="2669024" cy="2338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1000"/>
                                        <p:tgtEl>
                                          <p:spTgt spid="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xEl>
                                              <p:pRg st="1" end="1"/>
                                            </p:txEl>
                                          </p:spTgt>
                                        </p:tgtEl>
                                        <p:attrNameLst>
                                          <p:attrName>style.visibility</p:attrName>
                                        </p:attrNameLst>
                                      </p:cBhvr>
                                      <p:to>
                                        <p:strVal val="visible"/>
                                      </p:to>
                                    </p:set>
                                    <p:animEffect transition="in" filter="fade">
                                      <p:cBhvr>
                                        <p:cTn id="12" dur="1000"/>
                                        <p:tgtEl>
                                          <p:spTgt spid="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xEl>
                                              <p:pRg st="2" end="2"/>
                                            </p:txEl>
                                          </p:spTgt>
                                        </p:tgtEl>
                                        <p:attrNameLst>
                                          <p:attrName>style.visibility</p:attrName>
                                        </p:attrNameLst>
                                      </p:cBhvr>
                                      <p:to>
                                        <p:strVal val="visible"/>
                                      </p:to>
                                    </p:set>
                                    <p:animEffect transition="in" filter="fade">
                                      <p:cBhvr>
                                        <p:cTn id="17" dur="1000"/>
                                        <p:tgtEl>
                                          <p:spTgt spid="1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419100" y="211494"/>
            <a:ext cx="83058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Job Demand-Resources Model</a:t>
            </a:r>
            <a:endParaRPr dirty="0"/>
          </a:p>
        </p:txBody>
      </p:sp>
      <p:sp>
        <p:nvSpPr>
          <p:cNvPr id="129" name="Google Shape;129;p27"/>
          <p:cNvSpPr/>
          <p:nvPr/>
        </p:nvSpPr>
        <p:spPr>
          <a:xfrm>
            <a:off x="1445900" y="3890924"/>
            <a:ext cx="1656300" cy="525300"/>
          </a:xfrm>
          <a:prstGeom prst="roundRect">
            <a:avLst>
              <a:gd name="adj" fmla="val 16667"/>
            </a:avLst>
          </a:prstGeom>
          <a:solidFill>
            <a:srgbClr val="971D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Demands</a:t>
            </a:r>
            <a:endParaRPr sz="1800" b="1">
              <a:solidFill>
                <a:srgbClr val="FFFFFF"/>
              </a:solidFill>
              <a:latin typeface="Roboto"/>
              <a:ea typeface="Roboto"/>
              <a:cs typeface="Roboto"/>
              <a:sym typeface="Roboto"/>
            </a:endParaRPr>
          </a:p>
        </p:txBody>
      </p:sp>
      <p:sp>
        <p:nvSpPr>
          <p:cNvPr id="130" name="Google Shape;130;p27"/>
          <p:cNvSpPr/>
          <p:nvPr/>
        </p:nvSpPr>
        <p:spPr>
          <a:xfrm>
            <a:off x="3711775" y="1065297"/>
            <a:ext cx="1656300" cy="1206900"/>
          </a:xfrm>
          <a:prstGeom prst="roundRect">
            <a:avLst>
              <a:gd name="adj" fmla="val 12068"/>
            </a:avLst>
          </a:prstGeom>
          <a:solidFill>
            <a:srgbClr val="6592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Motivation, Commitment, Well-being</a:t>
            </a:r>
            <a:endParaRPr sz="1800">
              <a:solidFill>
                <a:srgbClr val="FFFFFF"/>
              </a:solidFill>
              <a:latin typeface="Roboto"/>
              <a:ea typeface="Roboto"/>
              <a:cs typeface="Roboto"/>
              <a:sym typeface="Roboto"/>
            </a:endParaRPr>
          </a:p>
        </p:txBody>
      </p:sp>
      <p:sp>
        <p:nvSpPr>
          <p:cNvPr id="131" name="Google Shape;131;p27"/>
          <p:cNvSpPr/>
          <p:nvPr/>
        </p:nvSpPr>
        <p:spPr>
          <a:xfrm>
            <a:off x="3711775" y="3614553"/>
            <a:ext cx="1656300" cy="1085400"/>
          </a:xfrm>
          <a:prstGeom prst="roundRect">
            <a:avLst>
              <a:gd name="adj" fmla="val 16667"/>
            </a:avLst>
          </a:prstGeom>
          <a:solidFill>
            <a:srgbClr val="971D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Burnout, Stress, loss of health</a:t>
            </a:r>
            <a:endParaRPr sz="1800">
              <a:solidFill>
                <a:srgbClr val="FFFFFF"/>
              </a:solidFill>
              <a:latin typeface="Roboto"/>
              <a:ea typeface="Roboto"/>
              <a:cs typeface="Roboto"/>
              <a:sym typeface="Roboto"/>
            </a:endParaRPr>
          </a:p>
        </p:txBody>
      </p:sp>
      <p:cxnSp>
        <p:nvCxnSpPr>
          <p:cNvPr id="132" name="Google Shape;132;p27"/>
          <p:cNvCxnSpPr>
            <a:stCxn id="133" idx="3"/>
            <a:endCxn id="130" idx="1"/>
          </p:cNvCxnSpPr>
          <p:nvPr/>
        </p:nvCxnSpPr>
        <p:spPr>
          <a:xfrm rot="10800000" flipH="1">
            <a:off x="3102200" y="1668851"/>
            <a:ext cx="609600" cy="1800"/>
          </a:xfrm>
          <a:prstGeom prst="bentConnector3">
            <a:avLst>
              <a:gd name="adj1" fmla="val 49998"/>
            </a:avLst>
          </a:prstGeom>
          <a:noFill/>
          <a:ln w="9525" cap="flat" cmpd="sng">
            <a:solidFill>
              <a:schemeClr val="dk2"/>
            </a:solidFill>
            <a:prstDash val="solid"/>
            <a:round/>
            <a:headEnd type="none" w="sm" len="sm"/>
            <a:tailEnd type="none" w="sm" len="sm"/>
          </a:ln>
        </p:spPr>
      </p:cxnSp>
      <p:cxnSp>
        <p:nvCxnSpPr>
          <p:cNvPr id="134" name="Google Shape;134;p27"/>
          <p:cNvCxnSpPr>
            <a:stCxn id="131" idx="1"/>
            <a:endCxn id="129" idx="3"/>
          </p:cNvCxnSpPr>
          <p:nvPr/>
        </p:nvCxnSpPr>
        <p:spPr>
          <a:xfrm rot="10800000">
            <a:off x="3102175" y="4153653"/>
            <a:ext cx="609600" cy="3600"/>
          </a:xfrm>
          <a:prstGeom prst="bentConnector3">
            <a:avLst>
              <a:gd name="adj1" fmla="val 49998"/>
            </a:avLst>
          </a:prstGeom>
          <a:noFill/>
          <a:ln w="9525" cap="flat" cmpd="sng">
            <a:solidFill>
              <a:schemeClr val="dk2"/>
            </a:solidFill>
            <a:prstDash val="solid"/>
            <a:round/>
            <a:headEnd type="none" w="sm" len="sm"/>
            <a:tailEnd type="none" w="sm" len="sm"/>
          </a:ln>
        </p:spPr>
      </p:cxnSp>
      <p:sp>
        <p:nvSpPr>
          <p:cNvPr id="135" name="Google Shape;135;p27"/>
          <p:cNvSpPr/>
          <p:nvPr/>
        </p:nvSpPr>
        <p:spPr>
          <a:xfrm>
            <a:off x="6434825" y="1932600"/>
            <a:ext cx="2386500" cy="1878900"/>
          </a:xfrm>
          <a:prstGeom prst="roundRect">
            <a:avLst>
              <a:gd name="adj" fmla="val 16667"/>
            </a:avLst>
          </a:prstGeom>
          <a:gradFill>
            <a:gsLst>
              <a:gs pos="0">
                <a:srgbClr val="659298"/>
              </a:gs>
              <a:gs pos="100000">
                <a:srgbClr val="971D20"/>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Organizational Outcomes, </a:t>
            </a:r>
            <a:br>
              <a:rPr lang="en" sz="1800">
                <a:solidFill>
                  <a:srgbClr val="FFFFFF"/>
                </a:solidFill>
                <a:latin typeface="Roboto"/>
                <a:ea typeface="Roboto"/>
                <a:cs typeface="Roboto"/>
                <a:sym typeface="Roboto"/>
              </a:rPr>
            </a:br>
            <a:r>
              <a:rPr lang="en" sz="1800">
                <a:solidFill>
                  <a:srgbClr val="FFFFFF"/>
                </a:solidFill>
                <a:latin typeface="Roboto"/>
                <a:ea typeface="Roboto"/>
                <a:cs typeface="Roboto"/>
                <a:sym typeface="Roboto"/>
              </a:rPr>
              <a:t>Job Performance, &amp; </a:t>
            </a:r>
            <a:br>
              <a:rPr lang="en" sz="1800">
                <a:solidFill>
                  <a:srgbClr val="FFFFFF"/>
                </a:solidFill>
                <a:latin typeface="Roboto"/>
                <a:ea typeface="Roboto"/>
                <a:cs typeface="Roboto"/>
                <a:sym typeface="Roboto"/>
              </a:rPr>
            </a:br>
            <a:r>
              <a:rPr lang="en" sz="1800">
                <a:solidFill>
                  <a:srgbClr val="FFFFFF"/>
                </a:solidFill>
                <a:latin typeface="Roboto"/>
                <a:ea typeface="Roboto"/>
                <a:cs typeface="Roboto"/>
                <a:sym typeface="Roboto"/>
              </a:rPr>
              <a:t>Job Satisfaction</a:t>
            </a:r>
            <a:endParaRPr sz="1800">
              <a:solidFill>
                <a:srgbClr val="FFFFFF"/>
              </a:solidFill>
              <a:latin typeface="Roboto"/>
              <a:ea typeface="Roboto"/>
              <a:cs typeface="Roboto"/>
              <a:sym typeface="Roboto"/>
            </a:endParaRPr>
          </a:p>
        </p:txBody>
      </p:sp>
      <p:cxnSp>
        <p:nvCxnSpPr>
          <p:cNvPr id="136" name="Google Shape;136;p27"/>
          <p:cNvCxnSpPr>
            <a:stCxn id="130" idx="3"/>
            <a:endCxn id="135" idx="1"/>
          </p:cNvCxnSpPr>
          <p:nvPr/>
        </p:nvCxnSpPr>
        <p:spPr>
          <a:xfrm>
            <a:off x="5368075" y="1668747"/>
            <a:ext cx="1066800" cy="1203300"/>
          </a:xfrm>
          <a:prstGeom prst="bentConnector3">
            <a:avLst>
              <a:gd name="adj1" fmla="val 49998"/>
            </a:avLst>
          </a:prstGeom>
          <a:noFill/>
          <a:ln w="9525" cap="flat" cmpd="sng">
            <a:solidFill>
              <a:schemeClr val="dk2"/>
            </a:solidFill>
            <a:prstDash val="solid"/>
            <a:round/>
            <a:headEnd type="none" w="sm" len="sm"/>
            <a:tailEnd type="none" w="sm" len="sm"/>
          </a:ln>
        </p:spPr>
      </p:cxnSp>
      <p:cxnSp>
        <p:nvCxnSpPr>
          <p:cNvPr id="137" name="Google Shape;137;p27"/>
          <p:cNvCxnSpPr>
            <a:stCxn id="135" idx="1"/>
            <a:endCxn id="131" idx="3"/>
          </p:cNvCxnSpPr>
          <p:nvPr/>
        </p:nvCxnSpPr>
        <p:spPr>
          <a:xfrm flipH="1">
            <a:off x="5368025" y="2872050"/>
            <a:ext cx="1066800" cy="1285200"/>
          </a:xfrm>
          <a:prstGeom prst="bentConnector3">
            <a:avLst>
              <a:gd name="adj1" fmla="val 49998"/>
            </a:avLst>
          </a:prstGeom>
          <a:noFill/>
          <a:ln w="9525" cap="flat" cmpd="sng">
            <a:solidFill>
              <a:schemeClr val="dk2"/>
            </a:solidFill>
            <a:prstDash val="solid"/>
            <a:round/>
            <a:headEnd type="none" w="sm" len="sm"/>
            <a:tailEnd type="none" w="sm" len="sm"/>
          </a:ln>
        </p:spPr>
      </p:cxnSp>
      <p:sp>
        <p:nvSpPr>
          <p:cNvPr id="133" name="Google Shape;133;p27"/>
          <p:cNvSpPr/>
          <p:nvPr/>
        </p:nvSpPr>
        <p:spPr>
          <a:xfrm>
            <a:off x="1445900" y="1408001"/>
            <a:ext cx="1656300" cy="525300"/>
          </a:xfrm>
          <a:prstGeom prst="roundRect">
            <a:avLst>
              <a:gd name="adj" fmla="val 16667"/>
            </a:avLst>
          </a:prstGeom>
          <a:solidFill>
            <a:srgbClr val="65929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Resources</a:t>
            </a:r>
            <a:endParaRPr sz="1800" b="1">
              <a:solidFill>
                <a:srgbClr val="FFFFFF"/>
              </a:solidFill>
              <a:latin typeface="Roboto"/>
              <a:ea typeface="Roboto"/>
              <a:cs typeface="Roboto"/>
              <a:sym typeface="Roboto"/>
            </a:endParaRPr>
          </a:p>
        </p:txBody>
      </p:sp>
      <p:sp>
        <p:nvSpPr>
          <p:cNvPr id="138" name="Google Shape;138;p27"/>
          <p:cNvSpPr txBox="1"/>
          <p:nvPr/>
        </p:nvSpPr>
        <p:spPr>
          <a:xfrm>
            <a:off x="914400" y="2470381"/>
            <a:ext cx="3333900" cy="867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800">
                <a:solidFill>
                  <a:schemeClr val="dk1"/>
                </a:solidFill>
                <a:latin typeface="Caveat"/>
                <a:ea typeface="Caveat"/>
                <a:cs typeface="Caveat"/>
                <a:sym typeface="Caveat"/>
              </a:rPr>
              <a:t>clear/consistent information = resource</a:t>
            </a:r>
            <a:endParaRPr sz="1800">
              <a:solidFill>
                <a:schemeClr val="dk1"/>
              </a:solidFill>
              <a:latin typeface="Caveat"/>
              <a:ea typeface="Caveat"/>
              <a:cs typeface="Caveat"/>
              <a:sym typeface="Caveat"/>
            </a:endParaRPr>
          </a:p>
          <a:p>
            <a:pPr marL="0" lvl="0" indent="0" algn="l" rtl="0">
              <a:lnSpc>
                <a:spcPct val="100000"/>
              </a:lnSpc>
              <a:spcBef>
                <a:spcPts val="1000"/>
              </a:spcBef>
              <a:spcAft>
                <a:spcPts val="1000"/>
              </a:spcAft>
              <a:buNone/>
            </a:pPr>
            <a:r>
              <a:rPr lang="en" sz="1800">
                <a:solidFill>
                  <a:schemeClr val="dk1"/>
                </a:solidFill>
                <a:latin typeface="Caveat"/>
                <a:ea typeface="Caveat"/>
                <a:cs typeface="Caveat"/>
                <a:sym typeface="Caveat"/>
              </a:rPr>
              <a:t>conflicting information = demand</a:t>
            </a:r>
            <a:endParaRPr sz="1800">
              <a:latin typeface="Caveat"/>
              <a:ea typeface="Caveat"/>
              <a:cs typeface="Caveat"/>
              <a:sym typeface="Caveat"/>
            </a:endParaRPr>
          </a:p>
        </p:txBody>
      </p:sp>
      <p:sp>
        <p:nvSpPr>
          <p:cNvPr id="139" name="Google Shape;139;p27"/>
          <p:cNvSpPr txBox="1"/>
          <p:nvPr/>
        </p:nvSpPr>
        <p:spPr>
          <a:xfrm>
            <a:off x="106825" y="2681875"/>
            <a:ext cx="119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Example:</a:t>
            </a:r>
            <a:endParaRPr b="1">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43"/>
        <p:cNvGrpSpPr/>
        <p:nvPr/>
      </p:nvGrpSpPr>
      <p:grpSpPr>
        <a:xfrm>
          <a:off x="0" y="0"/>
          <a:ext cx="0" cy="0"/>
          <a:chOff x="0" y="0"/>
          <a:chExt cx="0" cy="0"/>
        </a:xfrm>
      </p:grpSpPr>
      <p:sp>
        <p:nvSpPr>
          <p:cNvPr id="144" name="Google Shape;144;p28"/>
          <p:cNvSpPr txBox="1">
            <a:spLocks noGrp="1"/>
          </p:cNvSpPr>
          <p:nvPr>
            <p:ph type="body" idx="1"/>
          </p:nvPr>
        </p:nvSpPr>
        <p:spPr>
          <a:xfrm>
            <a:off x="530350" y="541450"/>
            <a:ext cx="7813200" cy="3167400"/>
          </a:xfrm>
          <a:prstGeom prst="rect">
            <a:avLst/>
          </a:prstGeom>
        </p:spPr>
        <p:txBody>
          <a:bodyPr spcFirstLastPara="1" wrap="square" lIns="45700" tIns="45700" rIns="45700" bIns="45700" anchor="t" anchorCtr="0">
            <a:noAutofit/>
          </a:bodyPr>
          <a:lstStyle/>
          <a:p>
            <a:pPr marL="0" lvl="0" indent="0" algn="l" rtl="0">
              <a:lnSpc>
                <a:spcPct val="100000"/>
              </a:lnSpc>
              <a:spcBef>
                <a:spcPts val="520"/>
              </a:spcBef>
              <a:spcAft>
                <a:spcPts val="0"/>
              </a:spcAft>
              <a:buNone/>
            </a:pPr>
            <a:r>
              <a:rPr lang="en" sz="2500" dirty="0"/>
              <a:t>“</a:t>
            </a:r>
            <a:r>
              <a:rPr lang="en" sz="2500" b="1" dirty="0"/>
              <a:t>Job resources</a:t>
            </a:r>
            <a:r>
              <a:rPr lang="en" sz="2500" dirty="0"/>
              <a:t> are those physical, psychosocial, social, or organizational aspects of the job that are either</a:t>
            </a:r>
            <a:r>
              <a:rPr lang="en" sz="2500" b="1" dirty="0"/>
              <a:t> functional</a:t>
            </a:r>
            <a:r>
              <a:rPr lang="en" sz="2500" dirty="0"/>
              <a:t> </a:t>
            </a:r>
            <a:r>
              <a:rPr lang="en" sz="2500" b="1" dirty="0"/>
              <a:t>in achieving work goals, reducing job demands, or stimulating personal growth, learning, and development</a:t>
            </a:r>
            <a:r>
              <a:rPr lang="en" sz="2500" dirty="0"/>
              <a:t>.</a:t>
            </a:r>
            <a:endParaRPr sz="2500" dirty="0"/>
          </a:p>
          <a:p>
            <a:pPr marL="0" lvl="0" indent="0" algn="l" rtl="0">
              <a:lnSpc>
                <a:spcPct val="100000"/>
              </a:lnSpc>
              <a:spcBef>
                <a:spcPts val="1000"/>
              </a:spcBef>
              <a:spcAft>
                <a:spcPts val="0"/>
              </a:spcAft>
              <a:buNone/>
            </a:pPr>
            <a:endParaRPr sz="1000" dirty="0"/>
          </a:p>
          <a:p>
            <a:pPr marL="0" lvl="0" indent="0" algn="l" rtl="0">
              <a:lnSpc>
                <a:spcPct val="100000"/>
              </a:lnSpc>
              <a:spcBef>
                <a:spcPts val="1000"/>
              </a:spcBef>
              <a:spcAft>
                <a:spcPts val="0"/>
              </a:spcAft>
              <a:buNone/>
            </a:pPr>
            <a:r>
              <a:rPr lang="en" sz="2500" b="1" dirty="0"/>
              <a:t>Job demands</a:t>
            </a:r>
            <a:r>
              <a:rPr lang="en" sz="2500" dirty="0"/>
              <a:t> are those physical, psychological, social, and organizational aspects of the job that </a:t>
            </a:r>
            <a:r>
              <a:rPr lang="en" sz="2500" b="1" dirty="0"/>
              <a:t>require sustained physical and/or psychological effort or skills and are therefore associated with certain physical and/or psychological costs</a:t>
            </a:r>
            <a:r>
              <a:rPr lang="en" sz="2500" dirty="0"/>
              <a:t>.”</a:t>
            </a:r>
            <a:endParaRPr sz="2500" dirty="0"/>
          </a:p>
          <a:p>
            <a:pPr marL="0" lvl="0" indent="0" algn="l" rtl="0">
              <a:spcBef>
                <a:spcPts val="1000"/>
              </a:spcBef>
              <a:spcAft>
                <a:spcPts val="0"/>
              </a:spcAft>
              <a:buNone/>
            </a:pPr>
            <a:r>
              <a:rPr lang="en" sz="2500" dirty="0"/>
              <a:t>(Bakker &amp; Demerouti, 2007)</a:t>
            </a:r>
            <a:endParaRPr sz="2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p:nvPr/>
        </p:nvSpPr>
        <p:spPr>
          <a:xfrm>
            <a:off x="4505785" y="2601879"/>
            <a:ext cx="4105190" cy="2087100"/>
          </a:xfrm>
          <a:prstGeom prst="cloudCallout">
            <a:avLst>
              <a:gd name="adj1" fmla="val -20833"/>
              <a:gd name="adj2" fmla="val 625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9"/>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Example, Non-Example</a:t>
            </a:r>
            <a:endParaRPr/>
          </a:p>
        </p:txBody>
      </p:sp>
      <p:sp>
        <p:nvSpPr>
          <p:cNvPr id="151" name="Google Shape;151;p29"/>
          <p:cNvSpPr txBox="1">
            <a:spLocks noGrp="1"/>
          </p:cNvSpPr>
          <p:nvPr>
            <p:ph type="body" idx="1"/>
          </p:nvPr>
        </p:nvSpPr>
        <p:spPr>
          <a:xfrm>
            <a:off x="457199" y="1200150"/>
            <a:ext cx="4891675" cy="3725700"/>
          </a:xfrm>
          <a:prstGeom prst="rect">
            <a:avLst/>
          </a:prstGeom>
        </p:spPr>
        <p:txBody>
          <a:bodyPr spcFirstLastPara="1" wrap="square" lIns="130025" tIns="130025" rIns="130025" bIns="130025" anchor="t" anchorCtr="0">
            <a:noAutofit/>
          </a:bodyPr>
          <a:lstStyle/>
          <a:p>
            <a:pPr marL="0" lvl="0" indent="0" algn="l" rtl="0">
              <a:spcBef>
                <a:spcPts val="0"/>
              </a:spcBef>
              <a:spcAft>
                <a:spcPts val="0"/>
              </a:spcAft>
              <a:buNone/>
            </a:pPr>
            <a:r>
              <a:rPr lang="en" sz="2500" dirty="0"/>
              <a:t>Using the </a:t>
            </a:r>
            <a:r>
              <a:rPr lang="en" sz="2500" b="1" dirty="0"/>
              <a:t>Job Resources</a:t>
            </a:r>
            <a:r>
              <a:rPr lang="en" sz="2500" dirty="0"/>
              <a:t> list, come up with an </a:t>
            </a:r>
            <a:r>
              <a:rPr lang="en" sz="2500" b="1" dirty="0">
                <a:solidFill>
                  <a:srgbClr val="6AA84F"/>
                </a:solidFill>
              </a:rPr>
              <a:t>example/resource</a:t>
            </a:r>
            <a:r>
              <a:rPr lang="en" sz="2500" dirty="0"/>
              <a:t> and </a:t>
            </a:r>
            <a:r>
              <a:rPr lang="en" sz="2500" b="1" dirty="0">
                <a:solidFill>
                  <a:srgbClr val="E06666"/>
                </a:solidFill>
              </a:rPr>
              <a:t>non-example/demand</a:t>
            </a:r>
            <a:r>
              <a:rPr lang="en" sz="2500" dirty="0"/>
              <a:t> for at least one item in each of the categories: </a:t>
            </a:r>
            <a:endParaRPr sz="2500" dirty="0"/>
          </a:p>
          <a:p>
            <a:pPr marL="457200" lvl="0" indent="-355600" algn="l" rtl="0">
              <a:spcBef>
                <a:spcPts val="1000"/>
              </a:spcBef>
              <a:spcAft>
                <a:spcPts val="0"/>
              </a:spcAft>
              <a:buSzPts val="2000"/>
              <a:buChar char="•"/>
            </a:pPr>
            <a:r>
              <a:rPr lang="en" sz="2000" dirty="0"/>
              <a:t>Social </a:t>
            </a:r>
            <a:endParaRPr sz="2000" dirty="0"/>
          </a:p>
          <a:p>
            <a:pPr marL="457200" lvl="0" indent="-355600" algn="l" rtl="0">
              <a:spcBef>
                <a:spcPts val="520"/>
              </a:spcBef>
              <a:spcAft>
                <a:spcPts val="0"/>
              </a:spcAft>
              <a:buSzPts val="2000"/>
              <a:buChar char="•"/>
            </a:pPr>
            <a:r>
              <a:rPr lang="en" sz="2000" dirty="0"/>
              <a:t>Job design </a:t>
            </a:r>
            <a:endParaRPr sz="2000" dirty="0"/>
          </a:p>
          <a:p>
            <a:pPr marL="457200" lvl="0" indent="-355600" algn="l" rtl="0">
              <a:spcBef>
                <a:spcPts val="520"/>
              </a:spcBef>
              <a:spcAft>
                <a:spcPts val="0"/>
              </a:spcAft>
              <a:buSzPts val="2000"/>
              <a:buChar char="•"/>
            </a:pPr>
            <a:r>
              <a:rPr lang="en" sz="2000" dirty="0"/>
              <a:t>Organizational Leadership </a:t>
            </a:r>
            <a:endParaRPr sz="2000" dirty="0"/>
          </a:p>
          <a:p>
            <a:pPr marL="457200" lvl="0" indent="-355600" algn="l" rtl="0">
              <a:spcBef>
                <a:spcPts val="520"/>
              </a:spcBef>
              <a:spcAft>
                <a:spcPts val="0"/>
              </a:spcAft>
              <a:buSzPts val="2000"/>
              <a:buChar char="•"/>
            </a:pPr>
            <a:r>
              <a:rPr lang="en" sz="2000" dirty="0"/>
              <a:t>Professional Development </a:t>
            </a:r>
            <a:endParaRPr sz="2000" dirty="0"/>
          </a:p>
          <a:p>
            <a:pPr marL="457200" lvl="0" indent="-355600" algn="l" rtl="0">
              <a:spcBef>
                <a:spcPts val="520"/>
              </a:spcBef>
              <a:spcAft>
                <a:spcPts val="0"/>
              </a:spcAft>
              <a:buSzPts val="2000"/>
              <a:buChar char="•"/>
            </a:pPr>
            <a:r>
              <a:rPr lang="en" sz="2000" dirty="0"/>
              <a:t>Personal </a:t>
            </a:r>
            <a:endParaRPr sz="2000" dirty="0"/>
          </a:p>
        </p:txBody>
      </p:sp>
      <p:pic>
        <p:nvPicPr>
          <p:cNvPr id="152" name="Google Shape;152;p29"/>
          <p:cNvPicPr preferRelativeResize="0"/>
          <p:nvPr/>
        </p:nvPicPr>
        <p:blipFill>
          <a:blip r:embed="rId3">
            <a:alphaModFix/>
          </a:blip>
          <a:stretch>
            <a:fillRect/>
          </a:stretch>
        </p:blipFill>
        <p:spPr>
          <a:xfrm>
            <a:off x="5641876" y="232921"/>
            <a:ext cx="2519100" cy="2519100"/>
          </a:xfrm>
          <a:prstGeom prst="rect">
            <a:avLst/>
          </a:prstGeom>
          <a:noFill/>
          <a:ln>
            <a:noFill/>
          </a:ln>
          <a:effectLst>
            <a:outerShdw blurRad="57150" dist="19050" dir="5400000" algn="bl" rotWithShape="0">
              <a:srgbClr val="000000">
                <a:alpha val="50000"/>
              </a:srgbClr>
            </a:outerShdw>
          </a:effectLst>
        </p:spPr>
      </p:pic>
      <p:sp>
        <p:nvSpPr>
          <p:cNvPr id="153" name="Google Shape;153;p29"/>
          <p:cNvSpPr txBox="1"/>
          <p:nvPr/>
        </p:nvSpPr>
        <p:spPr>
          <a:xfrm>
            <a:off x="5225475" y="2984242"/>
            <a:ext cx="3385500" cy="14211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800" dirty="0">
                <a:solidFill>
                  <a:schemeClr val="dk1"/>
                </a:solidFill>
                <a:latin typeface="Caveat"/>
                <a:ea typeface="Caveat"/>
                <a:cs typeface="Caveat"/>
                <a:sym typeface="Caveat"/>
              </a:rPr>
              <a:t>safe and helpful feedback protocols on job performance = </a:t>
            </a:r>
            <a:r>
              <a:rPr lang="en" sz="1800" b="1" dirty="0">
                <a:solidFill>
                  <a:srgbClr val="6AA84F"/>
                </a:solidFill>
                <a:latin typeface="Caveat"/>
                <a:ea typeface="Caveat"/>
                <a:cs typeface="Caveat"/>
                <a:sym typeface="Caveat"/>
              </a:rPr>
              <a:t>example/resource</a:t>
            </a:r>
            <a:endParaRPr sz="1800" b="1" dirty="0">
              <a:solidFill>
                <a:srgbClr val="6AA84F"/>
              </a:solidFill>
              <a:latin typeface="Caveat"/>
              <a:ea typeface="Caveat"/>
              <a:cs typeface="Caveat"/>
              <a:sym typeface="Caveat"/>
            </a:endParaRPr>
          </a:p>
          <a:p>
            <a:pPr marL="0" lvl="0" indent="0" algn="l" rtl="0">
              <a:spcBef>
                <a:spcPts val="1000"/>
              </a:spcBef>
              <a:spcAft>
                <a:spcPts val="1000"/>
              </a:spcAft>
              <a:buNone/>
            </a:pPr>
            <a:r>
              <a:rPr lang="en" sz="1800" dirty="0">
                <a:solidFill>
                  <a:schemeClr val="dk1"/>
                </a:solidFill>
                <a:latin typeface="Caveat"/>
                <a:ea typeface="Caveat"/>
                <a:cs typeface="Caveat"/>
                <a:sym typeface="Caveat"/>
              </a:rPr>
              <a:t>uncertainty about job performance </a:t>
            </a:r>
            <a:br>
              <a:rPr lang="en" sz="1800" dirty="0">
                <a:solidFill>
                  <a:schemeClr val="dk1"/>
                </a:solidFill>
                <a:latin typeface="Caveat"/>
                <a:ea typeface="Caveat"/>
                <a:cs typeface="Caveat"/>
                <a:sym typeface="Caveat"/>
              </a:rPr>
            </a:br>
            <a:r>
              <a:rPr lang="en" sz="1800" dirty="0">
                <a:solidFill>
                  <a:schemeClr val="dk1"/>
                </a:solidFill>
                <a:latin typeface="Caveat"/>
                <a:ea typeface="Caveat"/>
                <a:cs typeface="Caveat"/>
                <a:sym typeface="Caveat"/>
              </a:rPr>
              <a:t>= </a:t>
            </a:r>
            <a:r>
              <a:rPr lang="en" sz="1800" b="1" dirty="0">
                <a:solidFill>
                  <a:srgbClr val="E06666"/>
                </a:solidFill>
                <a:latin typeface="Caveat"/>
                <a:ea typeface="Caveat"/>
                <a:cs typeface="Caveat"/>
                <a:sym typeface="Caveat"/>
              </a:rPr>
              <a:t>non-example/demand</a:t>
            </a:r>
            <a:endParaRPr sz="1800" dirty="0">
              <a:solidFill>
                <a:schemeClr val="dk1"/>
              </a:solidFill>
              <a:latin typeface="Caveat"/>
              <a:ea typeface="Caveat"/>
              <a:cs typeface="Caveat"/>
              <a:sym typeface="Cave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p:nvPr/>
        </p:nvSpPr>
        <p:spPr>
          <a:xfrm>
            <a:off x="457200" y="205978"/>
            <a:ext cx="8229600" cy="857400"/>
          </a:xfrm>
          <a:prstGeom prst="rect">
            <a:avLst/>
          </a:prstGeom>
          <a:noFill/>
          <a:ln>
            <a:noFill/>
          </a:ln>
        </p:spPr>
        <p:txBody>
          <a:bodyPr spcFirstLastPara="1" wrap="square" lIns="130025" tIns="130025" rIns="130025" bIns="130025" anchor="ctr" anchorCtr="0">
            <a:noAutofit/>
          </a:bodyPr>
          <a:lstStyle/>
          <a:p>
            <a:pPr marL="0" lvl="0" indent="0" algn="l" rtl="0">
              <a:spcBef>
                <a:spcPts val="0"/>
              </a:spcBef>
              <a:spcAft>
                <a:spcPts val="0"/>
              </a:spcAft>
              <a:buNone/>
            </a:pPr>
            <a:r>
              <a:rPr lang="en" sz="3586">
                <a:solidFill>
                  <a:srgbClr val="991B1E"/>
                </a:solidFill>
                <a:latin typeface="Calibri"/>
                <a:ea typeface="Calibri"/>
                <a:cs typeface="Calibri"/>
                <a:sym typeface="Calibri"/>
              </a:rPr>
              <a:t>Look at the Data</a:t>
            </a:r>
            <a:endParaRPr sz="3586">
              <a:solidFill>
                <a:srgbClr val="991B1E"/>
              </a:solidFill>
              <a:latin typeface="Calibri"/>
              <a:ea typeface="Calibri"/>
              <a:cs typeface="Calibri"/>
              <a:sym typeface="Calibri"/>
            </a:endParaRPr>
          </a:p>
        </p:txBody>
      </p:sp>
      <p:sp>
        <p:nvSpPr>
          <p:cNvPr id="159" name="Google Shape;159;p30"/>
          <p:cNvSpPr/>
          <p:nvPr/>
        </p:nvSpPr>
        <p:spPr>
          <a:xfrm>
            <a:off x="618008" y="1225339"/>
            <a:ext cx="3685978" cy="2692821"/>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C1C1C1"/>
                </a:solidFill>
              </a:rPr>
              <a:t>PLACE A SCREENSHOT </a:t>
            </a:r>
            <a:endParaRPr>
              <a:solidFill>
                <a:srgbClr val="C1C1C1"/>
              </a:solidFill>
            </a:endParaRPr>
          </a:p>
          <a:p>
            <a:pPr marL="0" lvl="0" indent="0" algn="ctr" rtl="0">
              <a:spcBef>
                <a:spcPts val="0"/>
              </a:spcBef>
              <a:spcAft>
                <a:spcPts val="0"/>
              </a:spcAft>
              <a:buNone/>
            </a:pPr>
            <a:r>
              <a:rPr lang="en">
                <a:solidFill>
                  <a:srgbClr val="C1C1C1"/>
                </a:solidFill>
              </a:rPr>
              <a:t>OF THE INFOGRAM </a:t>
            </a:r>
            <a:endParaRPr>
              <a:solidFill>
                <a:srgbClr val="C1C1C1"/>
              </a:solidFill>
            </a:endParaRPr>
          </a:p>
          <a:p>
            <a:pPr marL="0" lvl="0" indent="0" algn="ctr" rtl="0">
              <a:spcBef>
                <a:spcPts val="0"/>
              </a:spcBef>
              <a:spcAft>
                <a:spcPts val="0"/>
              </a:spcAft>
              <a:buNone/>
            </a:pPr>
            <a:r>
              <a:rPr lang="en">
                <a:solidFill>
                  <a:srgbClr val="C1C1C1"/>
                </a:solidFill>
              </a:rPr>
              <a:t>FOR YOUR SCHOOL’S DATA </a:t>
            </a:r>
            <a:endParaRPr>
              <a:solidFill>
                <a:srgbClr val="C1C1C1"/>
              </a:solidFill>
            </a:endParaRPr>
          </a:p>
          <a:p>
            <a:pPr marL="0" lvl="0" indent="0" algn="ctr" rtl="0">
              <a:spcBef>
                <a:spcPts val="0"/>
              </a:spcBef>
              <a:spcAft>
                <a:spcPts val="0"/>
              </a:spcAft>
              <a:buNone/>
            </a:pPr>
            <a:r>
              <a:rPr lang="en">
                <a:solidFill>
                  <a:srgbClr val="C1C1C1"/>
                </a:solidFill>
              </a:rPr>
              <a:t>IN THIS AREA HERE</a:t>
            </a:r>
            <a:endParaRPr>
              <a:solidFill>
                <a:srgbClr val="C1C1C1"/>
              </a:solidFill>
            </a:endParaRPr>
          </a:p>
        </p:txBody>
      </p:sp>
      <p:sp>
        <p:nvSpPr>
          <p:cNvPr id="160" name="Google Shape;160;p30"/>
          <p:cNvSpPr/>
          <p:nvPr/>
        </p:nvSpPr>
        <p:spPr>
          <a:xfrm>
            <a:off x="6408637" y="2992646"/>
            <a:ext cx="1261500" cy="1261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C1C1C1"/>
                </a:solidFill>
              </a:rPr>
              <a:t>PLACE </a:t>
            </a:r>
            <a:endParaRPr sz="1000" dirty="0">
              <a:solidFill>
                <a:srgbClr val="C1C1C1"/>
              </a:solidFill>
            </a:endParaRPr>
          </a:p>
          <a:p>
            <a:pPr marL="0" lvl="0" indent="0" algn="ctr" rtl="0">
              <a:spcBef>
                <a:spcPts val="0"/>
              </a:spcBef>
              <a:spcAft>
                <a:spcPts val="0"/>
              </a:spcAft>
              <a:buNone/>
            </a:pPr>
            <a:r>
              <a:rPr lang="en" sz="1000" dirty="0">
                <a:solidFill>
                  <a:srgbClr val="C1C1C1"/>
                </a:solidFill>
              </a:rPr>
              <a:t>QR CODE </a:t>
            </a:r>
            <a:endParaRPr sz="1000" dirty="0">
              <a:solidFill>
                <a:srgbClr val="C1C1C1"/>
              </a:solidFill>
            </a:endParaRPr>
          </a:p>
          <a:p>
            <a:pPr marL="0" lvl="0" indent="0" algn="ctr" rtl="0">
              <a:spcBef>
                <a:spcPts val="0"/>
              </a:spcBef>
              <a:spcAft>
                <a:spcPts val="0"/>
              </a:spcAft>
              <a:buNone/>
            </a:pPr>
            <a:r>
              <a:rPr lang="en" sz="1000" dirty="0">
                <a:solidFill>
                  <a:srgbClr val="C1C1C1"/>
                </a:solidFill>
              </a:rPr>
              <a:t>TO INFOGRAM HERE</a:t>
            </a:r>
            <a:endParaRPr sz="1000" dirty="0">
              <a:solidFill>
                <a:srgbClr val="C1C1C1"/>
              </a:solidFill>
            </a:endParaRPr>
          </a:p>
        </p:txBody>
      </p:sp>
      <p:sp>
        <p:nvSpPr>
          <p:cNvPr id="161" name="Google Shape;161;p30"/>
          <p:cNvSpPr txBox="1"/>
          <p:nvPr/>
        </p:nvSpPr>
        <p:spPr>
          <a:xfrm>
            <a:off x="5751775" y="2496800"/>
            <a:ext cx="2993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rgbClr val="0000FF"/>
                </a:solidFill>
                <a:latin typeface="Calibri"/>
                <a:ea typeface="Calibri"/>
                <a:cs typeface="Calibri"/>
                <a:sym typeface="Calibri"/>
              </a:rPr>
              <a:t>[PASTE TINY URL HERE]</a:t>
            </a:r>
            <a:endParaRPr sz="1800" u="sng">
              <a:solidFill>
                <a:srgbClr val="0000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457200" y="205978"/>
            <a:ext cx="8229600" cy="857400"/>
          </a:xfrm>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Frayer Model</a:t>
            </a:r>
            <a:endParaRPr/>
          </a:p>
        </p:txBody>
      </p:sp>
      <p:graphicFrame>
        <p:nvGraphicFramePr>
          <p:cNvPr id="167" name="Google Shape;167;p31"/>
          <p:cNvGraphicFramePr/>
          <p:nvPr>
            <p:extLst>
              <p:ext uri="{D42A27DB-BD31-4B8C-83A1-F6EECF244321}">
                <p14:modId xmlns:p14="http://schemas.microsoft.com/office/powerpoint/2010/main" val="3065548838"/>
              </p:ext>
            </p:extLst>
          </p:nvPr>
        </p:nvGraphicFramePr>
        <p:xfrm>
          <a:off x="614854" y="1095368"/>
          <a:ext cx="7794988" cy="3416724"/>
        </p:xfrm>
        <a:graphic>
          <a:graphicData uri="http://schemas.openxmlformats.org/drawingml/2006/table">
            <a:tbl>
              <a:tblPr>
                <a:noFill/>
                <a:tableStyleId>{7353F948-7FEC-43E5-B5DB-169FBECB9C52}</a:tableStyleId>
              </a:tblPr>
              <a:tblGrid>
                <a:gridCol w="3897494">
                  <a:extLst>
                    <a:ext uri="{9D8B030D-6E8A-4147-A177-3AD203B41FA5}">
                      <a16:colId xmlns:a16="http://schemas.microsoft.com/office/drawing/2014/main" val="20000"/>
                    </a:ext>
                  </a:extLst>
                </a:gridCol>
                <a:gridCol w="3897494">
                  <a:extLst>
                    <a:ext uri="{9D8B030D-6E8A-4147-A177-3AD203B41FA5}">
                      <a16:colId xmlns:a16="http://schemas.microsoft.com/office/drawing/2014/main" val="20001"/>
                    </a:ext>
                  </a:extLst>
                </a:gridCol>
              </a:tblGrid>
              <a:tr h="1708362">
                <a:tc>
                  <a:txBody>
                    <a:bodyPr/>
                    <a:lstStyle/>
                    <a:p>
                      <a:pPr marL="0" lvl="0" indent="0" algn="l" rtl="0">
                        <a:spcBef>
                          <a:spcPts val="0"/>
                        </a:spcBef>
                        <a:spcAft>
                          <a:spcPts val="0"/>
                        </a:spcAft>
                        <a:buNone/>
                      </a:pPr>
                      <a:r>
                        <a:rPr lang="en" sz="2000" b="1">
                          <a:latin typeface="Caveat"/>
                          <a:ea typeface="Caveat"/>
                          <a:cs typeface="Caveat"/>
                          <a:sym typeface="Caveat"/>
                        </a:rPr>
                        <a:t>Data </a:t>
                      </a:r>
                      <a:br>
                        <a:rPr lang="en" sz="2000" b="1">
                          <a:latin typeface="Caveat"/>
                          <a:ea typeface="Caveat"/>
                          <a:cs typeface="Caveat"/>
                          <a:sym typeface="Caveat"/>
                        </a:rPr>
                      </a:br>
                      <a:r>
                        <a:rPr lang="en" sz="2000" b="1">
                          <a:latin typeface="Caveat"/>
                          <a:ea typeface="Caveat"/>
                          <a:cs typeface="Caveat"/>
                          <a:sym typeface="Caveat"/>
                        </a:rPr>
                        <a:t>(what does it say?)</a:t>
                      </a:r>
                      <a:endParaRPr sz="2000" b="1">
                        <a:latin typeface="Caveat"/>
                        <a:ea typeface="Caveat"/>
                        <a:cs typeface="Caveat"/>
                        <a:sym typeface="Caveat"/>
                      </a:endParaRPr>
                    </a:p>
                  </a:txBody>
                  <a:tcPr marL="91425" marR="91425" marT="91425" marB="91425">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2000" b="1">
                          <a:latin typeface="Caveat"/>
                          <a:ea typeface="Caveat"/>
                          <a:cs typeface="Caveat"/>
                          <a:sym typeface="Caveat"/>
                        </a:rPr>
                        <a:t>Center </a:t>
                      </a:r>
                      <a:br>
                        <a:rPr lang="en" sz="2000" b="1">
                          <a:latin typeface="Caveat"/>
                          <a:ea typeface="Caveat"/>
                          <a:cs typeface="Caveat"/>
                          <a:sym typeface="Caveat"/>
                        </a:rPr>
                      </a:br>
                      <a:r>
                        <a:rPr lang="en" sz="2000" b="1">
                          <a:latin typeface="Caveat"/>
                          <a:ea typeface="Caveat"/>
                          <a:cs typeface="Caveat"/>
                          <a:sym typeface="Caveat"/>
                        </a:rPr>
                        <a:t>(keep doing, start doing?)</a:t>
                      </a:r>
                      <a:endParaRPr sz="2000" b="1">
                        <a:latin typeface="Caveat"/>
                        <a:ea typeface="Caveat"/>
                        <a:cs typeface="Caveat"/>
                        <a:sym typeface="Caveat"/>
                      </a:endParaRPr>
                    </a:p>
                  </a:txBody>
                  <a:tcPr marL="91425" marR="91425" marT="91425" marB="91425">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708362">
                <a:tc>
                  <a:txBody>
                    <a:bodyPr/>
                    <a:lstStyle/>
                    <a:p>
                      <a:pPr marL="0" lvl="0" indent="0" algn="l" rtl="0">
                        <a:spcBef>
                          <a:spcPts val="0"/>
                        </a:spcBef>
                        <a:spcAft>
                          <a:spcPts val="0"/>
                        </a:spcAft>
                        <a:buNone/>
                      </a:pPr>
                      <a:r>
                        <a:rPr lang="en" sz="2000" b="1" dirty="0">
                          <a:latin typeface="Caveat"/>
                          <a:ea typeface="Caveat"/>
                          <a:cs typeface="Caveat"/>
                          <a:sym typeface="Caveat"/>
                        </a:rPr>
                        <a:t>Team </a:t>
                      </a:r>
                      <a:br>
                        <a:rPr lang="en" sz="2000" b="1" dirty="0">
                          <a:latin typeface="Caveat"/>
                          <a:ea typeface="Caveat"/>
                          <a:cs typeface="Caveat"/>
                          <a:sym typeface="Caveat"/>
                        </a:rPr>
                      </a:br>
                      <a:r>
                        <a:rPr lang="en" sz="2000" b="1" dirty="0">
                          <a:latin typeface="Caveat"/>
                          <a:ea typeface="Caveat"/>
                          <a:cs typeface="Caveat"/>
                          <a:sym typeface="Caveat"/>
                        </a:rPr>
                        <a:t>(keep doing, start doing?)</a:t>
                      </a:r>
                      <a:endParaRPr sz="2000" b="1" dirty="0">
                        <a:latin typeface="Caveat"/>
                        <a:ea typeface="Caveat"/>
                        <a:cs typeface="Caveat"/>
                        <a:sym typeface="Caveat"/>
                      </a:endParaRPr>
                    </a:p>
                  </a:txBody>
                  <a:tcPr marL="91425" marR="91425" marT="91425" marB="91425">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 sz="2000" b="1" dirty="0">
                          <a:latin typeface="Caveat"/>
                          <a:ea typeface="Caveat"/>
                          <a:cs typeface="Caveat"/>
                          <a:sym typeface="Caveat"/>
                        </a:rPr>
                        <a:t>Personal </a:t>
                      </a:r>
                      <a:br>
                        <a:rPr lang="en" sz="2000" b="1" dirty="0">
                          <a:latin typeface="Caveat"/>
                          <a:ea typeface="Caveat"/>
                          <a:cs typeface="Caveat"/>
                          <a:sym typeface="Caveat"/>
                        </a:rPr>
                      </a:br>
                      <a:r>
                        <a:rPr lang="en" sz="2000" b="1" dirty="0">
                          <a:latin typeface="Caveat"/>
                          <a:ea typeface="Caveat"/>
                          <a:cs typeface="Caveat"/>
                          <a:sym typeface="Caveat"/>
                        </a:rPr>
                        <a:t>(keep doing, start doing?)</a:t>
                      </a:r>
                      <a:endParaRPr sz="2000" b="1" dirty="0">
                        <a:latin typeface="Caveat"/>
                        <a:ea typeface="Caveat"/>
                        <a:cs typeface="Caveat"/>
                        <a:sym typeface="Caveat"/>
                      </a:endParaRPr>
                    </a:p>
                  </a:txBody>
                  <a:tcPr marL="91425" marR="91425" marT="91425" marB="91425">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168" name="Google Shape;168;p31"/>
          <p:cNvSpPr/>
          <p:nvPr/>
        </p:nvSpPr>
        <p:spPr>
          <a:xfrm>
            <a:off x="3547242" y="2345525"/>
            <a:ext cx="2075058" cy="1274238"/>
          </a:xfrm>
          <a:prstGeom prst="ellipse">
            <a:avLst/>
          </a:prstGeom>
          <a:solidFill>
            <a:schemeClr val="lt1"/>
          </a:solidFill>
          <a:ln w="19050" cap="flat" cmpd="sng">
            <a:solidFill>
              <a:srgbClr val="65929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900" b="1" dirty="0">
                <a:latin typeface="Caveat"/>
                <a:ea typeface="Caveat"/>
                <a:cs typeface="Caveat"/>
                <a:sym typeface="Caveat"/>
              </a:rPr>
              <a:t>Construct Name</a:t>
            </a:r>
            <a:endParaRPr sz="2900" b="1" dirty="0">
              <a:latin typeface="Caveat"/>
              <a:ea typeface="Caveat"/>
              <a:cs typeface="Caveat"/>
              <a:sym typeface="Cave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t>Gallery Walk</a:t>
            </a:r>
            <a:endParaRPr/>
          </a:p>
        </p:txBody>
      </p:sp>
      <p:sp>
        <p:nvSpPr>
          <p:cNvPr id="174" name="Google Shape;174;p32"/>
          <p:cNvSpPr txBox="1">
            <a:spLocks noGrp="1"/>
          </p:cNvSpPr>
          <p:nvPr>
            <p:ph type="body" idx="1"/>
          </p:nvPr>
        </p:nvSpPr>
        <p:spPr>
          <a:xfrm>
            <a:off x="457200" y="1200150"/>
            <a:ext cx="4846320" cy="3725700"/>
          </a:xfrm>
          <a:prstGeom prst="rect">
            <a:avLst/>
          </a:prstGeom>
        </p:spPr>
        <p:txBody>
          <a:bodyPr spcFirstLastPara="1" wrap="square" lIns="130025" tIns="130025" rIns="130025" bIns="130025" anchor="t" anchorCtr="0">
            <a:noAutofit/>
          </a:bodyPr>
          <a:lstStyle/>
          <a:p>
            <a:pPr marL="457200" lvl="0" indent="-374650" algn="l" rtl="0">
              <a:spcBef>
                <a:spcPts val="520"/>
              </a:spcBef>
              <a:spcAft>
                <a:spcPts val="0"/>
              </a:spcAft>
              <a:buSzPts val="2300"/>
              <a:buAutoNum type="arabicPeriod"/>
            </a:pPr>
            <a:r>
              <a:rPr lang="en" sz="2300" dirty="0"/>
              <a:t>Walk the room to view </a:t>
            </a:r>
            <a:br>
              <a:rPr lang="en" sz="2300" dirty="0"/>
            </a:br>
            <a:r>
              <a:rPr lang="en" sz="2300" dirty="0"/>
              <a:t>each group’s Frayer </a:t>
            </a:r>
            <a:br>
              <a:rPr lang="en" sz="2300" dirty="0"/>
            </a:br>
            <a:r>
              <a:rPr lang="en" sz="2300" dirty="0"/>
              <a:t>Model Poster.</a:t>
            </a:r>
            <a:endParaRPr sz="2300" dirty="0"/>
          </a:p>
          <a:p>
            <a:pPr marL="457200" lvl="0" indent="-374650" algn="l" rtl="0">
              <a:spcBef>
                <a:spcPts val="1000"/>
              </a:spcBef>
              <a:spcAft>
                <a:spcPts val="0"/>
              </a:spcAft>
              <a:buSzPts val="2300"/>
              <a:buAutoNum type="arabicPeriod"/>
            </a:pPr>
            <a:r>
              <a:rPr lang="en" sz="2300" dirty="0"/>
              <a:t>As a group, add a sticky note to each poster with a reaction or reflection, such as:</a:t>
            </a:r>
            <a:endParaRPr sz="2300" dirty="0"/>
          </a:p>
          <a:p>
            <a:pPr marL="965200" lvl="1" indent="-342900">
              <a:spcBef>
                <a:spcPts val="0"/>
              </a:spcBef>
              <a:buClr>
                <a:schemeClr val="accent6"/>
              </a:buClr>
              <a:buSzPts val="1000"/>
            </a:pPr>
            <a:r>
              <a:rPr lang="en" sz="2000" dirty="0"/>
              <a:t>What idea do you support most?</a:t>
            </a:r>
            <a:endParaRPr sz="2000" dirty="0"/>
          </a:p>
          <a:p>
            <a:pPr marL="965200" lvl="1" indent="-342900">
              <a:spcBef>
                <a:spcPts val="0"/>
              </a:spcBef>
              <a:buClr>
                <a:schemeClr val="accent6"/>
              </a:buClr>
              <a:buSzPts val="1000"/>
            </a:pPr>
            <a:r>
              <a:rPr lang="en" sz="2000" dirty="0"/>
              <a:t>What additional ideas do you have?</a:t>
            </a:r>
            <a:endParaRPr sz="2000" dirty="0"/>
          </a:p>
          <a:p>
            <a:pPr marL="965200" lvl="1" indent="-342900">
              <a:spcBef>
                <a:spcPts val="0"/>
              </a:spcBef>
              <a:buClr>
                <a:schemeClr val="accent6"/>
              </a:buClr>
              <a:buSzPts val="1000"/>
            </a:pPr>
            <a:r>
              <a:rPr lang="en" sz="2000" dirty="0"/>
              <a:t>What questions do you have?</a:t>
            </a:r>
            <a:endParaRPr sz="2300" dirty="0"/>
          </a:p>
        </p:txBody>
      </p:sp>
      <p:pic>
        <p:nvPicPr>
          <p:cNvPr id="175" name="Google Shape;175;p32"/>
          <p:cNvPicPr preferRelativeResize="0"/>
          <p:nvPr/>
        </p:nvPicPr>
        <p:blipFill>
          <a:blip r:embed="rId3">
            <a:alphaModFix/>
          </a:blip>
          <a:stretch>
            <a:fillRect/>
          </a:stretch>
        </p:blipFill>
        <p:spPr>
          <a:xfrm>
            <a:off x="4572001" y="397273"/>
            <a:ext cx="4298650" cy="21744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7"/>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Directing Energy: Leadership Supportiveness</a:t>
            </a:r>
            <a:endParaRPr/>
          </a:p>
        </p:txBody>
      </p:sp>
      <p:sp>
        <p:nvSpPr>
          <p:cNvPr id="67" name="Google Shape;67;p17"/>
          <p:cNvSpPr txBox="1">
            <a:spLocks noGrp="1"/>
          </p:cNvSpPr>
          <p:nvPr>
            <p:ph type="subTitle" idx="1"/>
          </p:nvPr>
        </p:nvSpPr>
        <p:spPr>
          <a:xfrm>
            <a:off x="533400" y="2421402"/>
            <a:ext cx="7854600" cy="13146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a:t>8 Aspects of Climate &amp; Culture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419100" y="1679475"/>
            <a:ext cx="8305800" cy="159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Essential </a:t>
            </a:r>
            <a:r>
              <a:rPr lang="en" sz="3586" dirty="0">
                <a:solidFill>
                  <a:srgbClr val="991B1E"/>
                </a:solidFill>
              </a:rPr>
              <a:t>Question</a:t>
            </a:r>
            <a:endParaRPr sz="3586" dirty="0">
              <a:solidFill>
                <a:srgbClr val="991B1E"/>
              </a:solidFill>
            </a:endParaRPr>
          </a:p>
          <a:p>
            <a:pPr marL="0" lvl="0" indent="0" algn="l" rtl="0">
              <a:spcBef>
                <a:spcPts val="0"/>
              </a:spcBef>
              <a:spcAft>
                <a:spcPts val="0"/>
              </a:spcAft>
              <a:buNone/>
            </a:pPr>
            <a:endParaRPr sz="3586" dirty="0">
              <a:solidFill>
                <a:srgbClr val="991B1E"/>
              </a:solidFill>
            </a:endParaRPr>
          </a:p>
          <a:p>
            <a:pPr marL="0" lvl="0" indent="0" algn="l" rtl="0">
              <a:spcBef>
                <a:spcPts val="0"/>
              </a:spcBef>
              <a:spcAft>
                <a:spcPts val="0"/>
              </a:spcAft>
              <a:buNone/>
            </a:pPr>
            <a:r>
              <a:rPr lang="en" dirty="0">
                <a:solidFill>
                  <a:schemeClr val="dk1"/>
                </a:solidFill>
              </a:rPr>
              <a:t>How do leadership practices impact employee engagement within an organization?</a:t>
            </a:r>
            <a:endParaRPr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a:solidFill>
                  <a:srgbClr val="991B1E"/>
                </a:solidFill>
              </a:rPr>
              <a:t>Magnetic Statements</a:t>
            </a:r>
            <a:endParaRPr>
              <a:solidFill>
                <a:srgbClr val="991B1E"/>
              </a:solidFill>
            </a:endParaRPr>
          </a:p>
        </p:txBody>
      </p:sp>
      <p:sp>
        <p:nvSpPr>
          <p:cNvPr id="78" name="Google Shape;78;p19"/>
          <p:cNvSpPr txBox="1">
            <a:spLocks noGrp="1"/>
          </p:cNvSpPr>
          <p:nvPr>
            <p:ph type="body" idx="1"/>
          </p:nvPr>
        </p:nvSpPr>
        <p:spPr>
          <a:xfrm>
            <a:off x="457199" y="1200150"/>
            <a:ext cx="5538083" cy="3725700"/>
          </a:xfrm>
          <a:prstGeom prst="rect">
            <a:avLst/>
          </a:prstGeom>
        </p:spPr>
        <p:txBody>
          <a:bodyPr spcFirstLastPara="1" wrap="square" lIns="130025" tIns="130025" rIns="130025" bIns="130025" anchor="t" anchorCtr="0">
            <a:noAutofit/>
          </a:bodyPr>
          <a:lstStyle/>
          <a:p>
            <a:pPr marL="457200" lvl="0" indent="-438150" algn="l" rtl="0">
              <a:spcBef>
                <a:spcPts val="520"/>
              </a:spcBef>
              <a:spcAft>
                <a:spcPts val="0"/>
              </a:spcAft>
              <a:buSzPts val="3300"/>
              <a:buAutoNum type="arabicPeriod"/>
            </a:pPr>
            <a:r>
              <a:rPr lang="en" sz="3300" dirty="0"/>
              <a:t>Read some of the quotes on </a:t>
            </a:r>
            <a:br>
              <a:rPr lang="en" sz="3300" dirty="0"/>
            </a:br>
            <a:r>
              <a:rPr lang="en" sz="3300" dirty="0"/>
              <a:t>the walls around the room. </a:t>
            </a:r>
            <a:endParaRPr sz="3300" dirty="0"/>
          </a:p>
          <a:p>
            <a:pPr marL="457200" lvl="0" indent="-438150" algn="l" rtl="0">
              <a:spcBef>
                <a:spcPts val="1000"/>
              </a:spcBef>
              <a:spcAft>
                <a:spcPts val="1000"/>
              </a:spcAft>
              <a:buSzPts val="3300"/>
              <a:buAutoNum type="arabicPeriod"/>
            </a:pPr>
            <a:r>
              <a:rPr lang="en" sz="3300" dirty="0"/>
              <a:t>Stand near the one that </a:t>
            </a:r>
            <a:br>
              <a:rPr lang="en" sz="3300" dirty="0"/>
            </a:br>
            <a:r>
              <a:rPr lang="en" sz="3300" dirty="0"/>
              <a:t>draws your attention the most. </a:t>
            </a:r>
            <a:endParaRPr sz="3300" dirty="0"/>
          </a:p>
        </p:txBody>
      </p:sp>
      <p:pic>
        <p:nvPicPr>
          <p:cNvPr id="79" name="Google Shape;79;p19"/>
          <p:cNvPicPr preferRelativeResize="0"/>
          <p:nvPr/>
        </p:nvPicPr>
        <p:blipFill>
          <a:blip r:embed="rId3">
            <a:alphaModFix/>
          </a:blip>
          <a:stretch>
            <a:fillRect/>
          </a:stretch>
        </p:blipFill>
        <p:spPr>
          <a:xfrm rot="940895">
            <a:off x="5994436" y="461203"/>
            <a:ext cx="2724244" cy="27242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30-Second Expert	</a:t>
            </a:r>
            <a:endParaRPr dirty="0"/>
          </a:p>
        </p:txBody>
      </p:sp>
      <p:sp>
        <p:nvSpPr>
          <p:cNvPr id="85" name="Google Shape;85;p20"/>
          <p:cNvSpPr txBox="1">
            <a:spLocks noGrp="1"/>
          </p:cNvSpPr>
          <p:nvPr>
            <p:ph type="body" idx="1"/>
          </p:nvPr>
        </p:nvSpPr>
        <p:spPr>
          <a:xfrm>
            <a:off x="457200" y="1200150"/>
            <a:ext cx="4408998" cy="3725700"/>
          </a:xfrm>
          <a:prstGeom prst="rect">
            <a:avLst/>
          </a:prstGeom>
        </p:spPr>
        <p:txBody>
          <a:bodyPr spcFirstLastPara="1" wrap="square" lIns="130025" tIns="130025" rIns="130025" bIns="130025" anchor="t" anchorCtr="0">
            <a:noAutofit/>
          </a:bodyPr>
          <a:lstStyle/>
          <a:p>
            <a:pPr marL="457200" lvl="0" indent="-393700" algn="l" rtl="0">
              <a:spcBef>
                <a:spcPts val="520"/>
              </a:spcBef>
              <a:spcAft>
                <a:spcPts val="0"/>
              </a:spcAft>
              <a:buSzPts val="2600"/>
              <a:buAutoNum type="arabicPeriod"/>
            </a:pPr>
            <a:r>
              <a:rPr lang="en" dirty="0"/>
              <a:t>Talk with your group about the quote and why you chose it.</a:t>
            </a:r>
            <a:endParaRPr dirty="0"/>
          </a:p>
          <a:p>
            <a:pPr marL="457200" lvl="0" indent="-393700" algn="l" rtl="0">
              <a:spcBef>
                <a:spcPts val="1000"/>
              </a:spcBef>
              <a:spcAft>
                <a:spcPts val="0"/>
              </a:spcAft>
              <a:buSzPts val="2600"/>
              <a:buAutoNum type="arabicPeriod"/>
            </a:pPr>
            <a:r>
              <a:rPr lang="en" dirty="0"/>
              <a:t>Have one person from each group read their quote and share in 30 seconds what you talked about. </a:t>
            </a:r>
            <a:endParaRPr dirty="0"/>
          </a:p>
        </p:txBody>
      </p:sp>
      <p:pic>
        <p:nvPicPr>
          <p:cNvPr id="86" name="Google Shape;86;p20"/>
          <p:cNvPicPr preferRelativeResize="0"/>
          <p:nvPr/>
        </p:nvPicPr>
        <p:blipFill>
          <a:blip r:embed="rId3">
            <a:alphaModFix/>
          </a:blip>
          <a:stretch>
            <a:fillRect/>
          </a:stretch>
        </p:blipFill>
        <p:spPr>
          <a:xfrm>
            <a:off x="4644229" y="972700"/>
            <a:ext cx="4110025" cy="29923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Statement #1</a:t>
            </a:r>
            <a:endParaRPr dirty="0"/>
          </a:p>
        </p:txBody>
      </p:sp>
      <p:sp>
        <p:nvSpPr>
          <p:cNvPr id="92" name="Google Shape;92;p21"/>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a:t>When employees feel strongly connected to the vision and clearly see how their role aligns with the strategic priorities, they feel valuable and motivated to do well.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Statement #2</a:t>
            </a:r>
            <a:endParaRPr dirty="0"/>
          </a:p>
        </p:txBody>
      </p:sp>
      <p:sp>
        <p:nvSpPr>
          <p:cNvPr id="98" name="Google Shape;98;p22"/>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dirty="0"/>
              <a:t>Setting organizational strategies and goals is only as valuable as they are clearly communicated.</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Statement #3</a:t>
            </a:r>
            <a:endParaRPr dirty="0"/>
          </a:p>
        </p:txBody>
      </p:sp>
      <p:sp>
        <p:nvSpPr>
          <p:cNvPr id="104" name="Google Shape;104;p23"/>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a:t>Leading the organization in collaborative goal setting and shared assessment of goal progress builds a community of trust and investment.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4"/>
          <p:cNvSpPr txBox="1">
            <a:spLocks noGrp="1"/>
          </p:cNvSpPr>
          <p:nvPr>
            <p:ph type="title"/>
          </p:nvPr>
        </p:nvSpPr>
        <p:spPr>
          <a:prstGeom prst="rect">
            <a:avLst/>
          </a:prstGeom>
        </p:spPr>
        <p:txBody>
          <a:bodyPr spcFirstLastPara="1" wrap="square" lIns="130025" tIns="130025" rIns="130025" bIns="130025" anchor="ctr" anchorCtr="0">
            <a:noAutofit/>
          </a:bodyPr>
          <a:lstStyle/>
          <a:p>
            <a:pPr marL="0" lvl="0" indent="0" algn="l" rtl="0">
              <a:spcBef>
                <a:spcPts val="0"/>
              </a:spcBef>
              <a:spcAft>
                <a:spcPts val="0"/>
              </a:spcAft>
              <a:buNone/>
            </a:pPr>
            <a:r>
              <a:rPr lang="en" dirty="0"/>
              <a:t>Statement #4</a:t>
            </a:r>
            <a:endParaRPr dirty="0"/>
          </a:p>
        </p:txBody>
      </p:sp>
      <p:sp>
        <p:nvSpPr>
          <p:cNvPr id="110" name="Google Shape;110;p24"/>
          <p:cNvSpPr txBox="1">
            <a:spLocks noGrp="1"/>
          </p:cNvSpPr>
          <p:nvPr>
            <p:ph type="body" idx="1"/>
          </p:nvPr>
        </p:nvSpPr>
        <p:spPr>
          <a:prstGeom prst="rect">
            <a:avLst/>
          </a:prstGeom>
        </p:spPr>
        <p:txBody>
          <a:bodyPr spcFirstLastPara="1" wrap="square" lIns="130025" tIns="130025" rIns="130025" bIns="130025" anchor="t" anchorCtr="0">
            <a:noAutofit/>
          </a:bodyPr>
          <a:lstStyle/>
          <a:p>
            <a:pPr marL="0" lvl="0" indent="0" algn="l" rtl="0">
              <a:spcBef>
                <a:spcPts val="520"/>
              </a:spcBef>
              <a:spcAft>
                <a:spcPts val="0"/>
              </a:spcAft>
              <a:buNone/>
            </a:pPr>
            <a:r>
              <a:rPr lang="en"/>
              <a:t>Every communication is an opportunity to clarify expectations and scaffold employee achievement in alignment with the organizational goals.</a:t>
            </a:r>
            <a:endParaRP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1179</Words>
  <Application>Microsoft Macintosh PowerPoint</Application>
  <PresentationFormat>On-screen Show (16:9)</PresentationFormat>
  <Paragraphs>105</Paragraphs>
  <Slides>17</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Noto Sans</vt:lpstr>
      <vt:lpstr>Caveat</vt:lpstr>
      <vt:lpstr>Constantia</vt:lpstr>
      <vt:lpstr>Georgia</vt:lpstr>
      <vt:lpstr>Roboto</vt:lpstr>
      <vt:lpstr>Arial</vt:lpstr>
      <vt:lpstr>LEARN theme</vt:lpstr>
      <vt:lpstr>PowerPoint Presentation</vt:lpstr>
      <vt:lpstr>Directing Energy: Leadership Supportiveness</vt:lpstr>
      <vt:lpstr> Essential Question  How do leadership practices impact employee engagement within an organization?</vt:lpstr>
      <vt:lpstr>Magnetic Statements</vt:lpstr>
      <vt:lpstr>30-Second Expert </vt:lpstr>
      <vt:lpstr>Statement #1</vt:lpstr>
      <vt:lpstr>Statement #2</vt:lpstr>
      <vt:lpstr>Statement #3</vt:lpstr>
      <vt:lpstr>Statement #4</vt:lpstr>
      <vt:lpstr>Objectives</vt:lpstr>
      <vt:lpstr>Directing Energy:  Leadership and Strategic Alignment </vt:lpstr>
      <vt:lpstr>Job Demand-Resources Model</vt:lpstr>
      <vt:lpstr>PowerPoint Presentation</vt:lpstr>
      <vt:lpstr>Example, Non-Example</vt:lpstr>
      <vt:lpstr>PowerPoint Presentation</vt:lpstr>
      <vt:lpstr>Frayer Model</vt:lpstr>
      <vt:lpstr>Gallery Walk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Directing Energy: Leadership Supportiveness</dc:title>
  <dc:creator>profe</dc:creator>
  <cp:lastModifiedBy>Shogren, Caitlin E.</cp:lastModifiedBy>
  <cp:revision>4</cp:revision>
  <dcterms:modified xsi:type="dcterms:W3CDTF">2023-06-07T17:13:11Z</dcterms:modified>
</cp:coreProperties>
</file>