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20"/>
  </p:notesMasterIdLst>
  <p:sldIdLst>
    <p:sldId id="256" r:id="rId3"/>
    <p:sldId id="257" r:id="rId4"/>
    <p:sldId id="262" r:id="rId5"/>
    <p:sldId id="260" r:id="rId6"/>
    <p:sldId id="272" r:id="rId7"/>
    <p:sldId id="273" r:id="rId8"/>
    <p:sldId id="276" r:id="rId9"/>
    <p:sldId id="277" r:id="rId10"/>
    <p:sldId id="278" r:id="rId11"/>
    <p:sldId id="279" r:id="rId12"/>
    <p:sldId id="280" r:id="rId13"/>
    <p:sldId id="281" r:id="rId14"/>
    <p:sldId id="266" r:id="rId15"/>
    <p:sldId id="282" r:id="rId16"/>
    <p:sldId id="283" r:id="rId17"/>
    <p:sldId id="284" r:id="rId18"/>
    <p:sldId id="285" r:id="rId19"/>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286"/>
  </p:normalViewPr>
  <p:slideViewPr>
    <p:cSldViewPr snapToGrid="0">
      <p:cViewPr varScale="1">
        <p:scale>
          <a:sx n="197" d="100"/>
          <a:sy n="197" d="100"/>
        </p:scale>
        <p:origin x="73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ocs.google.com/document/d/1ZNkxR0nCk7Fud_8arPrVRtoIhY5u3tQL_ZJroAZHf2o/edit"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docs.google.com/document/d/1VubhywwUb-Xb9upVPuOVu7O3-TdK_Rd4AL8x10AePzE/edit"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126"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endParaRPr lang="en-US" dirty="0"/>
          </a:p>
          <a:p>
            <a:pPr marL="0" lvl="0" indent="0" algn="l" rtl="0">
              <a:spcBef>
                <a:spcPts val="0"/>
              </a:spcBef>
              <a:spcAft>
                <a:spcPts val="0"/>
              </a:spcAft>
              <a:buNone/>
            </a:pPr>
            <a:r>
              <a:rPr lang="en-US" dirty="0"/>
              <a:t>K20 Center. (n.d.). Magnetic statements. Strategies. https://learn.k20center.ou.edu/strategy/166</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Note the statements and seating plan at the top of the agenda even if we aren’t first.</a:t>
            </a:r>
            <a:r>
              <a:rPr lang="en-US" dirty="0">
                <a:highlight>
                  <a:srgbClr val="FFFF00"/>
                </a:highlight>
              </a:rPr>
              <a:t> Send out this information in advance of the meeting…read the statements in advance?</a:t>
            </a:r>
          </a:p>
          <a:p>
            <a:pPr marL="0" lvl="0" indent="0" algn="l" rtl="0">
              <a:spcBef>
                <a:spcPts val="0"/>
              </a:spcBef>
              <a:spcAft>
                <a:spcPts val="0"/>
              </a:spcAft>
              <a:buNone/>
            </a:pPr>
            <a:r>
              <a:rPr lang="en-US" u="sng" dirty="0">
                <a:solidFill>
                  <a:schemeClr val="hlink"/>
                </a:solidFill>
                <a:highlight>
                  <a:srgbClr val="FFFF00"/>
                </a:highlight>
                <a:hlinkClick r:id="rId3"/>
              </a:rPr>
              <a:t>https://docs.google.com/document/d/1ZNkxR0nCk7Fud_8arPrVRtoIhY5u3tQL_ZJroAZHf2o/edit</a:t>
            </a:r>
            <a:endParaRPr lang="en-US" dirty="0">
              <a:highlight>
                <a:srgbClr val="FFFF00"/>
              </a:highlight>
            </a:endParaRPr>
          </a:p>
          <a:p>
            <a:pPr marL="0" lvl="0" indent="0" algn="l" rtl="0">
              <a:spcBef>
                <a:spcPts val="0"/>
              </a:spcBef>
              <a:spcAft>
                <a:spcPts val="0"/>
              </a:spcAft>
              <a:buNone/>
            </a:pPr>
            <a:endParaRPr lang="en-US" dirty="0">
              <a:highlight>
                <a:srgbClr val="FFFF00"/>
              </a:highlight>
            </a:endParaRPr>
          </a:p>
          <a:p>
            <a:pPr marL="0" lvl="0" indent="0" algn="l" rtl="0">
              <a:spcBef>
                <a:spcPts val="0"/>
              </a:spcBef>
              <a:spcAft>
                <a:spcPts val="0"/>
              </a:spcAft>
              <a:buNone/>
            </a:pPr>
            <a:r>
              <a:rPr lang="en-US" dirty="0"/>
              <a:t>Door greeter to prompt people to read statements and select one.</a:t>
            </a:r>
          </a:p>
          <a:p>
            <a:endParaRPr lang="en-US" dirty="0"/>
          </a:p>
        </p:txBody>
      </p:sp>
    </p:spTree>
    <p:extLst>
      <p:ext uri="{BB962C8B-B14F-4D97-AF65-F5344CB8AC3E}">
        <p14:creationId xmlns:p14="http://schemas.microsoft.com/office/powerpoint/2010/main" val="14786074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K20 Center. (n.d.). 30-second expert. Strategies. https://learn.k20center.ou.edu/strategy/1048</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5 mins to talk, then share out</a:t>
            </a:r>
          </a:p>
          <a:p>
            <a:pPr marL="0" lvl="0" indent="0" algn="l" rtl="0">
              <a:spcBef>
                <a:spcPts val="0"/>
              </a:spcBef>
              <a:spcAft>
                <a:spcPts val="0"/>
              </a:spcAft>
              <a:buNone/>
            </a:pPr>
            <a:r>
              <a:rPr lang="en-US" dirty="0"/>
              <a:t>5 mins to share out</a:t>
            </a:r>
          </a:p>
          <a:p>
            <a:endParaRPr lang="en-US" dirty="0"/>
          </a:p>
        </p:txBody>
      </p:sp>
    </p:spTree>
    <p:extLst>
      <p:ext uri="{BB962C8B-B14F-4D97-AF65-F5344CB8AC3E}">
        <p14:creationId xmlns:p14="http://schemas.microsoft.com/office/powerpoint/2010/main" val="687731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K20 Center. (n.d.). POMS: Point of most significance. Strategies. https://learn.k20center.ou.edu/strategy/101</a:t>
            </a:r>
          </a:p>
          <a:p>
            <a:pPr marL="0" lvl="0" indent="0" algn="l" rtl="0">
              <a:spcBef>
                <a:spcPts val="0"/>
              </a:spcBef>
              <a:spcAft>
                <a:spcPts val="0"/>
              </a:spcAft>
              <a:buNone/>
            </a:pPr>
            <a:endParaRPr lang="en-US" dirty="0">
              <a:solidFill>
                <a:schemeClr val="dk1"/>
              </a:solidFill>
            </a:endParaRPr>
          </a:p>
          <a:p>
            <a:pPr marL="0" lvl="0" indent="0" algn="l" rtl="0">
              <a:spcBef>
                <a:spcPts val="0"/>
              </a:spcBef>
              <a:spcAft>
                <a:spcPts val="0"/>
              </a:spcAft>
              <a:buNone/>
            </a:pPr>
            <a:r>
              <a:rPr lang="en-US" dirty="0">
                <a:solidFill>
                  <a:schemeClr val="dk1"/>
                </a:solidFill>
              </a:rPr>
              <a:t>Formative Assessment Feedback MB: Do we need to structure how groups share out to the whole group?</a:t>
            </a:r>
            <a:endParaRPr lang="en-US" dirty="0"/>
          </a:p>
        </p:txBody>
      </p:sp>
    </p:spTree>
    <p:extLst>
      <p:ext uri="{BB962C8B-B14F-4D97-AF65-F5344CB8AC3E}">
        <p14:creationId xmlns:p14="http://schemas.microsoft.com/office/powerpoint/2010/main" val="3410217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Briefly overview the model. The Job demands-resources model is a common framework for research on organizational climate/community. There are varying levels of complexity used for conducting research but the basic concept is that job resources (emotional, organizational, social, </a:t>
            </a:r>
            <a:r>
              <a:rPr lang="en-US" dirty="0" err="1"/>
              <a:t>etc</a:t>
            </a:r>
            <a:r>
              <a:rPr lang="en-US" dirty="0"/>
              <a:t>) increase motivation and commitment where job demands in these same areas lead to burnout, stress, and reduced well-being. The overall sense of job satisfaction and improved organizational outcomes in terms of performance and culture are about the balance between these two things. Demands exist and will happen, but resources moderate and buffer the negative impact they have if the resources are adequate or outweigh the demands. </a:t>
            </a:r>
          </a:p>
          <a:p>
            <a:pPr marL="0" lvl="0" indent="0" algn="l" rtl="0">
              <a:spcBef>
                <a:spcPts val="0"/>
              </a:spcBef>
              <a:spcAft>
                <a:spcPts val="0"/>
              </a:spcAft>
              <a:buNone/>
            </a:pPr>
            <a:endParaRPr lang="en-US" dirty="0"/>
          </a:p>
          <a:p>
            <a:pPr marL="0" lvl="0" indent="0" algn="l" rtl="0">
              <a:spcBef>
                <a:spcPts val="0"/>
              </a:spcBef>
              <a:spcAft>
                <a:spcPts val="0"/>
              </a:spcAft>
              <a:buNone/>
            </a:pPr>
            <a:r>
              <a:rPr lang="en-US" b="1" dirty="0"/>
              <a:t>Ask volunteer to summarize/ provide examples of resources </a:t>
            </a:r>
            <a:endParaRPr lang="en-US" dirty="0"/>
          </a:p>
          <a:p>
            <a:endParaRPr lang="en-US" dirty="0"/>
          </a:p>
        </p:txBody>
      </p:sp>
    </p:spTree>
    <p:extLst>
      <p:ext uri="{BB962C8B-B14F-4D97-AF65-F5344CB8AC3E}">
        <p14:creationId xmlns:p14="http://schemas.microsoft.com/office/powerpoint/2010/main" val="2910203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Allow 10 mins</a:t>
            </a:r>
          </a:p>
          <a:p>
            <a:pPr marL="0" lvl="0" indent="0" algn="l" rtl="0">
              <a:spcBef>
                <a:spcPts val="0"/>
              </a:spcBef>
              <a:spcAft>
                <a:spcPts val="0"/>
              </a:spcAft>
              <a:buNone/>
            </a:pPr>
            <a:r>
              <a:rPr lang="en-US" dirty="0"/>
              <a:t>Work as a table to generate examples and non-examples for each category</a:t>
            </a:r>
          </a:p>
          <a:p>
            <a:pPr marL="0" lvl="0" indent="0" algn="l" rtl="0">
              <a:spcBef>
                <a:spcPts val="0"/>
              </a:spcBef>
              <a:spcAft>
                <a:spcPts val="0"/>
              </a:spcAft>
              <a:buNone/>
            </a:pPr>
            <a:r>
              <a:rPr lang="en-US" dirty="0"/>
              <a:t>Organizer/handout: </a:t>
            </a:r>
            <a:r>
              <a:rPr lang="en-US" u="sng" dirty="0">
                <a:solidFill>
                  <a:schemeClr val="hlink"/>
                </a:solidFill>
                <a:hlinkClick r:id="rId3"/>
              </a:rPr>
              <a:t>https://docs.google.com/document/d/1VubhywwUb-Xb9upVPuOVu7O3-TdK_Rd4AL8x10AePzE/edit</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Share out resources from each category from each group</a:t>
            </a:r>
          </a:p>
          <a:p>
            <a:pPr marL="0" lvl="0" indent="0" algn="l" rtl="0">
              <a:spcBef>
                <a:spcPts val="0"/>
              </a:spcBef>
              <a:spcAft>
                <a:spcPts val="0"/>
              </a:spcAft>
              <a:buNone/>
            </a:pPr>
            <a:endParaRPr lang="en-US" dirty="0">
              <a:solidFill>
                <a:schemeClr val="dk1"/>
              </a:solidFill>
            </a:endParaRPr>
          </a:p>
          <a:p>
            <a:pPr marL="0" lvl="0" indent="0" algn="l" rtl="0">
              <a:spcBef>
                <a:spcPts val="0"/>
              </a:spcBef>
              <a:spcAft>
                <a:spcPts val="0"/>
              </a:spcAft>
              <a:buClr>
                <a:schemeClr val="dk1"/>
              </a:buClr>
              <a:buSzPts val="1100"/>
              <a:buFont typeface="Arial"/>
              <a:buNone/>
            </a:pPr>
            <a:r>
              <a:rPr lang="en-US" dirty="0">
                <a:solidFill>
                  <a:schemeClr val="dk1"/>
                </a:solidFill>
              </a:rPr>
              <a:t>There are demands that can’t be changed and some that can be transformed into resources by asking for what you need.</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Tree>
    <p:extLst>
      <p:ext uri="{BB962C8B-B14F-4D97-AF65-F5344CB8AC3E}">
        <p14:creationId xmlns:p14="http://schemas.microsoft.com/office/powerpoint/2010/main" val="1165613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Pull up slide 14 and ask participants to access both infographics and take a few moments to just look at the data and what it says objectively for now. Point out that they might notice that a lot of these scales are about goals even when it’s not explicitly labeled “goals.” That’s why we started where we did with the magnetic statements activity today.</a:t>
            </a:r>
          </a:p>
          <a:p>
            <a:pPr marL="0" lvl="0" indent="0" algn="l" rtl="0">
              <a:spcBef>
                <a:spcPts val="1200"/>
              </a:spcBef>
              <a:spcAft>
                <a:spcPts val="0"/>
              </a:spcAft>
              <a:buNone/>
            </a:pPr>
            <a:endParaRPr lang="en-US" dirty="0"/>
          </a:p>
        </p:txBody>
      </p:sp>
    </p:spTree>
    <p:extLst>
      <p:ext uri="{BB962C8B-B14F-4D97-AF65-F5344CB8AC3E}">
        <p14:creationId xmlns:p14="http://schemas.microsoft.com/office/powerpoint/2010/main" val="1548590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K20 Center. (n.d.). Frayer model. Strategies. https://learn.k20center.ou.edu/strategy/126</a:t>
            </a:r>
          </a:p>
          <a:p>
            <a:pPr marL="0" lvl="0" indent="0" algn="l" rtl="0">
              <a:lnSpc>
                <a:spcPct val="115000"/>
              </a:lnSpc>
              <a:spcBef>
                <a:spcPts val="1200"/>
              </a:spcBef>
              <a:spcAft>
                <a:spcPts val="0"/>
              </a:spcAft>
              <a:buClr>
                <a:schemeClr val="dk1"/>
              </a:buClr>
              <a:buSzPts val="1100"/>
              <a:buFont typeface="Arial"/>
              <a:buNone/>
            </a:pPr>
            <a:endParaRPr lang="en-US"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Then number the participants into groups. Consider how many groups you will need so there’s no more than five people per group.</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As participants arrange into their numbered groups, provide each group with chart paper and a marker. Display slide 16 and direct participants to use this image as a guide to make a</a:t>
            </a:r>
            <a:r>
              <a:rPr lang="en-US" dirty="0">
                <a:solidFill>
                  <a:schemeClr val="dk1"/>
                </a:solidFill>
                <a:uFill>
                  <a:noFill/>
                </a:uFill>
                <a:hlinkClick r:id="rId3">
                  <a:extLst>
                    <a:ext uri="{A12FA001-AC4F-418D-AE19-62706E023703}">
                      <ahyp:hlinkClr xmlns:ahyp="http://schemas.microsoft.com/office/drawing/2018/hyperlinkcolor" val="tx"/>
                    </a:ext>
                  </a:extLst>
                </a:hlinkClick>
              </a:rPr>
              <a:t> </a:t>
            </a:r>
            <a:r>
              <a:rPr lang="en-US" u="sng" dirty="0">
                <a:solidFill>
                  <a:schemeClr val="hlink"/>
                </a:solidFill>
                <a:hlinkClick r:id="rId3"/>
              </a:rPr>
              <a:t>Frayer model</a:t>
            </a:r>
            <a:r>
              <a:rPr lang="en-US" dirty="0">
                <a:solidFill>
                  <a:schemeClr val="dk1"/>
                </a:solidFill>
              </a:rPr>
              <a:t> on their chart paper.</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Provide time for each group to look at the data and fill in the boxes for their Frayer Model. </a:t>
            </a:r>
          </a:p>
          <a:p>
            <a:pPr marL="0" lvl="0" indent="0" algn="l" rtl="0">
              <a:spcBef>
                <a:spcPts val="1200"/>
              </a:spcBef>
              <a:spcAft>
                <a:spcPts val="0"/>
              </a:spcAft>
              <a:buClr>
                <a:schemeClr val="dk1"/>
              </a:buClr>
              <a:buSzPts val="1100"/>
              <a:buFont typeface="Arial"/>
              <a:buNone/>
            </a:pPr>
            <a:endParaRPr lang="en-US" dirty="0">
              <a:solidFill>
                <a:schemeClr val="dk1"/>
              </a:solidFill>
            </a:endParaRPr>
          </a:p>
          <a:p>
            <a:pPr marL="0" lvl="0" indent="0" algn="l" rtl="0">
              <a:spcBef>
                <a:spcPts val="0"/>
              </a:spcBef>
              <a:spcAft>
                <a:spcPts val="0"/>
              </a:spcAft>
              <a:buNone/>
            </a:pPr>
            <a:endParaRPr lang="en-US" dirty="0">
              <a:solidFill>
                <a:schemeClr val="dk1"/>
              </a:solidFill>
            </a:endParaRPr>
          </a:p>
        </p:txBody>
      </p:sp>
    </p:spTree>
    <p:extLst>
      <p:ext uri="{BB962C8B-B14F-4D97-AF65-F5344CB8AC3E}">
        <p14:creationId xmlns:p14="http://schemas.microsoft.com/office/powerpoint/2010/main" val="3153791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K20 Center. (n.d.). Gallery walk / carousel. Strategies. https://learn.k20center.ou.edu/strategy/118</a:t>
            </a:r>
          </a:p>
          <a:p>
            <a:pPr marL="0" lvl="0" indent="0" algn="l" rtl="0">
              <a:lnSpc>
                <a:spcPct val="115000"/>
              </a:lnSpc>
              <a:spcBef>
                <a:spcPts val="1200"/>
              </a:spcBef>
              <a:spcAft>
                <a:spcPts val="0"/>
              </a:spcAft>
              <a:buClr>
                <a:schemeClr val="dk1"/>
              </a:buClr>
              <a:buSzPts val="1100"/>
              <a:buFont typeface="Arial"/>
              <a:buNone/>
            </a:pPr>
            <a:endParaRPr lang="en-US"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When all the groups have returned to their original poster, ask each group to share one thing from their poster that they feel was the most beneficial insight. </a:t>
            </a:r>
          </a:p>
          <a:p>
            <a:pPr marL="0" lvl="0" indent="0" algn="l" rtl="0">
              <a:spcBef>
                <a:spcPts val="1200"/>
              </a:spcBef>
              <a:spcAft>
                <a:spcPts val="0"/>
              </a:spcAft>
              <a:buNone/>
            </a:pPr>
            <a:endParaRPr lang="en-US" dirty="0"/>
          </a:p>
        </p:txBody>
      </p:sp>
    </p:spTree>
    <p:extLst>
      <p:ext uri="{BB962C8B-B14F-4D97-AF65-F5344CB8AC3E}">
        <p14:creationId xmlns:p14="http://schemas.microsoft.com/office/powerpoint/2010/main" val="1158789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7BF24-902B-C5E7-0816-05FCD6F22C6C}"/>
            </a:ext>
          </a:extLst>
        </p:cNvPr>
        <p:cNvGrpSpPr/>
        <p:nvPr/>
      </p:nvGrpSpPr>
      <p:grpSpPr>
        <a:xfrm>
          <a:off x="0" y="0"/>
          <a:ext cx="0" cy="0"/>
          <a:chOff x="0" y="0"/>
          <a:chExt cx="0" cy="0"/>
        </a:xfrm>
      </p:grpSpPr>
      <p:sp>
        <p:nvSpPr>
          <p:cNvPr id="23553" name="Title 3">
            <a:extLst>
              <a:ext uri="{FF2B5EF4-FFF2-40B4-BE49-F238E27FC236}">
                <a16:creationId xmlns:a16="http://schemas.microsoft.com/office/drawing/2014/main" id="{FCE9A10C-D596-48B0-9602-BF01FCF2C8B7}"/>
              </a:ext>
            </a:extLst>
          </p:cNvPr>
          <p:cNvSpPr>
            <a:spLocks noGrp="1" noChangeArrowheads="1"/>
          </p:cNvSpPr>
          <p:nvPr>
            <p:ph type="title"/>
          </p:nvPr>
        </p:nvSpPr>
        <p:spPr>
          <a:xfrm>
            <a:off x="628650" y="137114"/>
            <a:ext cx="7886700" cy="2139950"/>
          </a:xfrm>
        </p:spPr>
        <p:txBody>
          <a:bodyPr/>
          <a:lstStyle/>
          <a:p>
            <a:r>
              <a:rPr lang="en-US" altLang="en-US" dirty="0"/>
              <a:t>Learning Objectives</a:t>
            </a:r>
          </a:p>
        </p:txBody>
      </p:sp>
      <p:sp>
        <p:nvSpPr>
          <p:cNvPr id="23554" name="Text Placeholder 4">
            <a:extLst>
              <a:ext uri="{FF2B5EF4-FFF2-40B4-BE49-F238E27FC236}">
                <a16:creationId xmlns:a16="http://schemas.microsoft.com/office/drawing/2014/main" id="{2A6D24EB-12A7-728E-B9D7-D86B4C956CEA}"/>
              </a:ext>
            </a:extLst>
          </p:cNvPr>
          <p:cNvSpPr>
            <a:spLocks noGrp="1" noChangeArrowheads="1"/>
          </p:cNvSpPr>
          <p:nvPr>
            <p:ph type="body" sz="quarter" idx="10"/>
          </p:nvPr>
        </p:nvSpPr>
        <p:spPr>
          <a:xfrm>
            <a:off x="623888" y="2381783"/>
            <a:ext cx="7885112" cy="1397000"/>
          </a:xfrm>
        </p:spPr>
        <p:txBody>
          <a:bodyPr/>
          <a:lstStyle/>
          <a:p>
            <a:r>
              <a:rPr lang="en-US" altLang="en-US" sz="2200" dirty="0"/>
              <a:t>Explore research-based characteristics of leadership supportiveness.</a:t>
            </a:r>
          </a:p>
          <a:p>
            <a:r>
              <a:rPr lang="en-US" altLang="en-US" sz="2200" dirty="0"/>
              <a:t>Analyze survey constructs and data in the context of your organization.</a:t>
            </a:r>
          </a:p>
          <a:p>
            <a:r>
              <a:rPr lang="en-US" altLang="en-US" sz="2200" dirty="0"/>
              <a:t>Apply strategies to your role within your team and organization.</a:t>
            </a:r>
          </a:p>
        </p:txBody>
      </p:sp>
    </p:spTree>
    <p:extLst>
      <p:ext uri="{BB962C8B-B14F-4D97-AF65-F5344CB8AC3E}">
        <p14:creationId xmlns:p14="http://schemas.microsoft.com/office/powerpoint/2010/main" val="3143655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fontScale="90000"/>
          </a:bodyPr>
          <a:lstStyle/>
          <a:p>
            <a:pPr fontAlgn="auto">
              <a:spcAft>
                <a:spcPts val="0"/>
              </a:spcAft>
              <a:defRPr/>
            </a:pPr>
            <a:r>
              <a:rPr lang="en-US" dirty="0"/>
              <a:t>Directing Energy:</a:t>
            </a:r>
            <a:br>
              <a:rPr lang="en-US" dirty="0"/>
            </a:br>
            <a:r>
              <a:rPr lang="en-US" dirty="0"/>
              <a:t>Leadership and Strategic Alignment</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5329490" cy="3262312"/>
          </a:xfrm>
        </p:spPr>
        <p:txBody>
          <a:bodyPr/>
          <a:lstStyle/>
          <a:p>
            <a:pPr marL="578358" indent="-514350">
              <a:buFont typeface="+mj-lt"/>
              <a:buAutoNum type="arabicPeriod"/>
            </a:pPr>
            <a:r>
              <a:rPr lang="en-US" altLang="en-US" dirty="0"/>
              <a:t>Read the research brief.</a:t>
            </a:r>
          </a:p>
          <a:p>
            <a:pPr marL="578358" indent="-514350">
              <a:buFont typeface="+mj-lt"/>
              <a:buAutoNum type="arabicPeriod"/>
            </a:pPr>
            <a:r>
              <a:rPr lang="en-US" altLang="en-US" dirty="0"/>
              <a:t>Choose a phrase, sentence, or idea from the research brief that is your point of most significance (POMS).</a:t>
            </a:r>
          </a:p>
          <a:p>
            <a:pPr marL="578358" indent="-514350">
              <a:buFont typeface="+mj-lt"/>
              <a:buAutoNum type="arabicPeriod"/>
            </a:pPr>
            <a:r>
              <a:rPr lang="en-US" altLang="en-US" dirty="0"/>
              <a:t>Discuss with your group.</a:t>
            </a:r>
          </a:p>
        </p:txBody>
      </p:sp>
      <p:pic>
        <p:nvPicPr>
          <p:cNvPr id="3" name="Google Shape;123;p26">
            <a:extLst>
              <a:ext uri="{FF2B5EF4-FFF2-40B4-BE49-F238E27FC236}">
                <a16:creationId xmlns:a16="http://schemas.microsoft.com/office/drawing/2014/main" id="{DDA8ACE5-84F3-6438-86A4-DABCDD760E87}"/>
              </a:ext>
            </a:extLst>
          </p:cNvPr>
          <p:cNvPicPr preferRelativeResize="0"/>
          <p:nvPr/>
        </p:nvPicPr>
        <p:blipFill>
          <a:blip r:embed="rId3">
            <a:alphaModFix/>
          </a:blip>
          <a:stretch>
            <a:fillRect/>
          </a:stretch>
        </p:blipFill>
        <p:spPr>
          <a:xfrm>
            <a:off x="5870950" y="1244544"/>
            <a:ext cx="2669024" cy="23382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CF950-47DC-E93C-EB14-87ABE66460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6242A-E37C-719E-D4B3-71B6F064F586}"/>
              </a:ext>
            </a:extLst>
          </p:cNvPr>
          <p:cNvSpPr>
            <a:spLocks noGrp="1"/>
          </p:cNvSpPr>
          <p:nvPr>
            <p:ph type="title"/>
          </p:nvPr>
        </p:nvSpPr>
        <p:spPr/>
        <p:txBody>
          <a:bodyPr rtlCol="0">
            <a:normAutofit/>
          </a:bodyPr>
          <a:lstStyle/>
          <a:p>
            <a:pPr fontAlgn="auto">
              <a:spcAft>
                <a:spcPts val="0"/>
              </a:spcAft>
              <a:defRPr/>
            </a:pPr>
            <a:r>
              <a:rPr lang="en-US" dirty="0"/>
              <a:t>Job Demand-Resources Model</a:t>
            </a:r>
          </a:p>
        </p:txBody>
      </p:sp>
      <p:sp>
        <p:nvSpPr>
          <p:cNvPr id="3" name="Google Shape;129;p27">
            <a:extLst>
              <a:ext uri="{FF2B5EF4-FFF2-40B4-BE49-F238E27FC236}">
                <a16:creationId xmlns:a16="http://schemas.microsoft.com/office/drawing/2014/main" id="{6291D175-99BC-A671-7142-4519F1B279F7}"/>
              </a:ext>
            </a:extLst>
          </p:cNvPr>
          <p:cNvSpPr/>
          <p:nvPr/>
        </p:nvSpPr>
        <p:spPr>
          <a:xfrm>
            <a:off x="1445900" y="4026630"/>
            <a:ext cx="1656300" cy="525300"/>
          </a:xfrm>
          <a:prstGeom prst="roundRect">
            <a:avLst>
              <a:gd name="adj" fmla="val 16667"/>
            </a:avLst>
          </a:prstGeom>
          <a:solidFill>
            <a:srgbClr val="971D2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rgbClr val="FFFFFF"/>
                </a:solidFill>
                <a:latin typeface="Roboto"/>
                <a:ea typeface="Roboto"/>
                <a:cs typeface="Roboto"/>
                <a:sym typeface="Roboto"/>
              </a:rPr>
              <a:t>Demands</a:t>
            </a:r>
            <a:endParaRPr sz="1800" b="1" dirty="0">
              <a:solidFill>
                <a:srgbClr val="FFFFFF"/>
              </a:solidFill>
              <a:latin typeface="Roboto"/>
              <a:ea typeface="Roboto"/>
              <a:cs typeface="Roboto"/>
              <a:sym typeface="Roboto"/>
            </a:endParaRPr>
          </a:p>
        </p:txBody>
      </p:sp>
      <p:sp>
        <p:nvSpPr>
          <p:cNvPr id="4" name="Google Shape;130;p27">
            <a:extLst>
              <a:ext uri="{FF2B5EF4-FFF2-40B4-BE49-F238E27FC236}">
                <a16:creationId xmlns:a16="http://schemas.microsoft.com/office/drawing/2014/main" id="{EEDD42FA-1BF7-8568-6C82-2EE320F99643}"/>
              </a:ext>
            </a:extLst>
          </p:cNvPr>
          <p:cNvSpPr/>
          <p:nvPr/>
        </p:nvSpPr>
        <p:spPr>
          <a:xfrm>
            <a:off x="3711775" y="1201003"/>
            <a:ext cx="1656300" cy="1206900"/>
          </a:xfrm>
          <a:prstGeom prst="roundRect">
            <a:avLst>
              <a:gd name="adj" fmla="val 12068"/>
            </a:avLst>
          </a:prstGeom>
          <a:solidFill>
            <a:srgbClr val="65929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Motivation, Commitment, Well-being</a:t>
            </a:r>
            <a:endParaRPr sz="1800" dirty="0">
              <a:solidFill>
                <a:srgbClr val="FFFFFF"/>
              </a:solidFill>
              <a:latin typeface="Roboto"/>
              <a:ea typeface="Roboto"/>
              <a:cs typeface="Roboto"/>
              <a:sym typeface="Roboto"/>
            </a:endParaRPr>
          </a:p>
        </p:txBody>
      </p:sp>
      <p:sp>
        <p:nvSpPr>
          <p:cNvPr id="5" name="Google Shape;131;p27">
            <a:extLst>
              <a:ext uri="{FF2B5EF4-FFF2-40B4-BE49-F238E27FC236}">
                <a16:creationId xmlns:a16="http://schemas.microsoft.com/office/drawing/2014/main" id="{BC057484-3EFF-A530-9E2A-0F31FE2D4715}"/>
              </a:ext>
            </a:extLst>
          </p:cNvPr>
          <p:cNvSpPr/>
          <p:nvPr/>
        </p:nvSpPr>
        <p:spPr>
          <a:xfrm>
            <a:off x="3711775" y="3750259"/>
            <a:ext cx="1656300" cy="1085400"/>
          </a:xfrm>
          <a:prstGeom prst="roundRect">
            <a:avLst>
              <a:gd name="adj" fmla="val 16667"/>
            </a:avLst>
          </a:prstGeom>
          <a:solidFill>
            <a:srgbClr val="971D2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Burnout, Stress, loss of health</a:t>
            </a:r>
            <a:endParaRPr sz="1800" dirty="0">
              <a:solidFill>
                <a:srgbClr val="FFFFFF"/>
              </a:solidFill>
              <a:latin typeface="Roboto"/>
              <a:ea typeface="Roboto"/>
              <a:cs typeface="Roboto"/>
              <a:sym typeface="Roboto"/>
            </a:endParaRPr>
          </a:p>
        </p:txBody>
      </p:sp>
      <p:cxnSp>
        <p:nvCxnSpPr>
          <p:cNvPr id="6" name="Google Shape;132;p27">
            <a:extLst>
              <a:ext uri="{FF2B5EF4-FFF2-40B4-BE49-F238E27FC236}">
                <a16:creationId xmlns:a16="http://schemas.microsoft.com/office/drawing/2014/main" id="{2260958C-794D-4AA2-79EE-61EF721512D9}"/>
              </a:ext>
            </a:extLst>
          </p:cNvPr>
          <p:cNvCxnSpPr>
            <a:stCxn id="11" idx="3"/>
            <a:endCxn id="4" idx="1"/>
          </p:cNvCxnSpPr>
          <p:nvPr/>
        </p:nvCxnSpPr>
        <p:spPr>
          <a:xfrm rot="10800000" flipH="1">
            <a:off x="3102200" y="1804557"/>
            <a:ext cx="609600" cy="1800"/>
          </a:xfrm>
          <a:prstGeom prst="bentConnector3">
            <a:avLst>
              <a:gd name="adj1" fmla="val 49998"/>
            </a:avLst>
          </a:prstGeom>
          <a:noFill/>
          <a:ln w="9525" cap="flat" cmpd="sng">
            <a:solidFill>
              <a:schemeClr val="dk2"/>
            </a:solidFill>
            <a:prstDash val="solid"/>
            <a:round/>
            <a:headEnd type="none" w="sm" len="sm"/>
            <a:tailEnd type="none" w="sm" len="sm"/>
          </a:ln>
        </p:spPr>
      </p:cxnSp>
      <p:cxnSp>
        <p:nvCxnSpPr>
          <p:cNvPr id="7" name="Google Shape;134;p27">
            <a:extLst>
              <a:ext uri="{FF2B5EF4-FFF2-40B4-BE49-F238E27FC236}">
                <a16:creationId xmlns:a16="http://schemas.microsoft.com/office/drawing/2014/main" id="{A0FE5664-555A-0092-769B-E269395682F6}"/>
              </a:ext>
            </a:extLst>
          </p:cNvPr>
          <p:cNvCxnSpPr>
            <a:stCxn id="5" idx="1"/>
            <a:endCxn id="3" idx="3"/>
          </p:cNvCxnSpPr>
          <p:nvPr/>
        </p:nvCxnSpPr>
        <p:spPr>
          <a:xfrm rot="10800000">
            <a:off x="3102175" y="4289359"/>
            <a:ext cx="609600" cy="3600"/>
          </a:xfrm>
          <a:prstGeom prst="bentConnector3">
            <a:avLst>
              <a:gd name="adj1" fmla="val 49998"/>
            </a:avLst>
          </a:prstGeom>
          <a:noFill/>
          <a:ln w="9525" cap="flat" cmpd="sng">
            <a:solidFill>
              <a:schemeClr val="dk2"/>
            </a:solidFill>
            <a:prstDash val="solid"/>
            <a:round/>
            <a:headEnd type="none" w="sm" len="sm"/>
            <a:tailEnd type="none" w="sm" len="sm"/>
          </a:ln>
        </p:spPr>
      </p:cxnSp>
      <p:sp>
        <p:nvSpPr>
          <p:cNvPr id="8" name="Google Shape;135;p27">
            <a:extLst>
              <a:ext uri="{FF2B5EF4-FFF2-40B4-BE49-F238E27FC236}">
                <a16:creationId xmlns:a16="http://schemas.microsoft.com/office/drawing/2014/main" id="{A5D19EA5-9EE7-AB64-8C33-E2910F81A2F2}"/>
              </a:ext>
            </a:extLst>
          </p:cNvPr>
          <p:cNvSpPr/>
          <p:nvPr/>
        </p:nvSpPr>
        <p:spPr>
          <a:xfrm>
            <a:off x="6434825" y="2068306"/>
            <a:ext cx="2386500" cy="1878900"/>
          </a:xfrm>
          <a:prstGeom prst="roundRect">
            <a:avLst>
              <a:gd name="adj" fmla="val 16667"/>
            </a:avLst>
          </a:prstGeom>
          <a:gradFill>
            <a:gsLst>
              <a:gs pos="0">
                <a:srgbClr val="659298"/>
              </a:gs>
              <a:gs pos="100000">
                <a:srgbClr val="971D20"/>
              </a:gs>
            </a:gsLst>
            <a:lin ang="5400700" scaled="0"/>
          </a:gra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dirty="0">
                <a:solidFill>
                  <a:srgbClr val="FFFFFF"/>
                </a:solidFill>
                <a:latin typeface="Roboto"/>
                <a:ea typeface="Roboto"/>
                <a:cs typeface="Roboto"/>
                <a:sym typeface="Roboto"/>
              </a:rPr>
              <a:t>Organizational Outcomes, </a:t>
            </a:r>
            <a:br>
              <a:rPr lang="en" sz="1800" dirty="0">
                <a:solidFill>
                  <a:srgbClr val="FFFFFF"/>
                </a:solidFill>
                <a:latin typeface="Roboto"/>
                <a:ea typeface="Roboto"/>
                <a:cs typeface="Roboto"/>
                <a:sym typeface="Roboto"/>
              </a:rPr>
            </a:br>
            <a:r>
              <a:rPr lang="en" sz="1800" dirty="0">
                <a:solidFill>
                  <a:srgbClr val="FFFFFF"/>
                </a:solidFill>
                <a:latin typeface="Roboto"/>
                <a:ea typeface="Roboto"/>
                <a:cs typeface="Roboto"/>
                <a:sym typeface="Roboto"/>
              </a:rPr>
              <a:t>Job Performance, &amp; </a:t>
            </a:r>
            <a:br>
              <a:rPr lang="en" sz="1800" dirty="0">
                <a:solidFill>
                  <a:srgbClr val="FFFFFF"/>
                </a:solidFill>
                <a:latin typeface="Roboto"/>
                <a:ea typeface="Roboto"/>
                <a:cs typeface="Roboto"/>
                <a:sym typeface="Roboto"/>
              </a:rPr>
            </a:br>
            <a:r>
              <a:rPr lang="en" sz="1800" dirty="0">
                <a:solidFill>
                  <a:srgbClr val="FFFFFF"/>
                </a:solidFill>
                <a:latin typeface="Roboto"/>
                <a:ea typeface="Roboto"/>
                <a:cs typeface="Roboto"/>
                <a:sym typeface="Roboto"/>
              </a:rPr>
              <a:t>Job Satisfaction</a:t>
            </a:r>
            <a:endParaRPr sz="1800" dirty="0">
              <a:solidFill>
                <a:srgbClr val="FFFFFF"/>
              </a:solidFill>
              <a:latin typeface="Roboto"/>
              <a:ea typeface="Roboto"/>
              <a:cs typeface="Roboto"/>
              <a:sym typeface="Roboto"/>
            </a:endParaRPr>
          </a:p>
        </p:txBody>
      </p:sp>
      <p:cxnSp>
        <p:nvCxnSpPr>
          <p:cNvPr id="9" name="Google Shape;136;p27">
            <a:extLst>
              <a:ext uri="{FF2B5EF4-FFF2-40B4-BE49-F238E27FC236}">
                <a16:creationId xmlns:a16="http://schemas.microsoft.com/office/drawing/2014/main" id="{6E0491FE-5857-5FE4-5280-A1FB4E825F84}"/>
              </a:ext>
            </a:extLst>
          </p:cNvPr>
          <p:cNvCxnSpPr>
            <a:stCxn id="4" idx="3"/>
            <a:endCxn id="8" idx="1"/>
          </p:cNvCxnSpPr>
          <p:nvPr/>
        </p:nvCxnSpPr>
        <p:spPr>
          <a:xfrm>
            <a:off x="5368075" y="1804453"/>
            <a:ext cx="1066800" cy="1203300"/>
          </a:xfrm>
          <a:prstGeom prst="bentConnector3">
            <a:avLst>
              <a:gd name="adj1" fmla="val 49998"/>
            </a:avLst>
          </a:prstGeom>
          <a:noFill/>
          <a:ln w="9525" cap="flat" cmpd="sng">
            <a:solidFill>
              <a:schemeClr val="dk2"/>
            </a:solidFill>
            <a:prstDash val="solid"/>
            <a:round/>
            <a:headEnd type="none" w="sm" len="sm"/>
            <a:tailEnd type="none" w="sm" len="sm"/>
          </a:ln>
        </p:spPr>
      </p:cxnSp>
      <p:cxnSp>
        <p:nvCxnSpPr>
          <p:cNvPr id="10" name="Google Shape;137;p27">
            <a:extLst>
              <a:ext uri="{FF2B5EF4-FFF2-40B4-BE49-F238E27FC236}">
                <a16:creationId xmlns:a16="http://schemas.microsoft.com/office/drawing/2014/main" id="{BCBBBB50-B6CC-33C4-C805-73709284D351}"/>
              </a:ext>
            </a:extLst>
          </p:cNvPr>
          <p:cNvCxnSpPr>
            <a:stCxn id="8" idx="1"/>
            <a:endCxn id="5" idx="3"/>
          </p:cNvCxnSpPr>
          <p:nvPr/>
        </p:nvCxnSpPr>
        <p:spPr>
          <a:xfrm flipH="1">
            <a:off x="5368025" y="3007756"/>
            <a:ext cx="1066800" cy="1285200"/>
          </a:xfrm>
          <a:prstGeom prst="bentConnector3">
            <a:avLst>
              <a:gd name="adj1" fmla="val 49998"/>
            </a:avLst>
          </a:prstGeom>
          <a:noFill/>
          <a:ln w="9525" cap="flat" cmpd="sng">
            <a:solidFill>
              <a:schemeClr val="dk2"/>
            </a:solidFill>
            <a:prstDash val="solid"/>
            <a:round/>
            <a:headEnd type="none" w="sm" len="sm"/>
            <a:tailEnd type="none" w="sm" len="sm"/>
          </a:ln>
        </p:spPr>
      </p:cxnSp>
      <p:sp>
        <p:nvSpPr>
          <p:cNvPr id="11" name="Google Shape;133;p27">
            <a:extLst>
              <a:ext uri="{FF2B5EF4-FFF2-40B4-BE49-F238E27FC236}">
                <a16:creationId xmlns:a16="http://schemas.microsoft.com/office/drawing/2014/main" id="{62CC4CA0-4CF8-F793-1064-ED0C19A0A0C6}"/>
              </a:ext>
            </a:extLst>
          </p:cNvPr>
          <p:cNvSpPr/>
          <p:nvPr/>
        </p:nvSpPr>
        <p:spPr>
          <a:xfrm>
            <a:off x="1445900" y="1543707"/>
            <a:ext cx="1656300" cy="525300"/>
          </a:xfrm>
          <a:prstGeom prst="roundRect">
            <a:avLst>
              <a:gd name="adj" fmla="val 16667"/>
            </a:avLst>
          </a:prstGeom>
          <a:solidFill>
            <a:srgbClr val="659298"/>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FFFFFF"/>
                </a:solidFill>
                <a:latin typeface="Roboto"/>
                <a:ea typeface="Roboto"/>
                <a:cs typeface="Roboto"/>
                <a:sym typeface="Roboto"/>
              </a:rPr>
              <a:t>Resources</a:t>
            </a:r>
            <a:endParaRPr sz="1800" b="1">
              <a:solidFill>
                <a:srgbClr val="FFFFFF"/>
              </a:solidFill>
              <a:latin typeface="Roboto"/>
              <a:ea typeface="Roboto"/>
              <a:cs typeface="Roboto"/>
              <a:sym typeface="Roboto"/>
            </a:endParaRPr>
          </a:p>
        </p:txBody>
      </p:sp>
      <p:sp>
        <p:nvSpPr>
          <p:cNvPr id="12" name="Google Shape;138;p27">
            <a:extLst>
              <a:ext uri="{FF2B5EF4-FFF2-40B4-BE49-F238E27FC236}">
                <a16:creationId xmlns:a16="http://schemas.microsoft.com/office/drawing/2014/main" id="{419E0E09-85F7-72D1-6EB3-9769A2F1841B}"/>
              </a:ext>
            </a:extLst>
          </p:cNvPr>
          <p:cNvSpPr txBox="1"/>
          <p:nvPr/>
        </p:nvSpPr>
        <p:spPr>
          <a:xfrm>
            <a:off x="1314575" y="2606087"/>
            <a:ext cx="4022196" cy="995114"/>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sz="1800" dirty="0">
                <a:solidFill>
                  <a:schemeClr val="dk1"/>
                </a:solidFill>
                <a:latin typeface="+mn-lt"/>
                <a:ea typeface="Caveat"/>
                <a:cs typeface="Caveat"/>
                <a:sym typeface="Caveat"/>
              </a:rPr>
              <a:t>clear/consistent information = resource</a:t>
            </a:r>
            <a:endParaRPr sz="1800" dirty="0">
              <a:solidFill>
                <a:schemeClr val="dk1"/>
              </a:solidFill>
              <a:latin typeface="+mn-lt"/>
              <a:ea typeface="Caveat"/>
              <a:cs typeface="Caveat"/>
              <a:sym typeface="Caveat"/>
            </a:endParaRPr>
          </a:p>
          <a:p>
            <a:pPr marL="0" lvl="0" indent="0" algn="l" rtl="0">
              <a:lnSpc>
                <a:spcPct val="100000"/>
              </a:lnSpc>
              <a:spcBef>
                <a:spcPts val="1000"/>
              </a:spcBef>
              <a:spcAft>
                <a:spcPts val="1000"/>
              </a:spcAft>
              <a:buNone/>
            </a:pPr>
            <a:r>
              <a:rPr lang="en" sz="1800" dirty="0">
                <a:solidFill>
                  <a:schemeClr val="dk1"/>
                </a:solidFill>
                <a:latin typeface="+mn-lt"/>
                <a:ea typeface="Caveat"/>
                <a:cs typeface="Caveat"/>
                <a:sym typeface="Caveat"/>
              </a:rPr>
              <a:t>conflicting information = demand</a:t>
            </a:r>
            <a:endParaRPr sz="1800" dirty="0">
              <a:latin typeface="+mn-lt"/>
              <a:ea typeface="Caveat"/>
              <a:cs typeface="Caveat"/>
              <a:sym typeface="Caveat"/>
            </a:endParaRPr>
          </a:p>
        </p:txBody>
      </p:sp>
      <p:sp>
        <p:nvSpPr>
          <p:cNvPr id="13" name="Google Shape;139;p27">
            <a:extLst>
              <a:ext uri="{FF2B5EF4-FFF2-40B4-BE49-F238E27FC236}">
                <a16:creationId xmlns:a16="http://schemas.microsoft.com/office/drawing/2014/main" id="{807E5DD6-1D9B-F13F-86D6-01EC9CF96930}"/>
              </a:ext>
            </a:extLst>
          </p:cNvPr>
          <p:cNvSpPr txBox="1"/>
          <p:nvPr/>
        </p:nvSpPr>
        <p:spPr>
          <a:xfrm>
            <a:off x="240107" y="2817581"/>
            <a:ext cx="1327126" cy="4924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dirty="0">
                <a:solidFill>
                  <a:schemeClr val="dk1"/>
                </a:solidFill>
                <a:latin typeface="Calibri"/>
                <a:ea typeface="Calibri"/>
                <a:cs typeface="Calibri"/>
                <a:sym typeface="Calibri"/>
              </a:rPr>
              <a:t>Example:</a:t>
            </a:r>
            <a:endParaRPr sz="2000" b="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1530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CDB62A91-D300-23C2-242D-CB12DC16BE98}"/>
              </a:ext>
            </a:extLst>
          </p:cNvPr>
          <p:cNvSpPr>
            <a:spLocks noGrp="1" noChangeArrowheads="1"/>
          </p:cNvSpPr>
          <p:nvPr>
            <p:ph type="title"/>
          </p:nvPr>
        </p:nvSpPr>
        <p:spPr>
          <a:xfrm>
            <a:off x="623888" y="504051"/>
            <a:ext cx="7886700" cy="3505737"/>
          </a:xfrm>
        </p:spPr>
        <p:txBody>
          <a:bodyPr>
            <a:normAutofit/>
          </a:bodyPr>
          <a:lstStyle/>
          <a:p>
            <a:r>
              <a:rPr lang="en-US" altLang="en-US" sz="2200" dirty="0"/>
              <a:t>“</a:t>
            </a:r>
            <a:r>
              <a:rPr lang="en-US" altLang="en-US" sz="2200" b="1" dirty="0"/>
              <a:t>Job resources </a:t>
            </a:r>
            <a:r>
              <a:rPr lang="en-US" altLang="en-US" sz="2200" dirty="0"/>
              <a:t>are those physical, psychosocial, social, or organizational aspects of the job that are </a:t>
            </a:r>
            <a:r>
              <a:rPr lang="en-US" altLang="en-US" sz="2200" b="1" dirty="0"/>
              <a:t>functional in achieving work goals and reducing job demands, or in stimulating personal growth, learning, and development.</a:t>
            </a:r>
            <a:br>
              <a:rPr lang="en-US" altLang="en-US" sz="2200" b="1" dirty="0"/>
            </a:br>
            <a:br>
              <a:rPr lang="en-US" altLang="en-US" sz="2200" dirty="0"/>
            </a:br>
            <a:r>
              <a:rPr lang="en-US" altLang="en-US" sz="2200" b="1" dirty="0"/>
              <a:t>Job demands </a:t>
            </a:r>
            <a:r>
              <a:rPr lang="en-US" altLang="en-US" sz="2200" dirty="0"/>
              <a:t>are those physical, psychological, social, and organizational aspects of the job that </a:t>
            </a:r>
            <a:r>
              <a:rPr lang="en-US" altLang="en-US" sz="2200" b="1" dirty="0"/>
              <a:t>require sustained physical and/or psychological effort or skills and are therefore associated with certain physical and/or psychological costs.</a:t>
            </a:r>
            <a:r>
              <a:rPr lang="en-US" altLang="en-US" sz="2200" dirty="0"/>
              <a:t>”</a:t>
            </a:r>
            <a:br>
              <a:rPr lang="en-US" altLang="en-US" sz="2200" b="1" dirty="0"/>
            </a:br>
            <a:endParaRPr lang="en-US" altLang="en-US" sz="2200" b="1" dirty="0"/>
          </a:p>
        </p:txBody>
      </p:sp>
      <p:sp>
        <p:nvSpPr>
          <p:cNvPr id="32770" name="Text Placeholder 2">
            <a:extLst>
              <a:ext uri="{FF2B5EF4-FFF2-40B4-BE49-F238E27FC236}">
                <a16:creationId xmlns:a16="http://schemas.microsoft.com/office/drawing/2014/main" id="{C5AD7F80-4C02-18A0-8C7A-33C7DA31D4E8}"/>
              </a:ext>
            </a:extLst>
          </p:cNvPr>
          <p:cNvSpPr>
            <a:spLocks noGrp="1" noChangeArrowheads="1"/>
          </p:cNvSpPr>
          <p:nvPr>
            <p:ph type="body" idx="1"/>
          </p:nvPr>
        </p:nvSpPr>
        <p:spPr>
          <a:xfrm>
            <a:off x="623888" y="3717796"/>
            <a:ext cx="7886700" cy="521401"/>
          </a:xfrm>
        </p:spPr>
        <p:txBody>
          <a:bodyPr/>
          <a:lstStyle/>
          <a:p>
            <a:r>
              <a:rPr lang="en-US" altLang="en-US" dirty="0"/>
              <a:t>- Bakker &amp; Demerouti, 2007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3CDB2-8575-961D-4804-8E644E34D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8DFDD-D3CB-2AA0-0034-05785EDEC322}"/>
              </a:ext>
            </a:extLst>
          </p:cNvPr>
          <p:cNvSpPr>
            <a:spLocks noGrp="1"/>
          </p:cNvSpPr>
          <p:nvPr>
            <p:ph type="title"/>
          </p:nvPr>
        </p:nvSpPr>
        <p:spPr/>
        <p:txBody>
          <a:bodyPr rtlCol="0">
            <a:normAutofit/>
          </a:bodyPr>
          <a:lstStyle/>
          <a:p>
            <a:pPr fontAlgn="auto">
              <a:spcAft>
                <a:spcPts val="0"/>
              </a:spcAft>
              <a:defRPr/>
            </a:pPr>
            <a:r>
              <a:rPr lang="en-US" dirty="0"/>
              <a:t>Examples and Non-Examples</a:t>
            </a:r>
          </a:p>
        </p:txBody>
      </p:sp>
      <p:sp>
        <p:nvSpPr>
          <p:cNvPr id="25602" name="Content Placeholder 2">
            <a:extLst>
              <a:ext uri="{FF2B5EF4-FFF2-40B4-BE49-F238E27FC236}">
                <a16:creationId xmlns:a16="http://schemas.microsoft.com/office/drawing/2014/main" id="{BD1ABBE7-1EEF-CF14-BEB1-6D892A114DEB}"/>
              </a:ext>
            </a:extLst>
          </p:cNvPr>
          <p:cNvSpPr>
            <a:spLocks noGrp="1" noChangeArrowheads="1"/>
          </p:cNvSpPr>
          <p:nvPr>
            <p:ph idx="4294967295"/>
          </p:nvPr>
        </p:nvSpPr>
        <p:spPr>
          <a:xfrm>
            <a:off x="628650" y="1370013"/>
            <a:ext cx="5243461" cy="3262312"/>
          </a:xfrm>
        </p:spPr>
        <p:txBody>
          <a:bodyPr/>
          <a:lstStyle/>
          <a:p>
            <a:pPr marL="64008" indent="0">
              <a:buNone/>
            </a:pPr>
            <a:r>
              <a:rPr lang="en-US" altLang="en-US" dirty="0"/>
              <a:t>Using the </a:t>
            </a:r>
            <a:r>
              <a:rPr lang="en-US" altLang="en-US" b="1" dirty="0"/>
              <a:t>Job Resources </a:t>
            </a:r>
            <a:r>
              <a:rPr lang="en-US" altLang="en-US" dirty="0"/>
              <a:t>list, come up with an </a:t>
            </a:r>
            <a:r>
              <a:rPr lang="en-US" altLang="en-US" b="1" dirty="0">
                <a:solidFill>
                  <a:srgbClr val="339933"/>
                </a:solidFill>
              </a:rPr>
              <a:t>example/resource </a:t>
            </a:r>
            <a:r>
              <a:rPr lang="en-US" altLang="en-US" dirty="0"/>
              <a:t>and </a:t>
            </a:r>
            <a:r>
              <a:rPr lang="en-US" altLang="en-US" b="1" dirty="0">
                <a:solidFill>
                  <a:schemeClr val="accent3"/>
                </a:solidFill>
              </a:rPr>
              <a:t>non-example/demand </a:t>
            </a:r>
            <a:r>
              <a:rPr lang="en-US" altLang="en-US" dirty="0"/>
              <a:t>for at least one item in each of the categories:</a:t>
            </a:r>
          </a:p>
          <a:p>
            <a:r>
              <a:rPr lang="en-US" altLang="en-US" sz="1800" dirty="0"/>
              <a:t>Social</a:t>
            </a:r>
          </a:p>
          <a:p>
            <a:r>
              <a:rPr lang="en-US" altLang="en-US" sz="1800" dirty="0"/>
              <a:t>Job Design</a:t>
            </a:r>
          </a:p>
          <a:p>
            <a:r>
              <a:rPr lang="en-US" altLang="en-US" sz="1800" dirty="0"/>
              <a:t>Organizational Leadership</a:t>
            </a:r>
          </a:p>
          <a:p>
            <a:r>
              <a:rPr lang="en-US" altLang="en-US" sz="1800" dirty="0"/>
              <a:t>Professional Development</a:t>
            </a:r>
          </a:p>
          <a:p>
            <a:r>
              <a:rPr lang="en-US" altLang="en-US" sz="1800" dirty="0"/>
              <a:t>Personal</a:t>
            </a:r>
          </a:p>
        </p:txBody>
      </p:sp>
      <p:pic>
        <p:nvPicPr>
          <p:cNvPr id="3" name="Google Shape;152;p29">
            <a:extLst>
              <a:ext uri="{FF2B5EF4-FFF2-40B4-BE49-F238E27FC236}">
                <a16:creationId xmlns:a16="http://schemas.microsoft.com/office/drawing/2014/main" id="{B4055A09-8EE4-D2E4-4341-F03ADEDEE28C}"/>
              </a:ext>
            </a:extLst>
          </p:cNvPr>
          <p:cNvPicPr preferRelativeResize="0"/>
          <p:nvPr/>
        </p:nvPicPr>
        <p:blipFill>
          <a:blip r:embed="rId3">
            <a:alphaModFix/>
          </a:blip>
          <a:stretch>
            <a:fillRect/>
          </a:stretch>
        </p:blipFill>
        <p:spPr>
          <a:xfrm>
            <a:off x="6239511" y="190761"/>
            <a:ext cx="2519100" cy="2519100"/>
          </a:xfrm>
          <a:prstGeom prst="rect">
            <a:avLst/>
          </a:prstGeom>
          <a:noFill/>
          <a:ln>
            <a:noFill/>
          </a:ln>
          <a:effectLst>
            <a:outerShdw blurRad="57150" dist="19050" dir="5400000" algn="bl" rotWithShape="0">
              <a:srgbClr val="000000">
                <a:alpha val="50000"/>
              </a:srgbClr>
            </a:outerShdw>
          </a:effectLst>
        </p:spPr>
      </p:pic>
      <p:sp>
        <p:nvSpPr>
          <p:cNvPr id="4" name="Google Shape;149;p29">
            <a:extLst>
              <a:ext uri="{FF2B5EF4-FFF2-40B4-BE49-F238E27FC236}">
                <a16:creationId xmlns:a16="http://schemas.microsoft.com/office/drawing/2014/main" id="{5CADB0C6-E0BF-430C-754F-D6D9950156D7}"/>
              </a:ext>
            </a:extLst>
          </p:cNvPr>
          <p:cNvSpPr/>
          <p:nvPr/>
        </p:nvSpPr>
        <p:spPr>
          <a:xfrm>
            <a:off x="5020887" y="2780916"/>
            <a:ext cx="3877056" cy="1783429"/>
          </a:xfrm>
          <a:prstGeom prst="cloudCallout">
            <a:avLst>
              <a:gd name="adj1" fmla="val -20833"/>
              <a:gd name="adj2" fmla="val 62500"/>
            </a:avLst>
          </a:prstGeom>
          <a:solidFill>
            <a:schemeClr val="lt1"/>
          </a:solidFill>
          <a:ln>
            <a:solidFill>
              <a:schemeClr val="bg2"/>
            </a:solidFill>
          </a:ln>
          <a:effectLst>
            <a:outerShdw blurRad="50800" dist="38100" dir="18900000" algn="bl"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 name="Google Shape;153;p29">
            <a:extLst>
              <a:ext uri="{FF2B5EF4-FFF2-40B4-BE49-F238E27FC236}">
                <a16:creationId xmlns:a16="http://schemas.microsoft.com/office/drawing/2014/main" id="{76FB07B6-6C4F-9D6C-F1B7-EE8FD3B9FE2B}"/>
              </a:ext>
            </a:extLst>
          </p:cNvPr>
          <p:cNvSpPr txBox="1"/>
          <p:nvPr/>
        </p:nvSpPr>
        <p:spPr>
          <a:xfrm>
            <a:off x="5484801" y="3001169"/>
            <a:ext cx="3060474" cy="1308020"/>
          </a:xfrm>
          <a:prstGeom prst="rect">
            <a:avLst/>
          </a:prstGeom>
          <a:noFill/>
          <a:ln>
            <a:noFill/>
          </a:ln>
        </p:spPr>
        <p:txBody>
          <a:bodyPr spcFirstLastPara="1" wrap="square" lIns="91425" tIns="91425" rIns="91425" bIns="91425" anchor="t" anchorCtr="0">
            <a:spAutoFit/>
          </a:bodyPr>
          <a:lstStyle/>
          <a:p>
            <a:pPr marL="0" lvl="0" indent="0" algn="ctr" rtl="0">
              <a:spcBef>
                <a:spcPts val="1000"/>
              </a:spcBef>
              <a:spcAft>
                <a:spcPts val="0"/>
              </a:spcAft>
              <a:buNone/>
            </a:pPr>
            <a:r>
              <a:rPr lang="en" sz="1200" dirty="0">
                <a:solidFill>
                  <a:schemeClr val="dk1"/>
                </a:solidFill>
                <a:latin typeface="+mn-lt"/>
                <a:ea typeface="Caveat"/>
                <a:cs typeface="Caveat"/>
                <a:sym typeface="Caveat"/>
              </a:rPr>
              <a:t>safe and helpful feedback protocols on job performance = </a:t>
            </a:r>
            <a:r>
              <a:rPr lang="en" sz="1200" b="1" dirty="0">
                <a:solidFill>
                  <a:srgbClr val="6AA84F"/>
                </a:solidFill>
                <a:latin typeface="+mn-lt"/>
                <a:ea typeface="Caveat"/>
                <a:cs typeface="Caveat"/>
                <a:sym typeface="Caveat"/>
              </a:rPr>
              <a:t>example/resource</a:t>
            </a:r>
            <a:endParaRPr sz="1200" b="1" dirty="0">
              <a:solidFill>
                <a:srgbClr val="6AA84F"/>
              </a:solidFill>
              <a:latin typeface="+mn-lt"/>
              <a:ea typeface="Caveat"/>
              <a:cs typeface="Caveat"/>
              <a:sym typeface="Caveat"/>
            </a:endParaRPr>
          </a:p>
          <a:p>
            <a:pPr marL="0" lvl="0" indent="0" algn="ctr" rtl="0">
              <a:spcBef>
                <a:spcPts val="1000"/>
              </a:spcBef>
              <a:spcAft>
                <a:spcPts val="1000"/>
              </a:spcAft>
              <a:buNone/>
            </a:pPr>
            <a:r>
              <a:rPr lang="en" sz="1200" dirty="0">
                <a:solidFill>
                  <a:schemeClr val="dk1"/>
                </a:solidFill>
                <a:latin typeface="+mn-lt"/>
                <a:ea typeface="Caveat"/>
                <a:cs typeface="Caveat"/>
                <a:sym typeface="Caveat"/>
              </a:rPr>
              <a:t>uncertainty about job performance </a:t>
            </a:r>
            <a:br>
              <a:rPr lang="en" sz="1200" dirty="0">
                <a:solidFill>
                  <a:schemeClr val="dk1"/>
                </a:solidFill>
                <a:latin typeface="+mn-lt"/>
                <a:ea typeface="Caveat"/>
                <a:cs typeface="Caveat"/>
                <a:sym typeface="Caveat"/>
              </a:rPr>
            </a:br>
            <a:r>
              <a:rPr lang="en" sz="1200" dirty="0">
                <a:solidFill>
                  <a:schemeClr val="dk1"/>
                </a:solidFill>
                <a:latin typeface="+mn-lt"/>
                <a:ea typeface="Caveat"/>
                <a:cs typeface="Caveat"/>
                <a:sym typeface="Caveat"/>
              </a:rPr>
              <a:t>= </a:t>
            </a:r>
            <a:r>
              <a:rPr lang="en" sz="1200" b="1" dirty="0">
                <a:solidFill>
                  <a:schemeClr val="accent3"/>
                </a:solidFill>
                <a:latin typeface="+mn-lt"/>
                <a:ea typeface="Caveat"/>
                <a:cs typeface="Caveat"/>
                <a:sym typeface="Caveat"/>
              </a:rPr>
              <a:t>non-example/demand</a:t>
            </a:r>
            <a:endParaRPr sz="1200" dirty="0">
              <a:solidFill>
                <a:schemeClr val="accent3"/>
              </a:solidFill>
              <a:latin typeface="+mn-lt"/>
              <a:ea typeface="Caveat"/>
              <a:cs typeface="Caveat"/>
              <a:sym typeface="Caveat"/>
            </a:endParaRPr>
          </a:p>
        </p:txBody>
      </p:sp>
    </p:spTree>
    <p:extLst>
      <p:ext uri="{BB962C8B-B14F-4D97-AF65-F5344CB8AC3E}">
        <p14:creationId xmlns:p14="http://schemas.microsoft.com/office/powerpoint/2010/main" val="843269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6D17E-63D2-658D-7004-83BAD71769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82B8F6-899D-44B1-9CC6-7FE796F0D480}"/>
              </a:ext>
            </a:extLst>
          </p:cNvPr>
          <p:cNvSpPr>
            <a:spLocks noGrp="1"/>
          </p:cNvSpPr>
          <p:nvPr>
            <p:ph type="title"/>
          </p:nvPr>
        </p:nvSpPr>
        <p:spPr/>
        <p:txBody>
          <a:bodyPr rtlCol="0">
            <a:normAutofit/>
          </a:bodyPr>
          <a:lstStyle/>
          <a:p>
            <a:pPr fontAlgn="auto">
              <a:spcAft>
                <a:spcPts val="0"/>
              </a:spcAft>
              <a:defRPr/>
            </a:pPr>
            <a:r>
              <a:rPr lang="en-US" dirty="0"/>
              <a:t>Look at the Data</a:t>
            </a:r>
          </a:p>
        </p:txBody>
      </p:sp>
      <p:sp>
        <p:nvSpPr>
          <p:cNvPr id="25602" name="Content Placeholder 2">
            <a:extLst>
              <a:ext uri="{FF2B5EF4-FFF2-40B4-BE49-F238E27FC236}">
                <a16:creationId xmlns:a16="http://schemas.microsoft.com/office/drawing/2014/main" id="{0C7E10A1-12C3-2C63-68CA-B785916A120D}"/>
              </a:ext>
            </a:extLst>
          </p:cNvPr>
          <p:cNvSpPr>
            <a:spLocks noGrp="1" noChangeArrowheads="1"/>
          </p:cNvSpPr>
          <p:nvPr>
            <p:ph idx="4294967295"/>
          </p:nvPr>
        </p:nvSpPr>
        <p:spPr/>
        <p:txBody>
          <a:bodyPr/>
          <a:lstStyle/>
          <a:p>
            <a:pPr marL="64008" indent="0">
              <a:buNone/>
            </a:pPr>
            <a:r>
              <a:rPr lang="en-US" altLang="en-US" u="sng" dirty="0">
                <a:solidFill>
                  <a:schemeClr val="accent2"/>
                </a:solidFill>
              </a:rPr>
              <a:t>[PASTE TINY URL HERE]</a:t>
            </a:r>
          </a:p>
        </p:txBody>
      </p:sp>
      <p:sp>
        <p:nvSpPr>
          <p:cNvPr id="3" name="Google Shape;159;p30">
            <a:extLst>
              <a:ext uri="{FF2B5EF4-FFF2-40B4-BE49-F238E27FC236}">
                <a16:creationId xmlns:a16="http://schemas.microsoft.com/office/drawing/2014/main" id="{096D2D80-9255-4108-B291-C33F409BBDC0}"/>
              </a:ext>
            </a:extLst>
          </p:cNvPr>
          <p:cNvSpPr/>
          <p:nvPr/>
        </p:nvSpPr>
        <p:spPr>
          <a:xfrm>
            <a:off x="807483" y="2088157"/>
            <a:ext cx="2903320" cy="2408601"/>
          </a:xfrm>
          <a:prstGeom prst="rect">
            <a:avLst/>
          </a:prstGeom>
          <a:solidFill>
            <a:srgbClr val="F3F3F3"/>
          </a:solidFill>
          <a:ln>
            <a:solidFill>
              <a:schemeClr val="tx2"/>
            </a:solidFill>
          </a:ln>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C1C1C1"/>
                </a:solidFill>
              </a:rPr>
              <a:t>PLACE A SCREENSHOT </a:t>
            </a:r>
            <a:endParaRPr>
              <a:solidFill>
                <a:srgbClr val="C1C1C1"/>
              </a:solidFill>
            </a:endParaRPr>
          </a:p>
          <a:p>
            <a:pPr marL="0" lvl="0" indent="0" algn="ctr" rtl="0">
              <a:spcBef>
                <a:spcPts val="0"/>
              </a:spcBef>
              <a:spcAft>
                <a:spcPts val="0"/>
              </a:spcAft>
              <a:buNone/>
            </a:pPr>
            <a:r>
              <a:rPr lang="en">
                <a:solidFill>
                  <a:srgbClr val="C1C1C1"/>
                </a:solidFill>
              </a:rPr>
              <a:t>OF THE INFOGRAM </a:t>
            </a:r>
            <a:endParaRPr>
              <a:solidFill>
                <a:srgbClr val="C1C1C1"/>
              </a:solidFill>
            </a:endParaRPr>
          </a:p>
          <a:p>
            <a:pPr marL="0" lvl="0" indent="0" algn="ctr" rtl="0">
              <a:spcBef>
                <a:spcPts val="0"/>
              </a:spcBef>
              <a:spcAft>
                <a:spcPts val="0"/>
              </a:spcAft>
              <a:buNone/>
            </a:pPr>
            <a:r>
              <a:rPr lang="en">
                <a:solidFill>
                  <a:srgbClr val="C1C1C1"/>
                </a:solidFill>
              </a:rPr>
              <a:t>FOR YOUR SCHOOL’S DATA </a:t>
            </a:r>
            <a:endParaRPr>
              <a:solidFill>
                <a:srgbClr val="C1C1C1"/>
              </a:solidFill>
            </a:endParaRPr>
          </a:p>
          <a:p>
            <a:pPr marL="0" lvl="0" indent="0" algn="ctr" rtl="0">
              <a:spcBef>
                <a:spcPts val="0"/>
              </a:spcBef>
              <a:spcAft>
                <a:spcPts val="0"/>
              </a:spcAft>
              <a:buNone/>
            </a:pPr>
            <a:r>
              <a:rPr lang="en">
                <a:solidFill>
                  <a:srgbClr val="C1C1C1"/>
                </a:solidFill>
              </a:rPr>
              <a:t>IN THIS AREA HERE</a:t>
            </a:r>
            <a:endParaRPr>
              <a:solidFill>
                <a:srgbClr val="C1C1C1"/>
              </a:solidFill>
            </a:endParaRPr>
          </a:p>
        </p:txBody>
      </p:sp>
      <p:sp>
        <p:nvSpPr>
          <p:cNvPr id="4" name="Google Shape;160;p30">
            <a:extLst>
              <a:ext uri="{FF2B5EF4-FFF2-40B4-BE49-F238E27FC236}">
                <a16:creationId xmlns:a16="http://schemas.microsoft.com/office/drawing/2014/main" id="{F862724A-ADFE-CDC2-70D8-143A8AC405B9}"/>
              </a:ext>
            </a:extLst>
          </p:cNvPr>
          <p:cNvSpPr/>
          <p:nvPr/>
        </p:nvSpPr>
        <p:spPr>
          <a:xfrm>
            <a:off x="4069911" y="2088157"/>
            <a:ext cx="2408601" cy="2408601"/>
          </a:xfrm>
          <a:prstGeom prst="rect">
            <a:avLst/>
          </a:prstGeom>
          <a:solidFill>
            <a:srgbClr val="FFFFFF"/>
          </a:solidFill>
          <a:ln w="9525" cap="flat" cmpd="sng">
            <a:solidFill>
              <a:schemeClr val="tx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C1C1C1"/>
                </a:solidFill>
              </a:rPr>
              <a:t>PLACE </a:t>
            </a:r>
            <a:endParaRPr sz="1000" dirty="0">
              <a:solidFill>
                <a:srgbClr val="C1C1C1"/>
              </a:solidFill>
            </a:endParaRPr>
          </a:p>
          <a:p>
            <a:pPr marL="0" lvl="0" indent="0" algn="ctr" rtl="0">
              <a:spcBef>
                <a:spcPts val="0"/>
              </a:spcBef>
              <a:spcAft>
                <a:spcPts val="0"/>
              </a:spcAft>
              <a:buNone/>
            </a:pPr>
            <a:r>
              <a:rPr lang="en" sz="1000" dirty="0">
                <a:solidFill>
                  <a:srgbClr val="C1C1C1"/>
                </a:solidFill>
              </a:rPr>
              <a:t>QR CODE </a:t>
            </a:r>
            <a:endParaRPr sz="1000" dirty="0">
              <a:solidFill>
                <a:srgbClr val="C1C1C1"/>
              </a:solidFill>
            </a:endParaRPr>
          </a:p>
          <a:p>
            <a:pPr marL="0" lvl="0" indent="0" algn="ctr" rtl="0">
              <a:spcBef>
                <a:spcPts val="0"/>
              </a:spcBef>
              <a:spcAft>
                <a:spcPts val="0"/>
              </a:spcAft>
              <a:buNone/>
            </a:pPr>
            <a:r>
              <a:rPr lang="en" sz="1000" dirty="0">
                <a:solidFill>
                  <a:srgbClr val="C1C1C1"/>
                </a:solidFill>
              </a:rPr>
              <a:t>TO INFOGRAM HERE</a:t>
            </a:r>
            <a:endParaRPr sz="1000" dirty="0">
              <a:solidFill>
                <a:srgbClr val="C1C1C1"/>
              </a:solidFill>
            </a:endParaRPr>
          </a:p>
        </p:txBody>
      </p:sp>
    </p:spTree>
    <p:extLst>
      <p:ext uri="{BB962C8B-B14F-4D97-AF65-F5344CB8AC3E}">
        <p14:creationId xmlns:p14="http://schemas.microsoft.com/office/powerpoint/2010/main" val="2327072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FA1C2-54FA-FDFD-CAB5-0967C0EC5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B45DC6-2CE7-EE80-B5E0-D5B735259DAF}"/>
              </a:ext>
            </a:extLst>
          </p:cNvPr>
          <p:cNvSpPr>
            <a:spLocks noGrp="1"/>
          </p:cNvSpPr>
          <p:nvPr>
            <p:ph type="title"/>
          </p:nvPr>
        </p:nvSpPr>
        <p:spPr/>
        <p:txBody>
          <a:bodyPr rtlCol="0">
            <a:normAutofit/>
          </a:bodyPr>
          <a:lstStyle/>
          <a:p>
            <a:pPr fontAlgn="auto">
              <a:spcAft>
                <a:spcPts val="0"/>
              </a:spcAft>
              <a:defRPr/>
            </a:pPr>
            <a:r>
              <a:rPr lang="en-US" dirty="0"/>
              <a:t>Frayer Model</a:t>
            </a:r>
          </a:p>
        </p:txBody>
      </p:sp>
      <p:graphicFrame>
        <p:nvGraphicFramePr>
          <p:cNvPr id="3" name="Google Shape;167;p31">
            <a:extLst>
              <a:ext uri="{FF2B5EF4-FFF2-40B4-BE49-F238E27FC236}">
                <a16:creationId xmlns:a16="http://schemas.microsoft.com/office/drawing/2014/main" id="{620B7F3D-4D45-0A85-896E-6E481C7976AE}"/>
              </a:ext>
            </a:extLst>
          </p:cNvPr>
          <p:cNvGraphicFramePr/>
          <p:nvPr/>
        </p:nvGraphicFramePr>
        <p:xfrm>
          <a:off x="779781" y="1268413"/>
          <a:ext cx="7107334" cy="3451866"/>
        </p:xfrm>
        <a:graphic>
          <a:graphicData uri="http://schemas.openxmlformats.org/drawingml/2006/table">
            <a:tbl>
              <a:tblPr>
                <a:tableStyleId>{BEDF182F-1DE7-4F13-8AA3-002D9E3B458A}</a:tableStyleId>
              </a:tblPr>
              <a:tblGrid>
                <a:gridCol w="3553667">
                  <a:extLst>
                    <a:ext uri="{9D8B030D-6E8A-4147-A177-3AD203B41FA5}">
                      <a16:colId xmlns:a16="http://schemas.microsoft.com/office/drawing/2014/main" val="20000"/>
                    </a:ext>
                  </a:extLst>
                </a:gridCol>
                <a:gridCol w="3553667">
                  <a:extLst>
                    <a:ext uri="{9D8B030D-6E8A-4147-A177-3AD203B41FA5}">
                      <a16:colId xmlns:a16="http://schemas.microsoft.com/office/drawing/2014/main" val="20001"/>
                    </a:ext>
                  </a:extLst>
                </a:gridCol>
              </a:tblGrid>
              <a:tr h="1725933">
                <a:tc>
                  <a:txBody>
                    <a:bodyPr/>
                    <a:lstStyle/>
                    <a:p>
                      <a:pPr marL="0" lvl="0" indent="0" algn="l" rtl="0">
                        <a:spcBef>
                          <a:spcPts val="0"/>
                        </a:spcBef>
                        <a:spcAft>
                          <a:spcPts val="0"/>
                        </a:spcAft>
                        <a:buNone/>
                      </a:pPr>
                      <a:r>
                        <a:rPr lang="en" sz="1800" b="1" dirty="0">
                          <a:sym typeface="Caveat"/>
                        </a:rPr>
                        <a:t>Data </a:t>
                      </a:r>
                      <a:br>
                        <a:rPr lang="en" sz="1800" b="1" dirty="0">
                          <a:sym typeface="Caveat"/>
                        </a:rPr>
                      </a:br>
                      <a:r>
                        <a:rPr lang="en" sz="1800" b="0" dirty="0">
                          <a:sym typeface="Caveat"/>
                        </a:rPr>
                        <a:t>(what does it say?)</a:t>
                      </a:r>
                      <a:endParaRPr sz="1800" b="0" dirty="0">
                        <a:latin typeface="Caveat"/>
                        <a:ea typeface="Caveat"/>
                        <a:cs typeface="Caveat"/>
                        <a:sym typeface="Caveat"/>
                      </a:endParaRPr>
                    </a:p>
                  </a:txBody>
                  <a:tcPr marL="80426" marR="80426" marT="80426" marB="80426"/>
                </a:tc>
                <a:tc>
                  <a:txBody>
                    <a:bodyPr/>
                    <a:lstStyle/>
                    <a:p>
                      <a:pPr marL="0" lvl="0" indent="0" algn="r" rtl="0">
                        <a:spcBef>
                          <a:spcPts val="0"/>
                        </a:spcBef>
                        <a:spcAft>
                          <a:spcPts val="0"/>
                        </a:spcAft>
                        <a:buNone/>
                      </a:pPr>
                      <a:r>
                        <a:rPr lang="en" sz="1800" b="1" dirty="0">
                          <a:sym typeface="Caveat"/>
                        </a:rPr>
                        <a:t>Whole School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extLst>
                  <a:ext uri="{0D108BD9-81ED-4DB2-BD59-A6C34878D82A}">
                    <a16:rowId xmlns:a16="http://schemas.microsoft.com/office/drawing/2014/main" val="10000"/>
                  </a:ext>
                </a:extLst>
              </a:tr>
              <a:tr h="1725933">
                <a:tc>
                  <a:txBody>
                    <a:bodyPr/>
                    <a:lstStyle/>
                    <a:p>
                      <a:pPr marL="0" lvl="0" indent="0" algn="l" rtl="0">
                        <a:spcBef>
                          <a:spcPts val="0"/>
                        </a:spcBef>
                        <a:spcAft>
                          <a:spcPts val="0"/>
                        </a:spcAft>
                        <a:buNone/>
                      </a:pPr>
                      <a:r>
                        <a:rPr lang="en" sz="1800" b="1" dirty="0">
                          <a:sym typeface="Caveat"/>
                        </a:rPr>
                        <a:t>Team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tc>
                  <a:txBody>
                    <a:bodyPr/>
                    <a:lstStyle/>
                    <a:p>
                      <a:pPr marL="0" lvl="0" indent="0" algn="r" rtl="0">
                        <a:spcBef>
                          <a:spcPts val="0"/>
                        </a:spcBef>
                        <a:spcAft>
                          <a:spcPts val="0"/>
                        </a:spcAft>
                        <a:buNone/>
                      </a:pPr>
                      <a:r>
                        <a:rPr lang="en" sz="1800" b="1" dirty="0">
                          <a:sym typeface="Caveat"/>
                        </a:rPr>
                        <a:t>Personal </a:t>
                      </a:r>
                      <a:br>
                        <a:rPr lang="en" sz="1800" b="1" dirty="0">
                          <a:sym typeface="Caveat"/>
                        </a:rPr>
                      </a:br>
                      <a:r>
                        <a:rPr lang="en" sz="1800" b="0" dirty="0">
                          <a:sym typeface="Caveat"/>
                        </a:rPr>
                        <a:t>(keep doing, start doing?)</a:t>
                      </a:r>
                      <a:endParaRPr sz="1800" b="0" dirty="0">
                        <a:latin typeface="Caveat"/>
                        <a:ea typeface="Caveat"/>
                        <a:cs typeface="Caveat"/>
                        <a:sym typeface="Caveat"/>
                      </a:endParaRPr>
                    </a:p>
                  </a:txBody>
                  <a:tcPr marL="80426" marR="80426" marT="80426" marB="80426"/>
                </a:tc>
                <a:extLst>
                  <a:ext uri="{0D108BD9-81ED-4DB2-BD59-A6C34878D82A}">
                    <a16:rowId xmlns:a16="http://schemas.microsoft.com/office/drawing/2014/main" val="10001"/>
                  </a:ext>
                </a:extLst>
              </a:tr>
            </a:tbl>
          </a:graphicData>
        </a:graphic>
      </p:graphicFrame>
      <p:sp>
        <p:nvSpPr>
          <p:cNvPr id="4" name="Google Shape;168;p31">
            <a:extLst>
              <a:ext uri="{FF2B5EF4-FFF2-40B4-BE49-F238E27FC236}">
                <a16:creationId xmlns:a16="http://schemas.microsoft.com/office/drawing/2014/main" id="{366A2220-F225-00FE-8448-B31F3AA4E8AB}"/>
              </a:ext>
            </a:extLst>
          </p:cNvPr>
          <p:cNvSpPr/>
          <p:nvPr/>
        </p:nvSpPr>
        <p:spPr>
          <a:xfrm>
            <a:off x="3343611" y="2270438"/>
            <a:ext cx="1979674" cy="1130315"/>
          </a:xfrm>
          <a:prstGeom prst="ellipse">
            <a:avLst/>
          </a:prstGeom>
          <a:solidFill>
            <a:schemeClr val="lt1"/>
          </a:solidFill>
          <a:ln w="9525" cap="flat" cmpd="sng">
            <a:solidFill>
              <a:schemeClr val="tx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a:latin typeface="Caveat"/>
                <a:ea typeface="Caveat"/>
                <a:cs typeface="Caveat"/>
                <a:sym typeface="Caveat"/>
              </a:rPr>
              <a:t>Construct Name</a:t>
            </a:r>
            <a:endParaRPr sz="2000" b="1" dirty="0">
              <a:latin typeface="Caveat"/>
              <a:ea typeface="Caveat"/>
              <a:cs typeface="Caveat"/>
              <a:sym typeface="Caveat"/>
            </a:endParaRPr>
          </a:p>
        </p:txBody>
      </p:sp>
    </p:spTree>
    <p:extLst>
      <p:ext uri="{BB962C8B-B14F-4D97-AF65-F5344CB8AC3E}">
        <p14:creationId xmlns:p14="http://schemas.microsoft.com/office/powerpoint/2010/main" val="35063715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557B1-C44D-9872-3A15-B6A9A8EE4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03835C-0178-6C4C-8E2F-C5862161EA0D}"/>
              </a:ext>
            </a:extLst>
          </p:cNvPr>
          <p:cNvSpPr>
            <a:spLocks noGrp="1"/>
          </p:cNvSpPr>
          <p:nvPr>
            <p:ph type="title"/>
          </p:nvPr>
        </p:nvSpPr>
        <p:spPr/>
        <p:txBody>
          <a:bodyPr rtlCol="0">
            <a:normAutofit/>
          </a:bodyPr>
          <a:lstStyle/>
          <a:p>
            <a:pPr fontAlgn="auto">
              <a:spcAft>
                <a:spcPts val="0"/>
              </a:spcAft>
              <a:defRPr/>
            </a:pPr>
            <a:r>
              <a:rPr lang="en-US" dirty="0"/>
              <a:t>Gallery Walk</a:t>
            </a:r>
          </a:p>
        </p:txBody>
      </p:sp>
      <p:sp>
        <p:nvSpPr>
          <p:cNvPr id="25602" name="Content Placeholder 2">
            <a:extLst>
              <a:ext uri="{FF2B5EF4-FFF2-40B4-BE49-F238E27FC236}">
                <a16:creationId xmlns:a16="http://schemas.microsoft.com/office/drawing/2014/main" id="{1580D10A-5444-AB08-ABC6-8EF4AD79B39F}"/>
              </a:ext>
            </a:extLst>
          </p:cNvPr>
          <p:cNvSpPr>
            <a:spLocks noGrp="1" noChangeArrowheads="1"/>
          </p:cNvSpPr>
          <p:nvPr>
            <p:ph idx="4294967295"/>
          </p:nvPr>
        </p:nvSpPr>
        <p:spPr/>
        <p:txBody>
          <a:bodyPr/>
          <a:lstStyle/>
          <a:p>
            <a:pPr marL="578358" indent="-514350">
              <a:buFont typeface="+mj-lt"/>
              <a:buAutoNum type="arabicPeriod"/>
            </a:pPr>
            <a:r>
              <a:rPr lang="en-US" altLang="en-US" dirty="0"/>
              <a:t>Walk the room to view each group’s Frayer Model Poster.</a:t>
            </a:r>
          </a:p>
          <a:p>
            <a:pPr marL="578358" indent="-514350">
              <a:buFont typeface="+mj-lt"/>
              <a:buAutoNum type="arabicPeriod"/>
            </a:pPr>
            <a:r>
              <a:rPr lang="en-US" altLang="en-US" dirty="0"/>
              <a:t>As a group, add a sticky note to each poster with a reaction or reflection, such as:</a:t>
            </a:r>
          </a:p>
          <a:p>
            <a:pPr marL="1035558" lvl="1" indent="-514350"/>
            <a:r>
              <a:rPr lang="en-US" altLang="en-US" dirty="0"/>
              <a:t>What idea you support most?</a:t>
            </a:r>
          </a:p>
          <a:p>
            <a:pPr marL="1035558" lvl="1" indent="-514350"/>
            <a:r>
              <a:rPr lang="en-US" altLang="en-US" dirty="0"/>
              <a:t>What additional ideas do you have?</a:t>
            </a:r>
          </a:p>
          <a:p>
            <a:pPr marL="1035558" lvl="1" indent="-514350"/>
            <a:r>
              <a:rPr lang="en-US" altLang="en-US" dirty="0"/>
              <a:t>What questions you have?</a:t>
            </a:r>
          </a:p>
        </p:txBody>
      </p:sp>
      <p:pic>
        <p:nvPicPr>
          <p:cNvPr id="3" name="Google Shape;175;p32">
            <a:extLst>
              <a:ext uri="{FF2B5EF4-FFF2-40B4-BE49-F238E27FC236}">
                <a16:creationId xmlns:a16="http://schemas.microsoft.com/office/drawing/2014/main" id="{A2CC0B94-0DE9-9DEC-3522-507F0038AD77}"/>
              </a:ext>
            </a:extLst>
          </p:cNvPr>
          <p:cNvPicPr preferRelativeResize="0"/>
          <p:nvPr/>
        </p:nvPicPr>
        <p:blipFill>
          <a:blip r:embed="rId3"/>
          <a:stretch>
            <a:fillRect/>
          </a:stretch>
        </p:blipFill>
        <p:spPr>
          <a:xfrm>
            <a:off x="6335809" y="235738"/>
            <a:ext cx="2242311" cy="1134275"/>
          </a:xfrm>
          <a:prstGeom prst="rect">
            <a:avLst/>
          </a:prstGeom>
        </p:spPr>
      </p:pic>
    </p:spTree>
    <p:extLst>
      <p:ext uri="{BB962C8B-B14F-4D97-AF65-F5344CB8AC3E}">
        <p14:creationId xmlns:p14="http://schemas.microsoft.com/office/powerpoint/2010/main" val="645923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1183989"/>
            <a:ext cx="7886700" cy="2139950"/>
          </a:xfrm>
        </p:spPr>
        <p:txBody>
          <a:bodyPr/>
          <a:lstStyle/>
          <a:p>
            <a:r>
              <a:rPr lang="en-US" altLang="en-US" dirty="0"/>
              <a:t>Directing Energy: Leadership Supportiveness</a:t>
            </a:r>
          </a:p>
        </p:txBody>
      </p:sp>
      <p:sp>
        <p:nvSpPr>
          <p:cNvPr id="22530" name="Text Placeholder 4">
            <a:extLst>
              <a:ext uri="{FF2B5EF4-FFF2-40B4-BE49-F238E27FC236}">
                <a16:creationId xmlns:a16="http://schemas.microsoft.com/office/drawing/2014/main" id="{019E2450-727C-5F8C-E55D-223CCB11F23B}"/>
              </a:ext>
            </a:extLst>
          </p:cNvPr>
          <p:cNvSpPr>
            <a:spLocks noGrp="1" noChangeArrowheads="1"/>
          </p:cNvSpPr>
          <p:nvPr>
            <p:ph type="body" sz="quarter" idx="10"/>
          </p:nvPr>
        </p:nvSpPr>
        <p:spPr>
          <a:xfrm>
            <a:off x="623888" y="3431889"/>
            <a:ext cx="7885112" cy="1397000"/>
          </a:xfrm>
        </p:spPr>
        <p:txBody>
          <a:bodyPr/>
          <a:lstStyle/>
          <a:p>
            <a:r>
              <a:rPr lang="en-US" altLang="en-US" dirty="0"/>
              <a:t>8 Aspects of Climate &amp; Culture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1C1DB67A-4418-8D73-6089-D989CE677E90}"/>
              </a:ext>
            </a:extLst>
          </p:cNvPr>
          <p:cNvSpPr>
            <a:spLocks noGrp="1" noChangeArrowheads="1"/>
          </p:cNvSpPr>
          <p:nvPr>
            <p:ph type="title"/>
          </p:nvPr>
        </p:nvSpPr>
        <p:spPr>
          <a:xfrm>
            <a:off x="628650" y="137114"/>
            <a:ext cx="7886700" cy="2139950"/>
          </a:xfrm>
        </p:spPr>
        <p:txBody>
          <a:bodyPr/>
          <a:lstStyle/>
          <a:p>
            <a:r>
              <a:rPr lang="en-US" altLang="en-US" dirty="0"/>
              <a:t>Essential Questions</a:t>
            </a:r>
          </a:p>
        </p:txBody>
      </p:sp>
      <p:sp>
        <p:nvSpPr>
          <p:cNvPr id="23554" name="Text Placeholder 4">
            <a:extLst>
              <a:ext uri="{FF2B5EF4-FFF2-40B4-BE49-F238E27FC236}">
                <a16:creationId xmlns:a16="http://schemas.microsoft.com/office/drawing/2014/main" id="{F01DC99E-0FC2-0634-50E3-612982742493}"/>
              </a:ext>
            </a:extLst>
          </p:cNvPr>
          <p:cNvSpPr>
            <a:spLocks noGrp="1" noChangeArrowheads="1"/>
          </p:cNvSpPr>
          <p:nvPr>
            <p:ph type="body" sz="quarter" idx="10"/>
          </p:nvPr>
        </p:nvSpPr>
        <p:spPr>
          <a:xfrm>
            <a:off x="623888" y="2381783"/>
            <a:ext cx="7885112" cy="1397000"/>
          </a:xfrm>
        </p:spPr>
        <p:txBody>
          <a:bodyPr/>
          <a:lstStyle/>
          <a:p>
            <a:pPr marL="64008" indent="0">
              <a:buNone/>
            </a:pPr>
            <a:r>
              <a:rPr lang="en-US" altLang="en-US" dirty="0"/>
              <a:t>How do leadership practices impact employee engagement within an organization?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Magnetic Statements</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50" y="1370013"/>
            <a:ext cx="5323028" cy="3262312"/>
          </a:xfrm>
        </p:spPr>
        <p:txBody>
          <a:bodyPr/>
          <a:lstStyle/>
          <a:p>
            <a:pPr marL="578358" indent="-514350">
              <a:buFont typeface="+mj-lt"/>
              <a:buAutoNum type="arabicPeriod"/>
            </a:pPr>
            <a:r>
              <a:rPr lang="en-US" altLang="en-US" dirty="0"/>
              <a:t>Read some of the quotes on the walls around the room.</a:t>
            </a:r>
          </a:p>
          <a:p>
            <a:pPr marL="578358" indent="-514350">
              <a:buFont typeface="+mj-lt"/>
              <a:buAutoNum type="arabicPeriod"/>
            </a:pPr>
            <a:r>
              <a:rPr lang="en-US" altLang="en-US" dirty="0"/>
              <a:t>Stand near the one that draws your attention the most.</a:t>
            </a:r>
          </a:p>
        </p:txBody>
      </p:sp>
      <p:pic>
        <p:nvPicPr>
          <p:cNvPr id="3" name="Google Shape;79;p19">
            <a:extLst>
              <a:ext uri="{FF2B5EF4-FFF2-40B4-BE49-F238E27FC236}">
                <a16:creationId xmlns:a16="http://schemas.microsoft.com/office/drawing/2014/main" id="{086FA254-783F-E788-01DE-41719B11C98F}"/>
              </a:ext>
            </a:extLst>
          </p:cNvPr>
          <p:cNvPicPr preferRelativeResize="0"/>
          <p:nvPr/>
        </p:nvPicPr>
        <p:blipFill>
          <a:blip r:embed="rId3">
            <a:alphaModFix/>
          </a:blip>
          <a:stretch>
            <a:fillRect/>
          </a:stretch>
        </p:blipFill>
        <p:spPr>
          <a:xfrm rot="940895">
            <a:off x="5737422" y="981409"/>
            <a:ext cx="2724244" cy="2724260"/>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0B9D0-9EA3-92A0-B874-165C62AFB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8A68A-5595-61DF-0E35-4377197541F4}"/>
              </a:ext>
            </a:extLst>
          </p:cNvPr>
          <p:cNvSpPr>
            <a:spLocks noGrp="1"/>
          </p:cNvSpPr>
          <p:nvPr>
            <p:ph type="title"/>
          </p:nvPr>
        </p:nvSpPr>
        <p:spPr/>
        <p:txBody>
          <a:bodyPr rtlCol="0">
            <a:normAutofit/>
          </a:bodyPr>
          <a:lstStyle/>
          <a:p>
            <a:pPr fontAlgn="auto">
              <a:spcAft>
                <a:spcPts val="0"/>
              </a:spcAft>
              <a:defRPr/>
            </a:pPr>
            <a:r>
              <a:rPr lang="en-US" dirty="0"/>
              <a:t>30-Second Expert</a:t>
            </a:r>
          </a:p>
        </p:txBody>
      </p:sp>
      <p:sp>
        <p:nvSpPr>
          <p:cNvPr id="25602" name="Content Placeholder 2">
            <a:extLst>
              <a:ext uri="{FF2B5EF4-FFF2-40B4-BE49-F238E27FC236}">
                <a16:creationId xmlns:a16="http://schemas.microsoft.com/office/drawing/2014/main" id="{B12F3725-C9AE-92BF-6E96-BE62F8ED591D}"/>
              </a:ext>
            </a:extLst>
          </p:cNvPr>
          <p:cNvSpPr>
            <a:spLocks noGrp="1" noChangeArrowheads="1"/>
          </p:cNvSpPr>
          <p:nvPr>
            <p:ph idx="4294967295"/>
          </p:nvPr>
        </p:nvSpPr>
        <p:spPr>
          <a:xfrm>
            <a:off x="628650" y="1370013"/>
            <a:ext cx="5355339" cy="3262312"/>
          </a:xfrm>
        </p:spPr>
        <p:txBody>
          <a:bodyPr/>
          <a:lstStyle/>
          <a:p>
            <a:pPr marL="578358" indent="-514350">
              <a:buFont typeface="+mj-lt"/>
              <a:buAutoNum type="arabicPeriod"/>
            </a:pPr>
            <a:r>
              <a:rPr lang="en-US" altLang="en-US" dirty="0"/>
              <a:t>Talk with your group about the quote and why you chose it.</a:t>
            </a:r>
          </a:p>
          <a:p>
            <a:pPr marL="578358" indent="-514350">
              <a:buFont typeface="+mj-lt"/>
              <a:buAutoNum type="arabicPeriod"/>
            </a:pPr>
            <a:r>
              <a:rPr lang="en-US" altLang="en-US" dirty="0"/>
              <a:t>Have one person from each group read their quote and share, in 30 seconds, what you talked about.</a:t>
            </a:r>
          </a:p>
        </p:txBody>
      </p:sp>
      <p:pic>
        <p:nvPicPr>
          <p:cNvPr id="3" name="Google Shape;86;p20">
            <a:extLst>
              <a:ext uri="{FF2B5EF4-FFF2-40B4-BE49-F238E27FC236}">
                <a16:creationId xmlns:a16="http://schemas.microsoft.com/office/drawing/2014/main" id="{036AE4B1-6073-B909-7008-ED6BC8FDFCCC}"/>
              </a:ext>
            </a:extLst>
          </p:cNvPr>
          <p:cNvPicPr preferRelativeResize="0"/>
          <p:nvPr/>
        </p:nvPicPr>
        <p:blipFill>
          <a:blip r:embed="rId3">
            <a:alphaModFix/>
          </a:blip>
          <a:stretch>
            <a:fillRect/>
          </a:stretch>
        </p:blipFill>
        <p:spPr>
          <a:xfrm>
            <a:off x="5983989" y="1406193"/>
            <a:ext cx="2720201" cy="1980473"/>
          </a:xfrm>
          <a:prstGeom prst="rect">
            <a:avLst/>
          </a:prstGeom>
          <a:noFill/>
          <a:ln>
            <a:noFill/>
          </a:ln>
          <a:effectLst>
            <a:outerShdw blurRad="57150" dist="19050" dir="5400000" algn="bl" rotWithShape="0">
              <a:srgbClr val="000000">
                <a:alpha val="50000"/>
              </a:srgbClr>
            </a:outerShdw>
          </a:effectLst>
        </p:spPr>
      </p:pic>
    </p:spTree>
    <p:extLst>
      <p:ext uri="{BB962C8B-B14F-4D97-AF65-F5344CB8AC3E}">
        <p14:creationId xmlns:p14="http://schemas.microsoft.com/office/powerpoint/2010/main" val="85267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77AC5-E8F2-E1FE-EACE-2D87C3186E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7E71E2-3D46-12B4-5EB3-816FFB29CBE7}"/>
              </a:ext>
            </a:extLst>
          </p:cNvPr>
          <p:cNvSpPr>
            <a:spLocks noGrp="1"/>
          </p:cNvSpPr>
          <p:nvPr>
            <p:ph type="title"/>
          </p:nvPr>
        </p:nvSpPr>
        <p:spPr/>
        <p:txBody>
          <a:bodyPr rtlCol="0">
            <a:normAutofit/>
          </a:bodyPr>
          <a:lstStyle/>
          <a:p>
            <a:pPr fontAlgn="auto">
              <a:spcAft>
                <a:spcPts val="0"/>
              </a:spcAft>
              <a:defRPr/>
            </a:pPr>
            <a:r>
              <a:rPr lang="en-US" dirty="0"/>
              <a:t>Statement #1</a:t>
            </a:r>
          </a:p>
        </p:txBody>
      </p:sp>
      <p:sp>
        <p:nvSpPr>
          <p:cNvPr id="25602" name="Content Placeholder 2">
            <a:extLst>
              <a:ext uri="{FF2B5EF4-FFF2-40B4-BE49-F238E27FC236}">
                <a16:creationId xmlns:a16="http://schemas.microsoft.com/office/drawing/2014/main" id="{DFDF9A8B-EF38-7796-8CDA-241ABFAD08CE}"/>
              </a:ext>
            </a:extLst>
          </p:cNvPr>
          <p:cNvSpPr>
            <a:spLocks noGrp="1" noChangeArrowheads="1"/>
          </p:cNvSpPr>
          <p:nvPr>
            <p:ph idx="4294967295"/>
          </p:nvPr>
        </p:nvSpPr>
        <p:spPr/>
        <p:txBody>
          <a:bodyPr/>
          <a:lstStyle/>
          <a:p>
            <a:pPr marL="64008" indent="0">
              <a:buNone/>
            </a:pPr>
            <a:r>
              <a:rPr lang="en-US" altLang="en-US" dirty="0"/>
              <a:t>When employees feel strongly connected to the vision and clearly see how their role aligns with the strategic priorities, they feel valuable and motivated to do well.</a:t>
            </a:r>
          </a:p>
        </p:txBody>
      </p:sp>
    </p:spTree>
    <p:extLst>
      <p:ext uri="{BB962C8B-B14F-4D97-AF65-F5344CB8AC3E}">
        <p14:creationId xmlns:p14="http://schemas.microsoft.com/office/powerpoint/2010/main" val="3104033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5AD63-252B-BEA1-4882-35634E770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BE1649-B09A-4BFA-ADE5-6F8E5BC03CB1}"/>
              </a:ext>
            </a:extLst>
          </p:cNvPr>
          <p:cNvSpPr>
            <a:spLocks noGrp="1"/>
          </p:cNvSpPr>
          <p:nvPr>
            <p:ph type="title"/>
          </p:nvPr>
        </p:nvSpPr>
        <p:spPr/>
        <p:txBody>
          <a:bodyPr rtlCol="0">
            <a:normAutofit/>
          </a:bodyPr>
          <a:lstStyle/>
          <a:p>
            <a:pPr fontAlgn="auto">
              <a:spcAft>
                <a:spcPts val="0"/>
              </a:spcAft>
              <a:defRPr/>
            </a:pPr>
            <a:r>
              <a:rPr lang="en-US" dirty="0"/>
              <a:t>Statement #2</a:t>
            </a:r>
          </a:p>
        </p:txBody>
      </p:sp>
      <p:sp>
        <p:nvSpPr>
          <p:cNvPr id="25602" name="Content Placeholder 2">
            <a:extLst>
              <a:ext uri="{FF2B5EF4-FFF2-40B4-BE49-F238E27FC236}">
                <a16:creationId xmlns:a16="http://schemas.microsoft.com/office/drawing/2014/main" id="{79864544-62BD-CE7F-F224-2F885125AB9E}"/>
              </a:ext>
            </a:extLst>
          </p:cNvPr>
          <p:cNvSpPr>
            <a:spLocks noGrp="1" noChangeArrowheads="1"/>
          </p:cNvSpPr>
          <p:nvPr>
            <p:ph idx="4294967295"/>
          </p:nvPr>
        </p:nvSpPr>
        <p:spPr/>
        <p:txBody>
          <a:bodyPr/>
          <a:lstStyle/>
          <a:p>
            <a:pPr marL="64008" indent="0">
              <a:buNone/>
            </a:pPr>
            <a:r>
              <a:rPr lang="en-US" altLang="en-US" dirty="0"/>
              <a:t>Setting organizational strategies and goals is only as valuable as they are clearly communicated.</a:t>
            </a:r>
          </a:p>
        </p:txBody>
      </p:sp>
    </p:spTree>
    <p:extLst>
      <p:ext uri="{BB962C8B-B14F-4D97-AF65-F5344CB8AC3E}">
        <p14:creationId xmlns:p14="http://schemas.microsoft.com/office/powerpoint/2010/main" val="1457828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525A0-E152-D158-6B60-9F42D3286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3C6756-F8E8-1C5C-745A-64DFD15A810D}"/>
              </a:ext>
            </a:extLst>
          </p:cNvPr>
          <p:cNvSpPr>
            <a:spLocks noGrp="1"/>
          </p:cNvSpPr>
          <p:nvPr>
            <p:ph type="title"/>
          </p:nvPr>
        </p:nvSpPr>
        <p:spPr/>
        <p:txBody>
          <a:bodyPr rtlCol="0">
            <a:normAutofit/>
          </a:bodyPr>
          <a:lstStyle/>
          <a:p>
            <a:pPr fontAlgn="auto">
              <a:spcAft>
                <a:spcPts val="0"/>
              </a:spcAft>
              <a:defRPr/>
            </a:pPr>
            <a:r>
              <a:rPr lang="en-US" dirty="0"/>
              <a:t>Statement #3</a:t>
            </a:r>
          </a:p>
        </p:txBody>
      </p:sp>
      <p:sp>
        <p:nvSpPr>
          <p:cNvPr id="25602" name="Content Placeholder 2">
            <a:extLst>
              <a:ext uri="{FF2B5EF4-FFF2-40B4-BE49-F238E27FC236}">
                <a16:creationId xmlns:a16="http://schemas.microsoft.com/office/drawing/2014/main" id="{E016C42F-5E52-75CB-D587-F4BC9BDA827D}"/>
              </a:ext>
            </a:extLst>
          </p:cNvPr>
          <p:cNvSpPr>
            <a:spLocks noGrp="1" noChangeArrowheads="1"/>
          </p:cNvSpPr>
          <p:nvPr>
            <p:ph idx="4294967295"/>
          </p:nvPr>
        </p:nvSpPr>
        <p:spPr/>
        <p:txBody>
          <a:bodyPr/>
          <a:lstStyle/>
          <a:p>
            <a:pPr marL="64008" indent="0">
              <a:buNone/>
            </a:pPr>
            <a:r>
              <a:rPr lang="en-US" altLang="en-US" dirty="0"/>
              <a:t>Leading the organization in collaborative goal setting and shared assessment of goal progress builds a community of trust and investment.</a:t>
            </a:r>
          </a:p>
        </p:txBody>
      </p:sp>
    </p:spTree>
    <p:extLst>
      <p:ext uri="{BB962C8B-B14F-4D97-AF65-F5344CB8AC3E}">
        <p14:creationId xmlns:p14="http://schemas.microsoft.com/office/powerpoint/2010/main" val="414701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7512A-F89B-1963-5001-BDFA5D7E2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3F11A-04C6-0A73-0416-BC994546B4D1}"/>
              </a:ext>
            </a:extLst>
          </p:cNvPr>
          <p:cNvSpPr>
            <a:spLocks noGrp="1"/>
          </p:cNvSpPr>
          <p:nvPr>
            <p:ph type="title"/>
          </p:nvPr>
        </p:nvSpPr>
        <p:spPr/>
        <p:txBody>
          <a:bodyPr rtlCol="0">
            <a:normAutofit/>
          </a:bodyPr>
          <a:lstStyle/>
          <a:p>
            <a:pPr fontAlgn="auto">
              <a:spcAft>
                <a:spcPts val="0"/>
              </a:spcAft>
              <a:defRPr/>
            </a:pPr>
            <a:r>
              <a:rPr lang="en-US" dirty="0"/>
              <a:t>Statement #4</a:t>
            </a:r>
          </a:p>
        </p:txBody>
      </p:sp>
      <p:sp>
        <p:nvSpPr>
          <p:cNvPr id="25602" name="Content Placeholder 2">
            <a:extLst>
              <a:ext uri="{FF2B5EF4-FFF2-40B4-BE49-F238E27FC236}">
                <a16:creationId xmlns:a16="http://schemas.microsoft.com/office/drawing/2014/main" id="{7C249E1A-61DC-9F2E-942D-396C5618064D}"/>
              </a:ext>
            </a:extLst>
          </p:cNvPr>
          <p:cNvSpPr>
            <a:spLocks noGrp="1" noChangeArrowheads="1"/>
          </p:cNvSpPr>
          <p:nvPr>
            <p:ph idx="4294967295"/>
          </p:nvPr>
        </p:nvSpPr>
        <p:spPr/>
        <p:txBody>
          <a:bodyPr/>
          <a:lstStyle/>
          <a:p>
            <a:pPr marL="64008" indent="0">
              <a:buNone/>
            </a:pPr>
            <a:r>
              <a:rPr lang="en-US" altLang="en-US" dirty="0"/>
              <a:t>Every communication is an opportunity to clarify expectations and scaffold employee achievement in alignment with the organizational goals.</a:t>
            </a:r>
          </a:p>
        </p:txBody>
      </p:sp>
    </p:spTree>
    <p:extLst>
      <p:ext uri="{BB962C8B-B14F-4D97-AF65-F5344CB8AC3E}">
        <p14:creationId xmlns:p14="http://schemas.microsoft.com/office/powerpoint/2010/main" val="1870003819"/>
      </p:ext>
    </p:extLst>
  </p:cSld>
  <p:clrMapOvr>
    <a:masterClrMapping/>
  </p:clrMapOvr>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13</TotalTime>
  <Words>1175</Words>
  <Application>Microsoft Office PowerPoint</Application>
  <PresentationFormat>On-screen Show (16:9)</PresentationFormat>
  <Paragraphs>100</Paragraphs>
  <Slides>17</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Aptos Display</vt:lpstr>
      <vt:lpstr>Arial</vt:lpstr>
      <vt:lpstr>Calibri</vt:lpstr>
      <vt:lpstr>Caveat</vt:lpstr>
      <vt:lpstr>Courier New</vt:lpstr>
      <vt:lpstr>Roboto</vt:lpstr>
      <vt:lpstr>System Font Regular</vt:lpstr>
      <vt:lpstr>Wingdings</vt:lpstr>
      <vt:lpstr>Custom Design</vt:lpstr>
      <vt:lpstr>1_Custom Design</vt:lpstr>
      <vt:lpstr>PowerPoint Presentation</vt:lpstr>
      <vt:lpstr>Directing Energy: Leadership Supportiveness</vt:lpstr>
      <vt:lpstr>Essential Questions</vt:lpstr>
      <vt:lpstr>Magnetic Statements</vt:lpstr>
      <vt:lpstr>30-Second Expert</vt:lpstr>
      <vt:lpstr>Statement #1</vt:lpstr>
      <vt:lpstr>Statement #2</vt:lpstr>
      <vt:lpstr>Statement #3</vt:lpstr>
      <vt:lpstr>Statement #4</vt:lpstr>
      <vt:lpstr>Learning Objectives</vt:lpstr>
      <vt:lpstr>Directing Energy: Leadership and Strategic Alignment</vt:lpstr>
      <vt:lpstr>Job Demand-Resources Model</vt:lpstr>
      <vt:lpstr>“Job resources are those physical, psychosocial, social, or organizational aspects of the job that are functional in achieving work goals and reducing job demands, or in stimulating personal growth, learning, and development.  Job demands are those physical, psychological, social, and organizational aspects of the job that require sustained physical and/or psychological effort or skills and are therefore associated with certain physical and/or psychological costs.” </vt:lpstr>
      <vt:lpstr>Examples and Non-Examples</vt:lpstr>
      <vt:lpstr>Look at the Data</vt:lpstr>
      <vt:lpstr>Frayer Model</vt:lpstr>
      <vt:lpstr>Gallery Walk</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Lieu, Mary</dc:creator>
  <cp:keywords/>
  <dc:description/>
  <cp:lastModifiedBy>Lieu, Mary</cp:lastModifiedBy>
  <cp:revision>1</cp:revision>
  <dcterms:created xsi:type="dcterms:W3CDTF">2026-04-16T21:46:23Z</dcterms:created>
  <dcterms:modified xsi:type="dcterms:W3CDTF">2026-04-16T22:00:02Z</dcterms:modified>
  <cp:category/>
</cp:coreProperties>
</file>