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9"/>
  </p:notesMasterIdLst>
  <p:sldIdLst>
    <p:sldId id="27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aveat" pitchFamily="2" charset="0"/>
      <p:regular r:id="rId24"/>
      <p:bold r:id="rId25"/>
    </p:embeddedFont>
    <p:embeddedFont>
      <p:font typeface="Constantia" panose="02030602050306030303" pitchFamily="18" charset="0"/>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Noto Sans" panose="020B050204050402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39" d="100"/>
          <a:sy n="139" d="100"/>
        </p:scale>
        <p:origin x="-72" y="5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0" Type="http://schemas.openxmlformats.org/officeDocument/2006/relationships/font" Target="fonts/font1.fntdata"/><Relationship Id="rId41"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k20center.padlet.org/shaynapond/remake-of-rose-bud-and-thorn-4x8tbbse0dbewwyz"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5qap5aO4i9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imer.k20center.ou.edu/15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d00ce00d5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d00ce00d5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t>3 minutes</a:t>
            </a:r>
            <a:endParaRPr/>
          </a:p>
          <a:p>
            <a:pPr marL="0" lvl="0" indent="0" algn="l" rtl="0">
              <a:lnSpc>
                <a:spcPct val="115000"/>
              </a:lnSpc>
              <a:spcBef>
                <a:spcPts val="1200"/>
              </a:spcBef>
              <a:spcAft>
                <a:spcPts val="0"/>
              </a:spcAft>
              <a:buNone/>
            </a:pPr>
            <a:r>
              <a:rPr lang="en"/>
              <a:t>If you don’t have these links, you will need to request access to them prior to facilitating this session. Take a screenshot of the infographic page to paste into this slide. You will also want to create a QR code and short url to put on this slide for easy access.</a:t>
            </a:r>
            <a:endParaRPr/>
          </a:p>
          <a:p>
            <a:pPr marL="0" lvl="0" indent="0" algn="l" rtl="0">
              <a:lnSpc>
                <a:spcPct val="115000"/>
              </a:lnSpc>
              <a:spcBef>
                <a:spcPts val="1200"/>
              </a:spcBef>
              <a:spcAft>
                <a:spcPts val="1200"/>
              </a:spcAft>
              <a:buNone/>
            </a:pPr>
            <a:r>
              <a:rPr lang="en"/>
              <a:t>Provide time for each participant to bring up the infographic data for your school. Also, begin to hand out a set of the chain notes handout for each table. In this case, the ideal group size will be 5 participants. Each participant’s page will have a different sub-construct heading at the top of the page along with the survey questions that align to that construct.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d00ce00d5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d00ce00d5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5 min</a:t>
            </a:r>
            <a:endParaRPr/>
          </a:p>
          <a:p>
            <a:pPr marL="0" lvl="0" indent="0" algn="l" rtl="0">
              <a:spcBef>
                <a:spcPts val="0"/>
              </a:spcBef>
              <a:spcAft>
                <a:spcPts val="0"/>
              </a:spcAft>
              <a:buClr>
                <a:schemeClr val="dk1"/>
              </a:buClr>
              <a:buSzPts val="1100"/>
              <a:buFont typeface="Arial"/>
              <a:buNone/>
            </a:pPr>
            <a:r>
              <a:rPr lang="en"/>
              <a:t>Be sure to state clearly that each participant will have about five minutes to fill in ONLY the FIRST BOX on their handout. After time is up, progress to slide 12, they will pass their sheet to the right. Then begin a timer for each participant to fill in the SECOND BOX ONLY. This rotation will happen four times (through slide 14) until all of the boxes are filled in on each page at their table.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2cf9cb6ee3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2cf9cb6ee3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5 minutes</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2cf9cb6ee3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2cf9cb6ee3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5 minutes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2cf9cb6ee3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2cf9cb6ee3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5 minutes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108e2a382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108e2a382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10 mins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Once the rotations are done, have each person in the group read a summary of their page to the whole table. After all have shared at their table, the whole group should come up with a summary of takeaways to share with the whole group.</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3ddf5649a0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3ddf5649a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10mins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Ask Each participant to make a post in each of the three columns.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Your input in these sessions is influencing our leaders. Every one of your analysis products goes to a leadership meeting and is processed and ideas come out of that group.</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Before facilitating this session, make a copy of this padlet: </a:t>
            </a:r>
            <a:r>
              <a:rPr lang="en" u="sng">
                <a:solidFill>
                  <a:schemeClr val="hlink"/>
                </a:solidFill>
                <a:hlinkClick r:id="rId3"/>
              </a:rPr>
              <a:t>https://k20center.padlet.org/shaynapond/remake-of-rose-bud-and-thorn-4x8tbbse0dbewwyz</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highlight>
                  <a:schemeClr val="accent4"/>
                </a:highlight>
              </a:rPr>
              <a:t>Place the QR code and a short link on </a:t>
            </a:r>
            <a:r>
              <a:rPr lang="en" b="1">
                <a:solidFill>
                  <a:schemeClr val="dk1"/>
                </a:solidFill>
                <a:highlight>
                  <a:schemeClr val="accent4"/>
                </a:highlight>
              </a:rPr>
              <a:t>this slide.</a:t>
            </a:r>
            <a:endParaRPr>
              <a:solidFill>
                <a:schemeClr val="dk1"/>
              </a:solidFill>
              <a:highlight>
                <a:schemeClr val="accent4"/>
              </a:highlight>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d00ce00d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d00ce00d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15 mins total</a:t>
            </a:r>
            <a:endParaRPr/>
          </a:p>
          <a:p>
            <a:pPr marL="0" lvl="0" indent="0" algn="l" rtl="0">
              <a:spcBef>
                <a:spcPts val="0"/>
              </a:spcBef>
              <a:spcAft>
                <a:spcPts val="0"/>
              </a:spcAft>
              <a:buNone/>
            </a:pPr>
            <a:endParaRPr/>
          </a:p>
          <a:p>
            <a:pPr marL="0" lvl="0" indent="0" algn="l" rtl="0">
              <a:spcBef>
                <a:spcPts val="0"/>
              </a:spcBef>
              <a:spcAft>
                <a:spcPts val="0"/>
              </a:spcAft>
              <a:buNone/>
            </a:pPr>
            <a:r>
              <a:rPr lang="en"/>
              <a:t>5-9 minutes to make</a:t>
            </a:r>
            <a:endParaRPr/>
          </a:p>
          <a:p>
            <a:pPr marL="0" lvl="0" indent="0" algn="l" rtl="0">
              <a:spcBef>
                <a:spcPts val="0"/>
              </a:spcBef>
              <a:spcAft>
                <a:spcPts val="0"/>
              </a:spcAft>
              <a:buNone/>
            </a:pPr>
            <a:r>
              <a:rPr lang="en"/>
              <a:t>2-5 minutes to share at table</a:t>
            </a:r>
            <a:endParaRPr/>
          </a:p>
          <a:p>
            <a:pPr marL="0" lvl="0" indent="0" algn="l" rtl="0">
              <a:spcBef>
                <a:spcPts val="0"/>
              </a:spcBef>
              <a:spcAft>
                <a:spcPts val="0"/>
              </a:spcAft>
              <a:buNone/>
            </a:pPr>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Begin by handing out the “What fills you up?” coloring sheets. There are three options provided in this document, a heart, a bucket, and a battery. This is so the participants can choose which one they want to color in order to express the big ideas in their lives that keep them going. Again, this is to introduce the generating energy concept. Participants can draw pictures or write words on their coloring sheet. It may help them to provide some reflection questions on what sort of ideas they want to represent. It doesn’t have to all be grand philosophical ideas, if porch sitting is what you need to feel fully charged each day, that’s worth including.</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What things are alive in your heart?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What drives you personally and professionally?</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108e2a38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108e2a38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2min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“Core of Motivation” is the generating energy idea for this session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d00ce00d5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d00ce00d5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2mins</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3ddf5649a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3ddf5649a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Facilitator’s choice on how much you want to bring this topic into this session: </a:t>
            </a:r>
            <a:endParaRPr b="1" dirty="0"/>
          </a:p>
          <a:p>
            <a:pPr marL="0" lvl="0" indent="0" algn="l" rtl="0">
              <a:spcBef>
                <a:spcPts val="0"/>
              </a:spcBef>
              <a:spcAft>
                <a:spcPts val="0"/>
              </a:spcAft>
              <a:buNone/>
            </a:pPr>
            <a:r>
              <a:rPr lang="en" dirty="0"/>
              <a:t>The Job demands-resources model is a common framework for research on organizational climate/community. The basic concept is that job resources (emotional, organizational, social, etc) increase motivation and commitment where job demands in these same areas lead to burnout, stress, and reduced well-being. The overall sense of job satisfaction and improved organizational outcomes in terms of performance and culture are about the balance between these two things. Demands exist and will happen, but resources moderate and buffer the negative impact they have if the resources are adequate or outweigh the demands.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Resources can be provided, advocated for, and generated through awareness on the part of the employer and the employee together.</a:t>
            </a:r>
            <a:endParaRPr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d00ce00d5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d00ce00d5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30 min</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For example, if Family was the biggest thing on your heart map, what does that look like in terms of what you need from your job in order to feel like you are prioritizing what’s important to you. For me that might look like… predictable work hours, not having to take work home, flexibility when I need to take time off. Choose what of these items would be considered a need for you and label a slice of your wheel to represent that idea.</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If creativity or creative time is something that fills you up, then you can label a slice for that on your wheel.</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Chill beats while we work </a:t>
            </a:r>
            <a:r>
              <a:rPr lang="en" u="sng" dirty="0">
                <a:solidFill>
                  <a:schemeClr val="hlink"/>
                </a:solidFill>
                <a:hlinkClick r:id="rId3"/>
              </a:rPr>
              <a:t>https://www.youtube.com/watch?v=5qap5aO4i9A</a:t>
            </a:r>
            <a:r>
              <a:rPr lang="en" dirty="0">
                <a:solidFill>
                  <a:schemeClr val="dk1"/>
                </a:solidFill>
              </a:rPr>
              <a:t>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t>The reasoning behind this activity is to make the connections between personal motivators, job design, and resources in our work. The premise for this is based on the job-demands/resources model (an activity that goes more in-depth on this model can be found in “Directing Energy: Goals, Supports, and Structures”). There are organizational and personal resources that can be provided and/or supported by an organization's overall climate and culture.</a:t>
            </a:r>
            <a:endParaRPr dirty="0"/>
          </a:p>
          <a:p>
            <a:pPr marL="0" lvl="0" indent="0" algn="l" rtl="0">
              <a:spcBef>
                <a:spcPts val="120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108e2a382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108e2a382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15 min</a:t>
            </a:r>
            <a:endParaRPr/>
          </a:p>
          <a:p>
            <a:pPr marL="0" lvl="0" indent="0" algn="l" rtl="0">
              <a:spcBef>
                <a:spcPts val="0"/>
              </a:spcBef>
              <a:spcAft>
                <a:spcPts val="0"/>
              </a:spcAft>
              <a:buNone/>
            </a:pPr>
            <a:r>
              <a:rPr lang="en"/>
              <a:t>Fill your coffee, we’re going deep when we get back</a:t>
            </a:r>
            <a:endParaRPr/>
          </a:p>
          <a:p>
            <a:pPr marL="0" lvl="0" indent="0" algn="l" rtl="0">
              <a:spcBef>
                <a:spcPts val="0"/>
              </a:spcBef>
              <a:spcAft>
                <a:spcPts val="0"/>
              </a:spcAft>
              <a:buNone/>
            </a:pPr>
            <a:endParaRPr/>
          </a:p>
          <a:p>
            <a:pPr marL="0" lvl="0" indent="0" algn="l" rtl="0">
              <a:spcBef>
                <a:spcPts val="0"/>
              </a:spcBef>
              <a:spcAft>
                <a:spcPts val="0"/>
              </a:spcAft>
              <a:buNone/>
            </a:pPr>
            <a:r>
              <a:rPr lang="en"/>
              <a:t>Link to K20 Timer:</a:t>
            </a:r>
            <a:r>
              <a:rPr lang="en" u="sng">
                <a:solidFill>
                  <a:schemeClr val="hlink"/>
                </a:solidFill>
                <a:hlinkClick r:id="rId3"/>
              </a:rPr>
              <a:t>https://timer.k20center.ou.edu/15m</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2cf9cb6ee3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2cf9cb6ee3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10 min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Hand out the research brief title Generating Energy: Professional Growth, Agency, and Job Satisfaction. Have participants spend about 10 minutes reading through the brief on their own.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d00ce00d5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d00ce00d5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10 min</a:t>
            </a:r>
            <a:endParaRPr/>
          </a:p>
          <a:p>
            <a:pPr marL="0" lvl="0" indent="0" algn="l" rtl="0">
              <a:spcBef>
                <a:spcPts val="0"/>
              </a:spcBef>
              <a:spcAft>
                <a:spcPts val="0"/>
              </a:spcAft>
              <a:buNone/>
            </a:pPr>
            <a:endParaRPr/>
          </a:p>
          <a:p>
            <a:pPr marL="0" lvl="0" indent="0" algn="l" rtl="0">
              <a:spcBef>
                <a:spcPts val="0"/>
              </a:spcBef>
              <a:spcAft>
                <a:spcPts val="0"/>
              </a:spcAft>
              <a:buNone/>
            </a:pPr>
            <a:r>
              <a:rPr lang="en"/>
              <a:t>No wrong answer, some of you may label the same resource into a different category.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Ask participants to look back at their Wheel of Resources and take note of how their labels might align what the research says. Do they have a slice to fit each category of the research?</a:t>
            </a:r>
            <a:endParaRPr/>
          </a:p>
          <a:p>
            <a:pPr marL="0" lvl="0" indent="0" algn="l" rtl="0">
              <a:spcBef>
                <a:spcPts val="0"/>
              </a:spcBef>
              <a:spcAft>
                <a:spcPts val="0"/>
              </a:spcAft>
              <a:buClr>
                <a:schemeClr val="dk1"/>
              </a:buClr>
              <a:buSzPts val="1100"/>
              <a:buFont typeface="Arial"/>
              <a:buNone/>
            </a:pPr>
            <a:endParaRPr/>
          </a:p>
          <a:p>
            <a:pPr marL="457200" lvl="0" indent="-298450" algn="l" rtl="0">
              <a:spcBef>
                <a:spcPts val="0"/>
              </a:spcBef>
              <a:spcAft>
                <a:spcPts val="0"/>
              </a:spcAft>
              <a:buSzPts val="1100"/>
              <a:buChar char="●"/>
            </a:pPr>
            <a:r>
              <a:rPr lang="en"/>
              <a:t>Job Design</a:t>
            </a:r>
            <a:endParaRPr/>
          </a:p>
          <a:p>
            <a:pPr marL="457200" lvl="0" indent="-298450" algn="l" rtl="0">
              <a:spcBef>
                <a:spcPts val="0"/>
              </a:spcBef>
              <a:spcAft>
                <a:spcPts val="0"/>
              </a:spcAft>
              <a:buSzPts val="1100"/>
              <a:buChar char="●"/>
            </a:pPr>
            <a:r>
              <a:rPr lang="en"/>
              <a:t>Agency</a:t>
            </a:r>
            <a:endParaRPr/>
          </a:p>
          <a:p>
            <a:pPr marL="457200" lvl="0" indent="-298450" algn="l" rtl="0">
              <a:spcBef>
                <a:spcPts val="0"/>
              </a:spcBef>
              <a:spcAft>
                <a:spcPts val="0"/>
              </a:spcAft>
              <a:buSzPts val="1100"/>
              <a:buChar char="●"/>
            </a:pPr>
            <a:r>
              <a:rPr lang="en"/>
              <a:t>Well-being</a:t>
            </a:r>
            <a:endParaRPr/>
          </a:p>
          <a:p>
            <a:pPr marL="457200" lvl="0" indent="-298450" algn="l" rtl="0">
              <a:spcBef>
                <a:spcPts val="0"/>
              </a:spcBef>
              <a:spcAft>
                <a:spcPts val="0"/>
              </a:spcAft>
              <a:buSzPts val="1100"/>
              <a:buChar char="●"/>
            </a:pPr>
            <a:r>
              <a:rPr lang="en"/>
              <a:t>Professional Growth</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Have them label each slice of their wheel according to these categories. It’s okay if a slice can fit into more than one. Likewise, it’s okay if your elbow partner labels a slice with the same name as yours into a different category. For example, one person might feel that creativity fits into agency (because they feel they have agency when they can express creatively in their work), someone else may say job design (because they feel that it’s the design of their role that permits them to be creative) and another might even say it fits into well-being (especially if they feel emotionally depleted if they don’t have time or agency to be creative at work). These are all acceptable reasons and depend on individual processing of how their job provides them personal resources.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 goal for this activity is to provide personal connections that help us understand how the research constructs apply to us as individuals.</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9"/>
        <p:cNvGrpSpPr/>
        <p:nvPr/>
      </p:nvGrpSpPr>
      <p:grpSpPr>
        <a:xfrm>
          <a:off x="0" y="0"/>
          <a:ext cx="0" cy="0"/>
          <a:chOff x="0" y="0"/>
          <a:chExt cx="0" cy="0"/>
        </a:xfrm>
      </p:grpSpPr>
      <p:sp>
        <p:nvSpPr>
          <p:cNvPr id="40" name="Google Shape;40;p11"/>
          <p:cNvSpPr txBox="1">
            <a:spLocks noGrp="1"/>
          </p:cNvSpPr>
          <p:nvPr>
            <p:ph type="body" idx="1"/>
          </p:nvPr>
        </p:nvSpPr>
        <p:spPr>
          <a:xfrm>
            <a:off x="3575050" y="1428750"/>
            <a:ext cx="5111700" cy="325740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1" name="Google Shape;41;p1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2"/>
          </p:nvPr>
        </p:nvSpPr>
        <p:spPr>
          <a:xfrm>
            <a:off x="457200" y="1428750"/>
            <a:ext cx="3124200" cy="32574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3" name="Google Shape;43;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6" name="Google Shape;46;p12"/>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7" name="Google Shape;47;p12"/>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48" name="Google Shape;48;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3" name="Google Shape;53;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7" name="Google Shape;57;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1" name="Google Shape;6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205978"/>
            <a:ext cx="8229600" cy="857400"/>
          </a:xfrm>
          <a:prstGeom prst="rect">
            <a:avLst/>
          </a:prstGeom>
          <a:noFill/>
          <a:ln>
            <a:noFill/>
          </a:ln>
        </p:spPr>
        <p:txBody>
          <a:bodyPr spcFirstLastPara="1" wrap="square" lIns="130025" tIns="130025" rIns="130025" bIns="130025" anchor="ctr" anchorCtr="0">
            <a:noAutofit/>
          </a:bodyPr>
          <a:lstStyle>
            <a:lvl1pPr lvl="0" algn="l">
              <a:lnSpc>
                <a:spcPct val="100000"/>
              </a:lnSpc>
              <a:spcBef>
                <a:spcPts val="0"/>
              </a:spcBef>
              <a:spcAft>
                <a:spcPts val="0"/>
              </a:spcAft>
              <a:buSzPts val="3586"/>
              <a:buFont typeface="Georgia"/>
              <a:buNone/>
              <a:defRPr sz="3586" b="0">
                <a:latin typeface="Calibri"/>
                <a:ea typeface="Calibri"/>
                <a:cs typeface="Calibri"/>
                <a:sym typeface="Calibri"/>
              </a:defRPr>
            </a:lvl1pPr>
            <a:lvl2pPr lvl="1"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2pPr>
            <a:lvl3pPr lvl="2"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3pPr>
            <a:lvl4pPr lvl="3"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4pPr>
            <a:lvl5pPr lvl="4"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5pPr>
            <a:lvl6pPr lvl="5"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6pPr>
            <a:lvl7pPr lvl="6"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7pPr>
            <a:lvl8pPr lvl="7"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8pPr>
            <a:lvl9pPr lvl="8"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9pPr>
          </a:lstStyle>
          <a:p>
            <a:endParaRPr/>
          </a:p>
        </p:txBody>
      </p:sp>
      <p:sp>
        <p:nvSpPr>
          <p:cNvPr id="24" name="Google Shape;24;p6"/>
          <p:cNvSpPr txBox="1">
            <a:spLocks noGrp="1"/>
          </p:cNvSpPr>
          <p:nvPr>
            <p:ph type="body" idx="1"/>
          </p:nvPr>
        </p:nvSpPr>
        <p:spPr>
          <a:xfrm>
            <a:off x="457200" y="1200151"/>
            <a:ext cx="8229600" cy="3725700"/>
          </a:xfrm>
          <a:prstGeom prst="rect">
            <a:avLst/>
          </a:prstGeom>
          <a:noFill/>
          <a:ln>
            <a:noFill/>
          </a:ln>
        </p:spPr>
        <p:txBody>
          <a:bodyPr spcFirstLastPara="1" wrap="square" lIns="130025" tIns="130025" rIns="130025" bIns="130025"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90512" algn="l">
              <a:lnSpc>
                <a:spcPct val="100000"/>
              </a:lnSpc>
              <a:spcBef>
                <a:spcPts val="300"/>
              </a:spcBef>
              <a:spcAft>
                <a:spcPts val="0"/>
              </a:spcAft>
              <a:buSzPts val="975"/>
              <a:buChar char="●"/>
              <a:defRPr sz="1371"/>
            </a:lvl5pPr>
            <a:lvl6pPr marL="2743200" lvl="5" indent="-297179" algn="l">
              <a:lnSpc>
                <a:spcPct val="100000"/>
              </a:lnSpc>
              <a:spcBef>
                <a:spcPts val="270"/>
              </a:spcBef>
              <a:spcAft>
                <a:spcPts val="0"/>
              </a:spcAft>
              <a:buSzPts val="1080"/>
              <a:buChar char="●"/>
              <a:defRPr sz="1371"/>
            </a:lvl6pPr>
            <a:lvl7pPr marL="3200400" lvl="6" indent="-289560" algn="l">
              <a:lnSpc>
                <a:spcPct val="100000"/>
              </a:lnSpc>
              <a:spcBef>
                <a:spcPts val="240"/>
              </a:spcBef>
              <a:spcAft>
                <a:spcPts val="0"/>
              </a:spcAft>
              <a:buSzPts val="960"/>
              <a:buChar char="●"/>
              <a:defRPr sz="1371"/>
            </a:lvl7pPr>
            <a:lvl8pPr marL="3657600" lvl="7" indent="-304800" algn="l">
              <a:lnSpc>
                <a:spcPct val="100000"/>
              </a:lnSpc>
              <a:spcBef>
                <a:spcPts val="240"/>
              </a:spcBef>
              <a:spcAft>
                <a:spcPts val="0"/>
              </a:spcAft>
              <a:buSzPts val="1200"/>
              <a:buChar char="•"/>
              <a:defRPr sz="1371"/>
            </a:lvl8pPr>
            <a:lvl9pPr marL="4114800" lvl="8" indent="-295275" algn="l">
              <a:lnSpc>
                <a:spcPct val="100000"/>
              </a:lnSpc>
              <a:spcBef>
                <a:spcPts val="210"/>
              </a:spcBef>
              <a:spcAft>
                <a:spcPts val="0"/>
              </a:spcAft>
              <a:buSzPts val="1050"/>
              <a:buChar char="•"/>
              <a:defRPr sz="137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7"/>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7"/>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7"/>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 name="Google Shape;34;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5"/>
        <p:cNvGrpSpPr/>
        <p:nvPr/>
      </p:nvGrpSpPr>
      <p:grpSpPr>
        <a:xfrm>
          <a:off x="0" y="0"/>
          <a:ext cx="0" cy="0"/>
          <a:chOff x="0" y="0"/>
          <a:chExt cx="0" cy="0"/>
        </a:xfrm>
      </p:grpSpPr>
      <p:pic>
        <p:nvPicPr>
          <p:cNvPr id="36" name="Google Shape;36;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7"/>
        <p:cNvGrpSpPr/>
        <p:nvPr/>
      </p:nvGrpSpPr>
      <p:grpSpPr>
        <a:xfrm>
          <a:off x="0" y="0"/>
          <a:ext cx="0" cy="0"/>
          <a:chOff x="0" y="0"/>
          <a:chExt cx="0" cy="0"/>
        </a:xfrm>
      </p:grpSpPr>
      <p:pic>
        <p:nvPicPr>
          <p:cNvPr id="38" name="Google Shape;38;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timer.k20center.ou.edu/15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98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5"/>
          <p:cNvPicPr preferRelativeResize="0"/>
          <p:nvPr/>
        </p:nvPicPr>
        <p:blipFill rotWithShape="1">
          <a:blip r:embed="rId3">
            <a:alphaModFix/>
          </a:blip>
          <a:srcRect/>
          <a:stretch/>
        </p:blipFill>
        <p:spPr>
          <a:xfrm>
            <a:off x="3850977" y="378995"/>
            <a:ext cx="5635028" cy="4325352"/>
          </a:xfrm>
          <a:prstGeom prst="rect">
            <a:avLst/>
          </a:prstGeom>
          <a:noFill/>
          <a:ln>
            <a:noFill/>
          </a:ln>
        </p:spPr>
      </p:pic>
      <p:sp>
        <p:nvSpPr>
          <p:cNvPr id="126" name="Google Shape;126;p25"/>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
              <a:t>Revisit and Label</a:t>
            </a:r>
            <a:endParaRPr/>
          </a:p>
        </p:txBody>
      </p:sp>
      <p:sp>
        <p:nvSpPr>
          <p:cNvPr id="127" name="Google Shape;127;p25"/>
          <p:cNvSpPr txBox="1">
            <a:spLocks noGrp="1"/>
          </p:cNvSpPr>
          <p:nvPr>
            <p:ph type="body" idx="1"/>
          </p:nvPr>
        </p:nvSpPr>
        <p:spPr>
          <a:xfrm>
            <a:off x="457200" y="1200150"/>
            <a:ext cx="3994500" cy="3564355"/>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r>
              <a:rPr lang="en" sz="2700" dirty="0">
                <a:solidFill>
                  <a:schemeClr val="accent4"/>
                </a:solidFill>
              </a:rPr>
              <a:t>1) </a:t>
            </a:r>
            <a:r>
              <a:rPr lang="en" sz="2700" dirty="0"/>
              <a:t>Label each slice from your wheel of resources according to the four areas in the research brief.</a:t>
            </a:r>
            <a:endParaRPr sz="2700" dirty="0"/>
          </a:p>
          <a:p>
            <a:pPr marL="0" lvl="0" indent="0" algn="l" rtl="0">
              <a:spcBef>
                <a:spcPts val="1000"/>
              </a:spcBef>
              <a:spcAft>
                <a:spcPts val="0"/>
              </a:spcAft>
              <a:buNone/>
            </a:pPr>
            <a:r>
              <a:rPr lang="en" sz="2700" dirty="0">
                <a:solidFill>
                  <a:schemeClr val="accent4"/>
                </a:solidFill>
              </a:rPr>
              <a:t>2) </a:t>
            </a:r>
            <a:r>
              <a:rPr lang="en" sz="2700" dirty="0"/>
              <a:t>Do you have something in each category? </a:t>
            </a:r>
            <a:endParaRPr sz="2700" dirty="0"/>
          </a:p>
          <a:p>
            <a:pPr marL="0" lvl="0" indent="0" algn="l" rtl="0">
              <a:spcBef>
                <a:spcPts val="1000"/>
              </a:spcBef>
              <a:spcAft>
                <a:spcPts val="1000"/>
              </a:spcAft>
              <a:buNone/>
            </a:pPr>
            <a:endParaRPr sz="2700" dirty="0"/>
          </a:p>
        </p:txBody>
      </p:sp>
      <p:sp>
        <p:nvSpPr>
          <p:cNvPr id="128" name="Google Shape;128;p25"/>
          <p:cNvSpPr txBox="1"/>
          <p:nvPr/>
        </p:nvSpPr>
        <p:spPr>
          <a:xfrm rot="-1259581">
            <a:off x="4674278" y="373031"/>
            <a:ext cx="2219094" cy="400082"/>
          </a:xfrm>
          <a:prstGeom prst="rect">
            <a:avLst/>
          </a:prstGeom>
          <a:noFill/>
          <a:ln>
            <a:noFill/>
          </a:ln>
        </p:spPr>
        <p:txBody>
          <a:bodyPr spcFirstLastPara="1" wrap="square" lIns="91425" tIns="91425" rIns="91425" bIns="91425" anchor="t" anchorCtr="0">
            <a:spAutoFit/>
          </a:bodyPr>
          <a:lstStyle/>
          <a:p>
            <a:pPr marL="146304" lvl="0" indent="-98044" algn="ctr" rtl="0">
              <a:spcBef>
                <a:spcPts val="0"/>
              </a:spcBef>
              <a:spcAft>
                <a:spcPts val="0"/>
              </a:spcAft>
              <a:buClr>
                <a:srgbClr val="0000FF"/>
              </a:buClr>
              <a:buSzPts val="1400"/>
              <a:buFont typeface="Caveat"/>
              <a:buAutoNum type="arabicPeriod"/>
            </a:pPr>
            <a:r>
              <a:rPr lang="en" b="1">
                <a:solidFill>
                  <a:srgbClr val="0000FF"/>
                </a:solidFill>
                <a:latin typeface="Caveat"/>
                <a:ea typeface="Caveat"/>
                <a:cs typeface="Caveat"/>
                <a:sym typeface="Caveat"/>
              </a:rPr>
              <a:t>Job Design</a:t>
            </a:r>
            <a:endParaRPr b="1">
              <a:solidFill>
                <a:srgbClr val="0000FF"/>
              </a:solidFill>
              <a:latin typeface="Caveat"/>
              <a:ea typeface="Caveat"/>
              <a:cs typeface="Caveat"/>
              <a:sym typeface="Caveat"/>
            </a:endParaRPr>
          </a:p>
        </p:txBody>
      </p:sp>
      <p:sp>
        <p:nvSpPr>
          <p:cNvPr id="129" name="Google Shape;129;p25"/>
          <p:cNvSpPr txBox="1"/>
          <p:nvPr/>
        </p:nvSpPr>
        <p:spPr>
          <a:xfrm rot="-9463436">
            <a:off x="4745352" y="4430201"/>
            <a:ext cx="2219117" cy="400065"/>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r>
              <a:rPr lang="en" b="1">
                <a:solidFill>
                  <a:srgbClr val="0000FF"/>
                </a:solidFill>
                <a:latin typeface="Caveat"/>
                <a:ea typeface="Caveat"/>
                <a:cs typeface="Caveat"/>
                <a:sym typeface="Caveat"/>
              </a:rPr>
              <a:t>2.Agency</a:t>
            </a:r>
            <a:endParaRPr b="1">
              <a:solidFill>
                <a:srgbClr val="0000FF"/>
              </a:solidFill>
              <a:latin typeface="Caveat"/>
              <a:ea typeface="Caveat"/>
              <a:cs typeface="Caveat"/>
              <a:sym typeface="Cave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439375" y="306025"/>
            <a:ext cx="8305800" cy="857400"/>
          </a:xfrm>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Look at the Data</a:t>
            </a:r>
            <a:endParaRPr dirty="0"/>
          </a:p>
        </p:txBody>
      </p:sp>
      <p:sp>
        <p:nvSpPr>
          <p:cNvPr id="135" name="Google Shape;135;p26"/>
          <p:cNvSpPr/>
          <p:nvPr/>
        </p:nvSpPr>
        <p:spPr>
          <a:xfrm>
            <a:off x="601325" y="1163425"/>
            <a:ext cx="4797600" cy="39801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C1C1C1"/>
                </a:solidFill>
              </a:rPr>
              <a:t>PLACE A SCREENSHOT </a:t>
            </a:r>
            <a:endParaRPr>
              <a:solidFill>
                <a:srgbClr val="C1C1C1"/>
              </a:solidFill>
            </a:endParaRPr>
          </a:p>
          <a:p>
            <a:pPr marL="0" lvl="0" indent="0" algn="ctr" rtl="0">
              <a:spcBef>
                <a:spcPts val="0"/>
              </a:spcBef>
              <a:spcAft>
                <a:spcPts val="0"/>
              </a:spcAft>
              <a:buNone/>
            </a:pPr>
            <a:r>
              <a:rPr lang="en">
                <a:solidFill>
                  <a:srgbClr val="C1C1C1"/>
                </a:solidFill>
              </a:rPr>
              <a:t>OF THE INFOGRAM </a:t>
            </a:r>
            <a:endParaRPr>
              <a:solidFill>
                <a:srgbClr val="C1C1C1"/>
              </a:solidFill>
            </a:endParaRPr>
          </a:p>
          <a:p>
            <a:pPr marL="0" lvl="0" indent="0" algn="ctr" rtl="0">
              <a:spcBef>
                <a:spcPts val="0"/>
              </a:spcBef>
              <a:spcAft>
                <a:spcPts val="0"/>
              </a:spcAft>
              <a:buNone/>
            </a:pPr>
            <a:r>
              <a:rPr lang="en">
                <a:solidFill>
                  <a:srgbClr val="C1C1C1"/>
                </a:solidFill>
              </a:rPr>
              <a:t>FOR YOUR SCHOOL’S DATA </a:t>
            </a:r>
            <a:endParaRPr>
              <a:solidFill>
                <a:srgbClr val="C1C1C1"/>
              </a:solidFill>
            </a:endParaRPr>
          </a:p>
          <a:p>
            <a:pPr marL="0" lvl="0" indent="0" algn="ctr" rtl="0">
              <a:spcBef>
                <a:spcPts val="0"/>
              </a:spcBef>
              <a:spcAft>
                <a:spcPts val="0"/>
              </a:spcAft>
              <a:buNone/>
            </a:pPr>
            <a:r>
              <a:rPr lang="en">
                <a:solidFill>
                  <a:srgbClr val="C1C1C1"/>
                </a:solidFill>
              </a:rPr>
              <a:t>IN THIS AREA HERE</a:t>
            </a:r>
            <a:endParaRPr>
              <a:solidFill>
                <a:srgbClr val="C1C1C1"/>
              </a:solidFill>
            </a:endParaRPr>
          </a:p>
        </p:txBody>
      </p:sp>
      <p:sp>
        <p:nvSpPr>
          <p:cNvPr id="136" name="Google Shape;136;p26"/>
          <p:cNvSpPr/>
          <p:nvPr/>
        </p:nvSpPr>
        <p:spPr>
          <a:xfrm>
            <a:off x="4973975" y="3326875"/>
            <a:ext cx="1261500" cy="1261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C1C1C1"/>
                </a:solidFill>
              </a:rPr>
              <a:t>PLACE </a:t>
            </a:r>
            <a:endParaRPr sz="1000">
              <a:solidFill>
                <a:srgbClr val="C1C1C1"/>
              </a:solidFill>
            </a:endParaRPr>
          </a:p>
          <a:p>
            <a:pPr marL="0" lvl="0" indent="0" algn="ctr" rtl="0">
              <a:spcBef>
                <a:spcPts val="0"/>
              </a:spcBef>
              <a:spcAft>
                <a:spcPts val="0"/>
              </a:spcAft>
              <a:buNone/>
            </a:pPr>
            <a:r>
              <a:rPr lang="en" sz="1000">
                <a:solidFill>
                  <a:srgbClr val="C1C1C1"/>
                </a:solidFill>
              </a:rPr>
              <a:t>QR CODE </a:t>
            </a:r>
            <a:endParaRPr sz="1000">
              <a:solidFill>
                <a:srgbClr val="C1C1C1"/>
              </a:solidFill>
            </a:endParaRPr>
          </a:p>
          <a:p>
            <a:pPr marL="0" lvl="0" indent="0" algn="ctr" rtl="0">
              <a:spcBef>
                <a:spcPts val="0"/>
              </a:spcBef>
              <a:spcAft>
                <a:spcPts val="0"/>
              </a:spcAft>
              <a:buNone/>
            </a:pPr>
            <a:r>
              <a:rPr lang="en" sz="1000">
                <a:solidFill>
                  <a:srgbClr val="C1C1C1"/>
                </a:solidFill>
              </a:rPr>
              <a:t>TO INFOGRAM HERE</a:t>
            </a:r>
            <a:endParaRPr sz="1000">
              <a:solidFill>
                <a:srgbClr val="C1C1C1"/>
              </a:solidFill>
            </a:endParaRPr>
          </a:p>
        </p:txBody>
      </p:sp>
      <p:sp>
        <p:nvSpPr>
          <p:cNvPr id="137" name="Google Shape;137;p26"/>
          <p:cNvSpPr txBox="1"/>
          <p:nvPr/>
        </p:nvSpPr>
        <p:spPr>
          <a:xfrm>
            <a:off x="5751775" y="2496800"/>
            <a:ext cx="2993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rgbClr val="0000FF"/>
                </a:solidFill>
                <a:latin typeface="Calibri"/>
                <a:ea typeface="Calibri"/>
                <a:cs typeface="Calibri"/>
                <a:sym typeface="Calibri"/>
              </a:rPr>
              <a:t>[PASTE TINY URL HERE]</a:t>
            </a:r>
            <a:endParaRPr sz="1800" u="sng">
              <a:solidFill>
                <a:srgbClr val="0000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Chain notes</a:t>
            </a:r>
            <a:endParaRPr/>
          </a:p>
        </p:txBody>
      </p:sp>
      <p:sp>
        <p:nvSpPr>
          <p:cNvPr id="143" name="Google Shape;143;p27"/>
          <p:cNvSpPr txBox="1">
            <a:spLocks noGrp="1"/>
          </p:cNvSpPr>
          <p:nvPr>
            <p:ph type="body" idx="1"/>
          </p:nvPr>
        </p:nvSpPr>
        <p:spPr>
          <a:xfrm>
            <a:off x="457200" y="1200150"/>
            <a:ext cx="3375329" cy="3725700"/>
          </a:xfrm>
          <a:prstGeom prst="rect">
            <a:avLst/>
          </a:prstGeom>
        </p:spPr>
        <p:txBody>
          <a:bodyPr spcFirstLastPara="1" wrap="square" lIns="130025" tIns="130025" rIns="130025" bIns="130025" anchor="t" anchorCtr="0">
            <a:noAutofit/>
          </a:bodyPr>
          <a:lstStyle/>
          <a:p>
            <a:pPr marL="457200" lvl="0" indent="-368300" algn="l" rtl="0">
              <a:spcBef>
                <a:spcPts val="520"/>
              </a:spcBef>
              <a:spcAft>
                <a:spcPts val="0"/>
              </a:spcAft>
              <a:buSzPts val="2200"/>
              <a:buAutoNum type="arabicPeriod"/>
            </a:pPr>
            <a:r>
              <a:rPr lang="en" sz="2200" dirty="0"/>
              <a:t>Write your answer to the first question on the page. </a:t>
            </a:r>
            <a:endParaRPr sz="2200" dirty="0"/>
          </a:p>
          <a:p>
            <a:pPr marL="457200" lvl="0" indent="0" algn="l" rtl="0">
              <a:spcBef>
                <a:spcPts val="1000"/>
              </a:spcBef>
              <a:spcAft>
                <a:spcPts val="0"/>
              </a:spcAft>
              <a:buNone/>
            </a:pPr>
            <a:endParaRPr sz="2200" dirty="0"/>
          </a:p>
          <a:p>
            <a:pPr marL="0" lvl="0" indent="0" algn="r" rtl="0">
              <a:spcBef>
                <a:spcPts val="1000"/>
              </a:spcBef>
              <a:spcAft>
                <a:spcPts val="1000"/>
              </a:spcAft>
              <a:buNone/>
            </a:pPr>
            <a:r>
              <a:rPr lang="en" sz="2900" dirty="0">
                <a:solidFill>
                  <a:srgbClr val="659298"/>
                </a:solidFill>
              </a:rPr>
              <a:t>“What does </a:t>
            </a:r>
            <a:br>
              <a:rPr lang="en" sz="2900" dirty="0">
                <a:solidFill>
                  <a:srgbClr val="659298"/>
                </a:solidFill>
              </a:rPr>
            </a:br>
            <a:r>
              <a:rPr lang="en" sz="2900" dirty="0">
                <a:solidFill>
                  <a:srgbClr val="659298"/>
                </a:solidFill>
              </a:rPr>
              <a:t>the data say?”</a:t>
            </a:r>
            <a:endParaRPr sz="2200" dirty="0"/>
          </a:p>
        </p:txBody>
      </p:sp>
      <p:pic>
        <p:nvPicPr>
          <p:cNvPr id="144" name="Google Shape;144;p27"/>
          <p:cNvPicPr preferRelativeResize="0"/>
          <p:nvPr/>
        </p:nvPicPr>
        <p:blipFill>
          <a:blip r:embed="rId3"/>
          <a:srcRect l="1092" r="1092"/>
          <a:stretch/>
        </p:blipFill>
        <p:spPr>
          <a:xfrm>
            <a:off x="4287029" y="278997"/>
            <a:ext cx="3521175" cy="4658525"/>
          </a:xfrm>
          <a:prstGeom prst="rect">
            <a:avLst/>
          </a:prstGeom>
          <a:noFill/>
          <a:ln>
            <a:noFill/>
          </a:ln>
          <a:effectLst>
            <a:outerShdw blurRad="57150" dist="19050" dir="5400000" algn="bl" rotWithShape="0">
              <a:srgbClr val="000000">
                <a:alpha val="50000"/>
              </a:srgbClr>
            </a:outerShdw>
          </a:effectLst>
        </p:spPr>
      </p:pic>
      <p:cxnSp>
        <p:nvCxnSpPr>
          <p:cNvPr id="145" name="Google Shape;145;p27"/>
          <p:cNvCxnSpPr/>
          <p:nvPr/>
        </p:nvCxnSpPr>
        <p:spPr>
          <a:xfrm>
            <a:off x="3841757" y="1871690"/>
            <a:ext cx="909000" cy="0"/>
          </a:xfrm>
          <a:prstGeom prst="straightConnector1">
            <a:avLst/>
          </a:prstGeom>
          <a:noFill/>
          <a:ln w="114300" cap="flat" cmpd="sng">
            <a:solidFill>
              <a:schemeClr val="accent6"/>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3" name="Google Shape;144;p27">
            <a:extLst>
              <a:ext uri="{FF2B5EF4-FFF2-40B4-BE49-F238E27FC236}">
                <a16:creationId xmlns:a16="http://schemas.microsoft.com/office/drawing/2014/main" id="{AD2310C0-BDD5-0C18-2F34-695BC7B4896F}"/>
              </a:ext>
            </a:extLst>
          </p:cNvPr>
          <p:cNvPicPr preferRelativeResize="0"/>
          <p:nvPr/>
        </p:nvPicPr>
        <p:blipFill>
          <a:blip r:embed="rId3"/>
          <a:srcRect l="1092" r="1092"/>
          <a:stretch/>
        </p:blipFill>
        <p:spPr>
          <a:xfrm>
            <a:off x="4451700" y="278997"/>
            <a:ext cx="3521175" cy="4658525"/>
          </a:xfrm>
          <a:prstGeom prst="rect">
            <a:avLst/>
          </a:prstGeom>
          <a:noFill/>
          <a:ln>
            <a:noFill/>
          </a:ln>
          <a:effectLst>
            <a:outerShdw blurRad="57150" dist="19050" dir="5400000" algn="bl" rotWithShape="0">
              <a:srgbClr val="000000">
                <a:alpha val="50000"/>
              </a:srgbClr>
            </a:outerShdw>
          </a:effectLst>
        </p:spPr>
      </p:pic>
      <p:sp>
        <p:nvSpPr>
          <p:cNvPr id="151" name="Google Shape;151;p28"/>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Chain notes</a:t>
            </a:r>
            <a:endParaRPr/>
          </a:p>
        </p:txBody>
      </p:sp>
      <p:sp>
        <p:nvSpPr>
          <p:cNvPr id="152" name="Google Shape;152;p28"/>
          <p:cNvSpPr txBox="1">
            <a:spLocks noGrp="1"/>
          </p:cNvSpPr>
          <p:nvPr>
            <p:ph type="body" idx="1"/>
          </p:nvPr>
        </p:nvSpPr>
        <p:spPr>
          <a:prstGeom prst="rect">
            <a:avLst/>
          </a:prstGeom>
        </p:spPr>
        <p:txBody>
          <a:bodyPr spcFirstLastPara="1" wrap="square" lIns="130025" tIns="130025" rIns="130025" bIns="130025" anchor="t" anchorCtr="0">
            <a:noAutofit/>
          </a:bodyPr>
          <a:lstStyle/>
          <a:p>
            <a:pPr marL="457200" lvl="0" indent="-368300" algn="l" rtl="0">
              <a:spcBef>
                <a:spcPts val="0"/>
              </a:spcBef>
              <a:spcAft>
                <a:spcPts val="0"/>
              </a:spcAft>
              <a:buSzPts val="2200"/>
              <a:buAutoNum type="arabicPeriod" startAt="2"/>
            </a:pPr>
            <a:r>
              <a:rPr lang="en" sz="2200"/>
              <a:t>Pass to the right. Write your answer to the second question on the page.</a:t>
            </a:r>
            <a:br>
              <a:rPr lang="en" sz="2200"/>
            </a:br>
            <a:br>
              <a:rPr lang="en" sz="2200"/>
            </a:br>
            <a:endParaRPr sz="2200"/>
          </a:p>
          <a:p>
            <a:pPr marL="0" lvl="0" indent="0" algn="r" rtl="0">
              <a:spcBef>
                <a:spcPts val="1000"/>
              </a:spcBef>
              <a:spcAft>
                <a:spcPts val="1000"/>
              </a:spcAft>
              <a:buNone/>
            </a:pPr>
            <a:r>
              <a:rPr lang="en" sz="2900">
                <a:solidFill>
                  <a:srgbClr val="659298"/>
                </a:solidFill>
              </a:rPr>
              <a:t>“What are your feelings about the data?”</a:t>
            </a:r>
            <a:endParaRPr sz="2900">
              <a:solidFill>
                <a:srgbClr val="659298"/>
              </a:solidFill>
            </a:endParaRPr>
          </a:p>
        </p:txBody>
      </p:sp>
      <p:cxnSp>
        <p:nvCxnSpPr>
          <p:cNvPr id="153" name="Google Shape;153;p28"/>
          <p:cNvCxnSpPr/>
          <p:nvPr/>
        </p:nvCxnSpPr>
        <p:spPr>
          <a:xfrm>
            <a:off x="4011008" y="2555007"/>
            <a:ext cx="909000" cy="0"/>
          </a:xfrm>
          <a:prstGeom prst="straightConnector1">
            <a:avLst/>
          </a:prstGeom>
          <a:noFill/>
          <a:ln w="114300" cap="flat" cmpd="sng">
            <a:solidFill>
              <a:schemeClr val="accent6"/>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2" name="Google Shape;144;p27">
            <a:extLst>
              <a:ext uri="{FF2B5EF4-FFF2-40B4-BE49-F238E27FC236}">
                <a16:creationId xmlns:a16="http://schemas.microsoft.com/office/drawing/2014/main" id="{594F643C-480F-A113-DA87-1A4427F765A5}"/>
              </a:ext>
            </a:extLst>
          </p:cNvPr>
          <p:cNvPicPr preferRelativeResize="0"/>
          <p:nvPr/>
        </p:nvPicPr>
        <p:blipFill>
          <a:blip r:embed="rId3"/>
          <a:srcRect l="1092" r="1092"/>
          <a:stretch/>
        </p:blipFill>
        <p:spPr>
          <a:xfrm>
            <a:off x="4287029" y="278997"/>
            <a:ext cx="3521175" cy="4658525"/>
          </a:xfrm>
          <a:prstGeom prst="rect">
            <a:avLst/>
          </a:prstGeom>
          <a:noFill/>
          <a:ln>
            <a:noFill/>
          </a:ln>
          <a:effectLst>
            <a:outerShdw blurRad="57150" dist="19050" dir="5400000" algn="bl" rotWithShape="0">
              <a:srgbClr val="000000">
                <a:alpha val="50000"/>
              </a:srgbClr>
            </a:outerShdw>
          </a:effectLst>
        </p:spPr>
      </p:pic>
      <p:sp>
        <p:nvSpPr>
          <p:cNvPr id="159" name="Google Shape;159;p29"/>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Chain notes</a:t>
            </a:r>
            <a:endParaRPr/>
          </a:p>
        </p:txBody>
      </p:sp>
      <p:sp>
        <p:nvSpPr>
          <p:cNvPr id="160" name="Google Shape;160;p29"/>
          <p:cNvSpPr txBox="1">
            <a:spLocks noGrp="1"/>
          </p:cNvSpPr>
          <p:nvPr>
            <p:ph type="body" idx="1"/>
          </p:nvPr>
        </p:nvSpPr>
        <p:spPr>
          <a:xfrm>
            <a:off x="457200" y="1200150"/>
            <a:ext cx="3582063" cy="3725700"/>
          </a:xfrm>
          <a:prstGeom prst="rect">
            <a:avLst/>
          </a:prstGeom>
        </p:spPr>
        <p:txBody>
          <a:bodyPr spcFirstLastPara="1" wrap="square" lIns="130025" tIns="130025" rIns="130025" bIns="130025" anchor="t" anchorCtr="0">
            <a:noAutofit/>
          </a:bodyPr>
          <a:lstStyle/>
          <a:p>
            <a:pPr marL="457200" lvl="0" indent="-368300" algn="l" rtl="0">
              <a:spcBef>
                <a:spcPts val="0"/>
              </a:spcBef>
              <a:spcAft>
                <a:spcPts val="0"/>
              </a:spcAft>
              <a:buSzPts val="2200"/>
              <a:buAutoNum type="arabicPeriod" startAt="3"/>
            </a:pPr>
            <a:r>
              <a:rPr lang="en" sz="2200" dirty="0"/>
              <a:t>Pass to the right. Write your answer to the third question.</a:t>
            </a:r>
            <a:endParaRPr sz="2200" dirty="0"/>
          </a:p>
          <a:p>
            <a:pPr marL="0" lvl="0" indent="0" algn="l" rtl="0">
              <a:spcBef>
                <a:spcPts val="1000"/>
              </a:spcBef>
              <a:spcAft>
                <a:spcPts val="0"/>
              </a:spcAft>
              <a:buNone/>
            </a:pPr>
            <a:endParaRPr sz="2900" dirty="0">
              <a:solidFill>
                <a:srgbClr val="659298"/>
              </a:solidFill>
            </a:endParaRPr>
          </a:p>
          <a:p>
            <a:pPr marL="0" lvl="0" indent="0" algn="r" rtl="0">
              <a:spcBef>
                <a:spcPts val="1000"/>
              </a:spcBef>
              <a:spcAft>
                <a:spcPts val="1000"/>
              </a:spcAft>
              <a:buNone/>
            </a:pPr>
            <a:r>
              <a:rPr lang="en" sz="2900" dirty="0">
                <a:solidFill>
                  <a:srgbClr val="659298"/>
                </a:solidFill>
              </a:rPr>
              <a:t>“What key insights do you take away from this data?”</a:t>
            </a:r>
            <a:endParaRPr sz="2200" dirty="0"/>
          </a:p>
        </p:txBody>
      </p:sp>
      <p:cxnSp>
        <p:nvCxnSpPr>
          <p:cNvPr id="161" name="Google Shape;161;p29"/>
          <p:cNvCxnSpPr/>
          <p:nvPr/>
        </p:nvCxnSpPr>
        <p:spPr>
          <a:xfrm>
            <a:off x="4117500" y="3367246"/>
            <a:ext cx="909000" cy="0"/>
          </a:xfrm>
          <a:prstGeom prst="straightConnector1">
            <a:avLst/>
          </a:prstGeom>
          <a:noFill/>
          <a:ln w="114300" cap="flat" cmpd="sng">
            <a:solidFill>
              <a:schemeClr val="accent6"/>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2" name="Google Shape;144;p27">
            <a:extLst>
              <a:ext uri="{FF2B5EF4-FFF2-40B4-BE49-F238E27FC236}">
                <a16:creationId xmlns:a16="http://schemas.microsoft.com/office/drawing/2014/main" id="{3DF83A11-5901-8AF5-63A7-6A36DEFA682F}"/>
              </a:ext>
            </a:extLst>
          </p:cNvPr>
          <p:cNvPicPr preferRelativeResize="0"/>
          <p:nvPr/>
        </p:nvPicPr>
        <p:blipFill>
          <a:blip r:embed="rId3"/>
          <a:srcRect l="1092" r="1092"/>
          <a:stretch/>
        </p:blipFill>
        <p:spPr>
          <a:xfrm>
            <a:off x="4287029" y="278997"/>
            <a:ext cx="3521175" cy="4658525"/>
          </a:xfrm>
          <a:prstGeom prst="rect">
            <a:avLst/>
          </a:prstGeom>
          <a:noFill/>
          <a:ln>
            <a:noFill/>
          </a:ln>
          <a:effectLst>
            <a:outerShdw blurRad="57150" dist="19050" dir="5400000" algn="bl" rotWithShape="0">
              <a:srgbClr val="000000">
                <a:alpha val="50000"/>
              </a:srgbClr>
            </a:outerShdw>
          </a:effectLst>
        </p:spPr>
      </p:pic>
      <p:sp>
        <p:nvSpPr>
          <p:cNvPr id="167" name="Google Shape;167;p30"/>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Chain notes</a:t>
            </a:r>
            <a:endParaRPr/>
          </a:p>
        </p:txBody>
      </p:sp>
      <p:sp>
        <p:nvSpPr>
          <p:cNvPr id="168" name="Google Shape;168;p30"/>
          <p:cNvSpPr txBox="1">
            <a:spLocks noGrp="1"/>
          </p:cNvSpPr>
          <p:nvPr>
            <p:ph type="body" idx="1"/>
          </p:nvPr>
        </p:nvSpPr>
        <p:spPr>
          <a:xfrm>
            <a:off x="457200" y="1200150"/>
            <a:ext cx="3677478" cy="3725700"/>
          </a:xfrm>
          <a:prstGeom prst="rect">
            <a:avLst/>
          </a:prstGeom>
        </p:spPr>
        <p:txBody>
          <a:bodyPr spcFirstLastPara="1" wrap="square" lIns="130025" tIns="130025" rIns="130025" bIns="130025" anchor="t" anchorCtr="0">
            <a:noAutofit/>
          </a:bodyPr>
          <a:lstStyle/>
          <a:p>
            <a:pPr marL="457200" lvl="0" indent="-368300" algn="l" rtl="0">
              <a:spcBef>
                <a:spcPts val="520"/>
              </a:spcBef>
              <a:spcAft>
                <a:spcPts val="0"/>
              </a:spcAft>
              <a:buSzPts val="2200"/>
              <a:buAutoNum type="arabicPeriod" startAt="4"/>
            </a:pPr>
            <a:r>
              <a:rPr lang="en" sz="2200" dirty="0"/>
              <a:t>Pass to the right. Write your answer to the fourth question.</a:t>
            </a:r>
            <a:endParaRPr sz="2200" dirty="0"/>
          </a:p>
          <a:p>
            <a:pPr marL="0" lvl="0" indent="0" algn="l" rtl="0">
              <a:spcBef>
                <a:spcPts val="1000"/>
              </a:spcBef>
              <a:spcAft>
                <a:spcPts val="0"/>
              </a:spcAft>
              <a:buNone/>
            </a:pPr>
            <a:br>
              <a:rPr lang="en" sz="2200" dirty="0"/>
            </a:br>
            <a:endParaRPr sz="2200" dirty="0"/>
          </a:p>
          <a:p>
            <a:pPr marL="0" lvl="0" indent="0" algn="r" rtl="0">
              <a:spcBef>
                <a:spcPts val="1000"/>
              </a:spcBef>
              <a:spcAft>
                <a:spcPts val="1000"/>
              </a:spcAft>
              <a:buClr>
                <a:schemeClr val="dk1"/>
              </a:buClr>
              <a:buSzPts val="1100"/>
              <a:buFont typeface="Arial"/>
              <a:buNone/>
            </a:pPr>
            <a:r>
              <a:rPr lang="en" sz="2900" dirty="0">
                <a:solidFill>
                  <a:srgbClr val="659298"/>
                </a:solidFill>
              </a:rPr>
              <a:t>“What can we do as a </a:t>
            </a:r>
            <a:br>
              <a:rPr lang="en" sz="2900" dirty="0">
                <a:solidFill>
                  <a:srgbClr val="659298"/>
                </a:solidFill>
              </a:rPr>
            </a:br>
            <a:r>
              <a:rPr lang="en" sz="2900" dirty="0">
                <a:solidFill>
                  <a:srgbClr val="659298"/>
                </a:solidFill>
              </a:rPr>
              <a:t>result of this data?”</a:t>
            </a:r>
            <a:endParaRPr sz="2200" dirty="0"/>
          </a:p>
        </p:txBody>
      </p:sp>
      <p:cxnSp>
        <p:nvCxnSpPr>
          <p:cNvPr id="169" name="Google Shape;169;p30"/>
          <p:cNvCxnSpPr/>
          <p:nvPr/>
        </p:nvCxnSpPr>
        <p:spPr>
          <a:xfrm>
            <a:off x="4060063" y="4142499"/>
            <a:ext cx="909000" cy="0"/>
          </a:xfrm>
          <a:prstGeom prst="straightConnector1">
            <a:avLst/>
          </a:prstGeom>
          <a:noFill/>
          <a:ln w="114300" cap="flat" cmpd="sng">
            <a:solidFill>
              <a:schemeClr val="accent6"/>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Share out</a:t>
            </a:r>
            <a:endParaRPr/>
          </a:p>
        </p:txBody>
      </p:sp>
      <p:sp>
        <p:nvSpPr>
          <p:cNvPr id="175" name="Google Shape;175;p31"/>
          <p:cNvSpPr txBox="1">
            <a:spLocks noGrp="1"/>
          </p:cNvSpPr>
          <p:nvPr>
            <p:ph type="body" idx="1"/>
          </p:nvPr>
        </p:nvSpPr>
        <p:spPr>
          <a:xfrm>
            <a:off x="457200" y="1451610"/>
            <a:ext cx="6684264" cy="3291900"/>
          </a:xfrm>
          <a:prstGeom prst="rect">
            <a:avLst/>
          </a:prstGeom>
        </p:spPr>
        <p:txBody>
          <a:bodyPr spcFirstLastPara="1" wrap="square" lIns="130025" tIns="130025" rIns="130025" bIns="130025" anchor="t" anchorCtr="0">
            <a:noAutofit/>
          </a:bodyPr>
          <a:lstStyle/>
          <a:p>
            <a:pPr marL="457200" lvl="0" indent="-374650" algn="l" rtl="0">
              <a:spcBef>
                <a:spcPts val="520"/>
              </a:spcBef>
              <a:spcAft>
                <a:spcPts val="0"/>
              </a:spcAft>
              <a:buSzPts val="2300"/>
              <a:buAutoNum type="arabicPeriod"/>
            </a:pPr>
            <a:r>
              <a:rPr lang="en" sz="2300" dirty="0"/>
              <a:t>The last person holding each page reads to the whole table. </a:t>
            </a:r>
            <a:endParaRPr sz="2300" dirty="0"/>
          </a:p>
          <a:p>
            <a:pPr marL="457200" lvl="0" indent="-374650" algn="l" rtl="0">
              <a:spcBef>
                <a:spcPts val="1000"/>
              </a:spcBef>
              <a:spcAft>
                <a:spcPts val="1000"/>
              </a:spcAft>
              <a:buSzPts val="2300"/>
              <a:buAutoNum type="arabicPeriod"/>
            </a:pPr>
            <a:r>
              <a:rPr lang="en" sz="2300" dirty="0"/>
              <a:t>As a table, summarize takeaways to share to the whole group</a:t>
            </a:r>
            <a:endParaRPr sz="2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Rose, Bud, &amp; Thorn</a:t>
            </a:r>
            <a:endParaRPr/>
          </a:p>
        </p:txBody>
      </p:sp>
      <p:sp>
        <p:nvSpPr>
          <p:cNvPr id="181" name="Google Shape;181;p32"/>
          <p:cNvSpPr txBox="1">
            <a:spLocks noGrp="1"/>
          </p:cNvSpPr>
          <p:nvPr>
            <p:ph type="body" idx="1"/>
          </p:nvPr>
        </p:nvSpPr>
        <p:spPr>
          <a:xfrm>
            <a:off x="457200" y="1200150"/>
            <a:ext cx="4412002" cy="3725700"/>
          </a:xfrm>
          <a:prstGeom prst="rect">
            <a:avLst/>
          </a:prstGeom>
        </p:spPr>
        <p:txBody>
          <a:bodyPr spcFirstLastPara="1" wrap="square" lIns="130025" tIns="130025" rIns="130025" bIns="130025" anchor="t" anchorCtr="0">
            <a:noAutofit/>
          </a:bodyPr>
          <a:lstStyle/>
          <a:p>
            <a:pPr marL="457200" lvl="0" indent="-387350" algn="l" rtl="0">
              <a:spcBef>
                <a:spcPts val="520"/>
              </a:spcBef>
              <a:spcAft>
                <a:spcPts val="0"/>
              </a:spcAft>
              <a:buSzPts val="2500"/>
              <a:buAutoNum type="arabicPeriod"/>
            </a:pPr>
            <a:r>
              <a:rPr lang="en" sz="2500" b="1" dirty="0"/>
              <a:t>A Rose: </a:t>
            </a:r>
            <a:r>
              <a:rPr lang="en" sz="2500" dirty="0"/>
              <a:t>Something that’s already blooming (well-supported in our culture/climate)</a:t>
            </a:r>
            <a:endParaRPr sz="2500" dirty="0"/>
          </a:p>
          <a:p>
            <a:pPr marL="457200" lvl="0" indent="-387350" algn="l" rtl="0">
              <a:spcBef>
                <a:spcPts val="1000"/>
              </a:spcBef>
              <a:spcAft>
                <a:spcPts val="0"/>
              </a:spcAft>
              <a:buSzPts val="2500"/>
              <a:buAutoNum type="arabicPeriod"/>
            </a:pPr>
            <a:r>
              <a:rPr lang="en" sz="2500" b="1" dirty="0"/>
              <a:t>A thorn:</a:t>
            </a:r>
            <a:r>
              <a:rPr lang="en" sz="2500" dirty="0"/>
              <a:t> Something you would like to see change</a:t>
            </a:r>
            <a:endParaRPr sz="2500" dirty="0"/>
          </a:p>
          <a:p>
            <a:pPr marL="457200" lvl="0" indent="-387350" algn="l" rtl="0">
              <a:spcBef>
                <a:spcPts val="1000"/>
              </a:spcBef>
              <a:spcAft>
                <a:spcPts val="1000"/>
              </a:spcAft>
              <a:buSzPts val="2500"/>
              <a:buAutoNum type="arabicPeriod"/>
            </a:pPr>
            <a:r>
              <a:rPr lang="en" sz="2500" b="1" dirty="0"/>
              <a:t>Bud: </a:t>
            </a:r>
            <a:r>
              <a:rPr lang="en" sz="2500" dirty="0"/>
              <a:t>Something you need to support your future growth</a:t>
            </a:r>
            <a:endParaRPr sz="2500" dirty="0"/>
          </a:p>
        </p:txBody>
      </p:sp>
      <p:pic>
        <p:nvPicPr>
          <p:cNvPr id="182" name="Google Shape;182;p32"/>
          <p:cNvPicPr preferRelativeResize="0"/>
          <p:nvPr/>
        </p:nvPicPr>
        <p:blipFill>
          <a:blip r:embed="rId3">
            <a:alphaModFix/>
          </a:blip>
          <a:stretch>
            <a:fillRect/>
          </a:stretch>
        </p:blipFill>
        <p:spPr>
          <a:xfrm>
            <a:off x="5405619" y="-222785"/>
            <a:ext cx="4061469" cy="4621049"/>
          </a:xfrm>
          <a:prstGeom prst="rect">
            <a:avLst/>
          </a:prstGeom>
          <a:noFill/>
          <a:ln>
            <a:noFill/>
          </a:ln>
        </p:spPr>
      </p:pic>
      <p:sp>
        <p:nvSpPr>
          <p:cNvPr id="183" name="Google Shape;183;p32"/>
          <p:cNvSpPr txBox="1"/>
          <p:nvPr/>
        </p:nvSpPr>
        <p:spPr>
          <a:xfrm>
            <a:off x="4869202" y="4033625"/>
            <a:ext cx="452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u="sng" dirty="0">
                <a:solidFill>
                  <a:srgbClr val="0000FF"/>
                </a:solidFill>
                <a:latin typeface="Calibri"/>
                <a:ea typeface="Calibri"/>
                <a:cs typeface="Calibri"/>
                <a:sym typeface="Calibri"/>
              </a:rPr>
              <a:t>[paste short </a:t>
            </a:r>
            <a:r>
              <a:rPr lang="en" sz="2800" u="sng" dirty="0" err="1">
                <a:solidFill>
                  <a:srgbClr val="0000FF"/>
                </a:solidFill>
                <a:latin typeface="Calibri"/>
                <a:ea typeface="Calibri"/>
                <a:cs typeface="Calibri"/>
                <a:sym typeface="Calibri"/>
              </a:rPr>
              <a:t>url</a:t>
            </a:r>
            <a:r>
              <a:rPr lang="en" sz="2800" u="sng" dirty="0">
                <a:solidFill>
                  <a:srgbClr val="0000FF"/>
                </a:solidFill>
                <a:latin typeface="Calibri"/>
                <a:ea typeface="Calibri"/>
                <a:cs typeface="Calibri"/>
                <a:sym typeface="Calibri"/>
              </a:rPr>
              <a:t> link]</a:t>
            </a:r>
            <a:endParaRPr sz="2800" u="sng" dirty="0">
              <a:solidFill>
                <a:srgbClr val="0000FF"/>
              </a:solidFill>
              <a:latin typeface="Calibri"/>
              <a:ea typeface="Calibri"/>
              <a:cs typeface="Calibri"/>
              <a:sym typeface="Calibri"/>
            </a:endParaRPr>
          </a:p>
        </p:txBody>
      </p:sp>
      <p:sp>
        <p:nvSpPr>
          <p:cNvPr id="184" name="Google Shape;184;p32"/>
          <p:cNvSpPr/>
          <p:nvPr/>
        </p:nvSpPr>
        <p:spPr>
          <a:xfrm>
            <a:off x="4968927" y="2152825"/>
            <a:ext cx="1768800" cy="1768800"/>
          </a:xfrm>
          <a:prstGeom prst="rect">
            <a:avLst/>
          </a:prstGeom>
          <a:solidFill>
            <a:schemeClr val="lt1"/>
          </a:solidFill>
          <a:ln w="76200" cap="flat" cmpd="sng">
            <a:solidFill>
              <a:srgbClr val="F26D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5"/>
                </a:solidFill>
              </a:rPr>
              <a:t>INSERT </a:t>
            </a:r>
            <a:endParaRPr>
              <a:solidFill>
                <a:schemeClr val="accent5"/>
              </a:solidFill>
            </a:endParaRPr>
          </a:p>
          <a:p>
            <a:pPr marL="0" lvl="0" indent="0" algn="ctr" rtl="0">
              <a:spcBef>
                <a:spcPts val="0"/>
              </a:spcBef>
              <a:spcAft>
                <a:spcPts val="0"/>
              </a:spcAft>
              <a:buNone/>
            </a:pPr>
            <a:r>
              <a:rPr lang="en">
                <a:solidFill>
                  <a:schemeClr val="accent5"/>
                </a:solidFill>
              </a:rPr>
              <a:t>QR CODE </a:t>
            </a:r>
            <a:endParaRPr>
              <a:solidFill>
                <a:schemeClr val="accent5"/>
              </a:solidFill>
            </a:endParaRPr>
          </a:p>
          <a:p>
            <a:pPr marL="0" lvl="0" indent="0" algn="ctr" rtl="0">
              <a:spcBef>
                <a:spcPts val="0"/>
              </a:spcBef>
              <a:spcAft>
                <a:spcPts val="0"/>
              </a:spcAft>
              <a:buNone/>
            </a:pPr>
            <a:r>
              <a:rPr lang="en">
                <a:solidFill>
                  <a:schemeClr val="accent5"/>
                </a:solidFill>
              </a:rPr>
              <a:t>HERE</a:t>
            </a:r>
            <a:endParaRPr>
              <a:solidFill>
                <a:schemeClr val="accent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7"/>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Generating Energy</a:t>
            </a:r>
            <a:endParaRPr/>
          </a:p>
        </p:txBody>
      </p:sp>
      <p:sp>
        <p:nvSpPr>
          <p:cNvPr id="67" name="Google Shape;67;p17"/>
          <p:cNvSpPr txBox="1">
            <a:spLocks noGrp="1"/>
          </p:cNvSpPr>
          <p:nvPr>
            <p:ph type="subTitle" idx="1"/>
          </p:nvPr>
        </p:nvSpPr>
        <p:spPr>
          <a:xfrm>
            <a:off x="533400" y="2421402"/>
            <a:ext cx="7854600" cy="13146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a:t>Sense of Support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solidFill>
                  <a:srgbClr val="991B1E"/>
                </a:solidFill>
              </a:rPr>
              <a:t>What fills you up?</a:t>
            </a:r>
            <a:endParaRPr>
              <a:solidFill>
                <a:srgbClr val="991B1E"/>
              </a:solidFill>
            </a:endParaRPr>
          </a:p>
        </p:txBody>
      </p:sp>
      <p:sp>
        <p:nvSpPr>
          <p:cNvPr id="73" name="Google Shape;73;p18"/>
          <p:cNvSpPr txBox="1">
            <a:spLocks noGrp="1"/>
          </p:cNvSpPr>
          <p:nvPr>
            <p:ph type="body" idx="1"/>
          </p:nvPr>
        </p:nvSpPr>
        <p:spPr>
          <a:prstGeom prst="rect">
            <a:avLst/>
          </a:prstGeom>
        </p:spPr>
        <p:txBody>
          <a:bodyPr spcFirstLastPara="1" wrap="square" lIns="130025" tIns="130025" rIns="130025" bIns="130025" anchor="t" anchorCtr="0">
            <a:noAutofit/>
          </a:bodyPr>
          <a:lstStyle/>
          <a:p>
            <a:pPr marL="0" lvl="0" indent="0" algn="l" rtl="0">
              <a:spcBef>
                <a:spcPts val="520"/>
              </a:spcBef>
              <a:spcAft>
                <a:spcPts val="0"/>
              </a:spcAft>
              <a:buClr>
                <a:schemeClr val="dk1"/>
              </a:buClr>
              <a:buSzPts val="1100"/>
              <a:buFont typeface="Arial"/>
              <a:buNone/>
            </a:pPr>
            <a:r>
              <a:rPr lang="en" sz="2900"/>
              <a:t>Color, draw write, to represent your:</a:t>
            </a:r>
            <a:endParaRPr sz="2900"/>
          </a:p>
          <a:p>
            <a:pPr marL="457200" lvl="0" indent="-412750" algn="l" rtl="0">
              <a:spcBef>
                <a:spcPts val="1000"/>
              </a:spcBef>
              <a:spcAft>
                <a:spcPts val="0"/>
              </a:spcAft>
              <a:buSzPts val="2900"/>
              <a:buChar char="•"/>
            </a:pPr>
            <a:r>
              <a:rPr lang="en" sz="2900"/>
              <a:t>Motivation</a:t>
            </a:r>
            <a:endParaRPr sz="2900"/>
          </a:p>
          <a:p>
            <a:pPr marL="457200" lvl="0" indent="-412750" algn="l" rtl="0">
              <a:spcBef>
                <a:spcPts val="0"/>
              </a:spcBef>
              <a:spcAft>
                <a:spcPts val="0"/>
              </a:spcAft>
              <a:buSzPts val="2900"/>
              <a:buChar char="•"/>
            </a:pPr>
            <a:r>
              <a:rPr lang="en" sz="2900"/>
              <a:t>Passion</a:t>
            </a:r>
            <a:endParaRPr sz="2900"/>
          </a:p>
          <a:p>
            <a:pPr marL="457200" lvl="0" indent="-412750" algn="l" rtl="0">
              <a:spcBef>
                <a:spcPts val="520"/>
              </a:spcBef>
              <a:spcAft>
                <a:spcPts val="0"/>
              </a:spcAft>
              <a:buSzPts val="2900"/>
              <a:buChar char="•"/>
            </a:pPr>
            <a:r>
              <a:rPr lang="en" sz="2900"/>
              <a:t>Values</a:t>
            </a:r>
            <a:endParaRPr sz="2900"/>
          </a:p>
          <a:p>
            <a:pPr marL="457200" lvl="0" indent="-412750" algn="l" rtl="0">
              <a:spcBef>
                <a:spcPts val="520"/>
              </a:spcBef>
              <a:spcAft>
                <a:spcPts val="0"/>
              </a:spcAft>
              <a:buSzPts val="2900"/>
              <a:buChar char="•"/>
            </a:pPr>
            <a:r>
              <a:rPr lang="en" sz="2900"/>
              <a:t>Aspirations, family, hobbies, etc</a:t>
            </a:r>
            <a:endParaRPr sz="2900"/>
          </a:p>
        </p:txBody>
      </p:sp>
      <p:pic>
        <p:nvPicPr>
          <p:cNvPr id="74" name="Google Shape;74;p18"/>
          <p:cNvPicPr preferRelativeResize="0"/>
          <p:nvPr/>
        </p:nvPicPr>
        <p:blipFill>
          <a:blip r:embed="rId3">
            <a:alphaModFix/>
          </a:blip>
          <a:stretch>
            <a:fillRect/>
          </a:stretch>
        </p:blipFill>
        <p:spPr>
          <a:xfrm>
            <a:off x="5059125" y="1063378"/>
            <a:ext cx="3524700" cy="28197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Essential Question</a:t>
            </a:r>
            <a:endParaRPr/>
          </a:p>
        </p:txBody>
      </p:sp>
      <p:sp>
        <p:nvSpPr>
          <p:cNvPr id="80" name="Google Shape;80;p19"/>
          <p:cNvSpPr txBox="1">
            <a:spLocks noGrp="1"/>
          </p:cNvSpPr>
          <p:nvPr>
            <p:ph type="body" idx="1"/>
          </p:nvPr>
        </p:nvSpPr>
        <p:spPr>
          <a:prstGeom prst="rect">
            <a:avLst/>
          </a:prstGeom>
        </p:spPr>
        <p:txBody>
          <a:bodyPr spcFirstLastPara="1" wrap="square" lIns="130025" tIns="130025" rIns="130025" bIns="130025" anchor="t" anchorCtr="0">
            <a:noAutofit/>
          </a:bodyPr>
          <a:lstStyle/>
          <a:p>
            <a:pPr marL="0" lvl="0" indent="0" algn="l" rtl="0">
              <a:spcBef>
                <a:spcPts val="520"/>
              </a:spcBef>
              <a:spcAft>
                <a:spcPts val="0"/>
              </a:spcAft>
              <a:buNone/>
            </a:pPr>
            <a:r>
              <a:rPr lang="en" dirty="0"/>
              <a:t>How do professional growth and a sense of support foster employee agency and energize engagement with work?</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Objectives</a:t>
            </a:r>
            <a:endParaRPr/>
          </a:p>
        </p:txBody>
      </p:sp>
      <p:sp>
        <p:nvSpPr>
          <p:cNvPr id="86" name="Google Shape;86;p20"/>
          <p:cNvSpPr txBox="1">
            <a:spLocks noGrp="1"/>
          </p:cNvSpPr>
          <p:nvPr>
            <p:ph type="body" idx="1"/>
          </p:nvPr>
        </p:nvSpPr>
        <p:spPr>
          <a:xfrm>
            <a:off x="530352" y="2028498"/>
            <a:ext cx="7470648" cy="1132200"/>
          </a:xfrm>
          <a:prstGeom prst="rect">
            <a:avLst/>
          </a:prstGeom>
        </p:spPr>
        <p:txBody>
          <a:bodyPr spcFirstLastPara="1" wrap="square" lIns="130025" tIns="130025" rIns="130025" bIns="130025" anchor="t" anchorCtr="0">
            <a:noAutofit/>
          </a:bodyPr>
          <a:lstStyle/>
          <a:p>
            <a:pPr marL="457200" lvl="0" indent="-393700" algn="l" rtl="0">
              <a:spcBef>
                <a:spcPts val="520"/>
              </a:spcBef>
              <a:spcAft>
                <a:spcPts val="0"/>
              </a:spcAft>
              <a:buClr>
                <a:schemeClr val="bg1"/>
              </a:buClr>
              <a:buSzPts val="2600"/>
              <a:buChar char="•"/>
            </a:pPr>
            <a:r>
              <a:rPr lang="en" dirty="0"/>
              <a:t>Explore research-based characteristics of Sense of Support.</a:t>
            </a:r>
            <a:endParaRPr dirty="0"/>
          </a:p>
          <a:p>
            <a:pPr marL="457200" lvl="0" indent="-393700" algn="l" rtl="0">
              <a:spcBef>
                <a:spcPts val="1000"/>
              </a:spcBef>
              <a:spcAft>
                <a:spcPts val="0"/>
              </a:spcAft>
              <a:buClr>
                <a:schemeClr val="bg1"/>
              </a:buClr>
              <a:buSzPts val="2600"/>
              <a:buChar char="•"/>
            </a:pPr>
            <a:r>
              <a:rPr lang="en" dirty="0"/>
              <a:t>Analyze survey constructs and data in the context of their organization.</a:t>
            </a:r>
            <a:endParaRPr dirty="0"/>
          </a:p>
          <a:p>
            <a:pPr marL="457200" lvl="0" indent="-393700" algn="l" rtl="0">
              <a:spcBef>
                <a:spcPts val="1000"/>
              </a:spcBef>
              <a:spcAft>
                <a:spcPts val="1000"/>
              </a:spcAft>
              <a:buClr>
                <a:schemeClr val="bg1"/>
              </a:buClr>
              <a:buSzPts val="2600"/>
              <a:buChar char="•"/>
            </a:pPr>
            <a:r>
              <a:rPr lang="en" dirty="0"/>
              <a:t>Apply strategies to their roles within their team and organization.</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90"/>
        <p:cNvGrpSpPr/>
        <p:nvPr/>
      </p:nvGrpSpPr>
      <p:grpSpPr>
        <a:xfrm>
          <a:off x="0" y="0"/>
          <a:ext cx="0" cy="0"/>
          <a:chOff x="0" y="0"/>
          <a:chExt cx="0" cy="0"/>
        </a:xfrm>
      </p:grpSpPr>
      <p:sp>
        <p:nvSpPr>
          <p:cNvPr id="91" name="Google Shape;91;p21"/>
          <p:cNvSpPr txBox="1">
            <a:spLocks noGrp="1"/>
          </p:cNvSpPr>
          <p:nvPr>
            <p:ph type="title"/>
          </p:nvPr>
        </p:nvSpPr>
        <p:spPr>
          <a:xfrm>
            <a:off x="419100" y="211494"/>
            <a:ext cx="8305800" cy="857400"/>
          </a:xfrm>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Job Demand-Resources Model</a:t>
            </a:r>
            <a:endParaRPr dirty="0"/>
          </a:p>
        </p:txBody>
      </p:sp>
      <p:sp>
        <p:nvSpPr>
          <p:cNvPr id="92" name="Google Shape;92;p21"/>
          <p:cNvSpPr/>
          <p:nvPr/>
        </p:nvSpPr>
        <p:spPr>
          <a:xfrm>
            <a:off x="1445900" y="3890924"/>
            <a:ext cx="1656300" cy="525300"/>
          </a:xfrm>
          <a:prstGeom prst="roundRect">
            <a:avLst>
              <a:gd name="adj" fmla="val 16667"/>
            </a:avLst>
          </a:prstGeom>
          <a:solidFill>
            <a:srgbClr val="971D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Roboto"/>
                <a:ea typeface="Roboto"/>
                <a:cs typeface="Roboto"/>
                <a:sym typeface="Roboto"/>
              </a:rPr>
              <a:t>Demands</a:t>
            </a:r>
            <a:endParaRPr sz="1800" b="1">
              <a:solidFill>
                <a:srgbClr val="FFFFFF"/>
              </a:solidFill>
              <a:latin typeface="Roboto"/>
              <a:ea typeface="Roboto"/>
              <a:cs typeface="Roboto"/>
              <a:sym typeface="Roboto"/>
            </a:endParaRPr>
          </a:p>
        </p:txBody>
      </p:sp>
      <p:sp>
        <p:nvSpPr>
          <p:cNvPr id="93" name="Google Shape;93;p21"/>
          <p:cNvSpPr/>
          <p:nvPr/>
        </p:nvSpPr>
        <p:spPr>
          <a:xfrm>
            <a:off x="3711775" y="1065297"/>
            <a:ext cx="1656300" cy="1206900"/>
          </a:xfrm>
          <a:prstGeom prst="roundRect">
            <a:avLst>
              <a:gd name="adj" fmla="val 12068"/>
            </a:avLst>
          </a:prstGeom>
          <a:solidFill>
            <a:srgbClr val="6592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Motivation, Commitment, Well-being</a:t>
            </a:r>
            <a:endParaRPr sz="1800">
              <a:solidFill>
                <a:srgbClr val="FFFFFF"/>
              </a:solidFill>
              <a:latin typeface="Roboto"/>
              <a:ea typeface="Roboto"/>
              <a:cs typeface="Roboto"/>
              <a:sym typeface="Roboto"/>
            </a:endParaRPr>
          </a:p>
        </p:txBody>
      </p:sp>
      <p:sp>
        <p:nvSpPr>
          <p:cNvPr id="94" name="Google Shape;94;p21"/>
          <p:cNvSpPr/>
          <p:nvPr/>
        </p:nvSpPr>
        <p:spPr>
          <a:xfrm>
            <a:off x="3711775" y="3614553"/>
            <a:ext cx="1656300" cy="1085400"/>
          </a:xfrm>
          <a:prstGeom prst="roundRect">
            <a:avLst>
              <a:gd name="adj" fmla="val 16667"/>
            </a:avLst>
          </a:prstGeom>
          <a:solidFill>
            <a:srgbClr val="971D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Burnout, Stress, loss of health</a:t>
            </a:r>
            <a:endParaRPr sz="1800">
              <a:solidFill>
                <a:srgbClr val="FFFFFF"/>
              </a:solidFill>
              <a:latin typeface="Roboto"/>
              <a:ea typeface="Roboto"/>
              <a:cs typeface="Roboto"/>
              <a:sym typeface="Roboto"/>
            </a:endParaRPr>
          </a:p>
        </p:txBody>
      </p:sp>
      <p:cxnSp>
        <p:nvCxnSpPr>
          <p:cNvPr id="95" name="Google Shape;95;p21"/>
          <p:cNvCxnSpPr>
            <a:stCxn id="96" idx="3"/>
            <a:endCxn id="93" idx="1"/>
          </p:cNvCxnSpPr>
          <p:nvPr/>
        </p:nvCxnSpPr>
        <p:spPr>
          <a:xfrm rot="10800000" flipH="1">
            <a:off x="3102200" y="1668851"/>
            <a:ext cx="609600" cy="1800"/>
          </a:xfrm>
          <a:prstGeom prst="bentConnector3">
            <a:avLst>
              <a:gd name="adj1" fmla="val 49998"/>
            </a:avLst>
          </a:prstGeom>
          <a:noFill/>
          <a:ln w="9525" cap="flat" cmpd="sng">
            <a:solidFill>
              <a:schemeClr val="dk2"/>
            </a:solidFill>
            <a:prstDash val="solid"/>
            <a:round/>
            <a:headEnd type="none" w="sm" len="sm"/>
            <a:tailEnd type="none" w="sm" len="sm"/>
          </a:ln>
        </p:spPr>
      </p:cxnSp>
      <p:cxnSp>
        <p:nvCxnSpPr>
          <p:cNvPr id="97" name="Google Shape;97;p21"/>
          <p:cNvCxnSpPr>
            <a:stCxn id="94" idx="1"/>
            <a:endCxn id="92" idx="3"/>
          </p:cNvCxnSpPr>
          <p:nvPr/>
        </p:nvCxnSpPr>
        <p:spPr>
          <a:xfrm rot="10800000">
            <a:off x="3102175" y="4153653"/>
            <a:ext cx="609600" cy="3600"/>
          </a:xfrm>
          <a:prstGeom prst="bentConnector3">
            <a:avLst>
              <a:gd name="adj1" fmla="val 49998"/>
            </a:avLst>
          </a:prstGeom>
          <a:noFill/>
          <a:ln w="9525" cap="flat" cmpd="sng">
            <a:solidFill>
              <a:schemeClr val="dk2"/>
            </a:solidFill>
            <a:prstDash val="solid"/>
            <a:round/>
            <a:headEnd type="none" w="sm" len="sm"/>
            <a:tailEnd type="none" w="sm" len="sm"/>
          </a:ln>
        </p:spPr>
      </p:cxnSp>
      <p:sp>
        <p:nvSpPr>
          <p:cNvPr id="98" name="Google Shape;98;p21"/>
          <p:cNvSpPr/>
          <p:nvPr/>
        </p:nvSpPr>
        <p:spPr>
          <a:xfrm>
            <a:off x="6434825" y="1932600"/>
            <a:ext cx="2386500" cy="1878900"/>
          </a:xfrm>
          <a:prstGeom prst="roundRect">
            <a:avLst>
              <a:gd name="adj" fmla="val 16667"/>
            </a:avLst>
          </a:prstGeom>
          <a:gradFill>
            <a:gsLst>
              <a:gs pos="0">
                <a:srgbClr val="659298"/>
              </a:gs>
              <a:gs pos="100000">
                <a:srgbClr val="971D20"/>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Organizational Outcomes, </a:t>
            </a:r>
            <a:br>
              <a:rPr lang="en" sz="1800">
                <a:solidFill>
                  <a:srgbClr val="FFFFFF"/>
                </a:solidFill>
                <a:latin typeface="Roboto"/>
                <a:ea typeface="Roboto"/>
                <a:cs typeface="Roboto"/>
                <a:sym typeface="Roboto"/>
              </a:rPr>
            </a:br>
            <a:r>
              <a:rPr lang="en" sz="1800">
                <a:solidFill>
                  <a:srgbClr val="FFFFFF"/>
                </a:solidFill>
                <a:latin typeface="Roboto"/>
                <a:ea typeface="Roboto"/>
                <a:cs typeface="Roboto"/>
                <a:sym typeface="Roboto"/>
              </a:rPr>
              <a:t>Job Performance, &amp; </a:t>
            </a:r>
            <a:br>
              <a:rPr lang="en" sz="1800">
                <a:solidFill>
                  <a:srgbClr val="FFFFFF"/>
                </a:solidFill>
                <a:latin typeface="Roboto"/>
                <a:ea typeface="Roboto"/>
                <a:cs typeface="Roboto"/>
                <a:sym typeface="Roboto"/>
              </a:rPr>
            </a:br>
            <a:r>
              <a:rPr lang="en" sz="1800">
                <a:solidFill>
                  <a:srgbClr val="FFFFFF"/>
                </a:solidFill>
                <a:latin typeface="Roboto"/>
                <a:ea typeface="Roboto"/>
                <a:cs typeface="Roboto"/>
                <a:sym typeface="Roboto"/>
              </a:rPr>
              <a:t>Job Satisfaction</a:t>
            </a:r>
            <a:endParaRPr sz="1800">
              <a:solidFill>
                <a:srgbClr val="FFFFFF"/>
              </a:solidFill>
              <a:latin typeface="Roboto"/>
              <a:ea typeface="Roboto"/>
              <a:cs typeface="Roboto"/>
              <a:sym typeface="Roboto"/>
            </a:endParaRPr>
          </a:p>
        </p:txBody>
      </p:sp>
      <p:cxnSp>
        <p:nvCxnSpPr>
          <p:cNvPr id="99" name="Google Shape;99;p21"/>
          <p:cNvCxnSpPr>
            <a:stCxn id="93" idx="3"/>
            <a:endCxn id="98" idx="1"/>
          </p:cNvCxnSpPr>
          <p:nvPr/>
        </p:nvCxnSpPr>
        <p:spPr>
          <a:xfrm>
            <a:off x="5368075" y="1668747"/>
            <a:ext cx="1066800" cy="1203300"/>
          </a:xfrm>
          <a:prstGeom prst="bentConnector3">
            <a:avLst>
              <a:gd name="adj1" fmla="val 49998"/>
            </a:avLst>
          </a:prstGeom>
          <a:noFill/>
          <a:ln w="9525" cap="flat" cmpd="sng">
            <a:solidFill>
              <a:schemeClr val="dk2"/>
            </a:solidFill>
            <a:prstDash val="solid"/>
            <a:round/>
            <a:headEnd type="none" w="sm" len="sm"/>
            <a:tailEnd type="none" w="sm" len="sm"/>
          </a:ln>
        </p:spPr>
      </p:cxnSp>
      <p:cxnSp>
        <p:nvCxnSpPr>
          <p:cNvPr id="100" name="Google Shape;100;p21"/>
          <p:cNvCxnSpPr>
            <a:stCxn id="98" idx="1"/>
            <a:endCxn id="94" idx="3"/>
          </p:cNvCxnSpPr>
          <p:nvPr/>
        </p:nvCxnSpPr>
        <p:spPr>
          <a:xfrm flipH="1">
            <a:off x="5368025" y="2872050"/>
            <a:ext cx="1066800" cy="1285200"/>
          </a:xfrm>
          <a:prstGeom prst="bentConnector3">
            <a:avLst>
              <a:gd name="adj1" fmla="val 49998"/>
            </a:avLst>
          </a:prstGeom>
          <a:noFill/>
          <a:ln w="9525" cap="flat" cmpd="sng">
            <a:solidFill>
              <a:schemeClr val="dk2"/>
            </a:solidFill>
            <a:prstDash val="solid"/>
            <a:round/>
            <a:headEnd type="none" w="sm" len="sm"/>
            <a:tailEnd type="none" w="sm" len="sm"/>
          </a:ln>
        </p:spPr>
      </p:cxnSp>
      <p:sp>
        <p:nvSpPr>
          <p:cNvPr id="96" name="Google Shape;96;p21"/>
          <p:cNvSpPr/>
          <p:nvPr/>
        </p:nvSpPr>
        <p:spPr>
          <a:xfrm>
            <a:off x="1445900" y="1408001"/>
            <a:ext cx="1656300" cy="525300"/>
          </a:xfrm>
          <a:prstGeom prst="roundRect">
            <a:avLst>
              <a:gd name="adj" fmla="val 16667"/>
            </a:avLst>
          </a:prstGeom>
          <a:solidFill>
            <a:srgbClr val="6592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Roboto"/>
                <a:ea typeface="Roboto"/>
                <a:cs typeface="Roboto"/>
                <a:sym typeface="Roboto"/>
              </a:rPr>
              <a:t>Resources</a:t>
            </a:r>
            <a:endParaRPr sz="1800" b="1">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Wheel of Resources</a:t>
            </a:r>
            <a:endParaRPr/>
          </a:p>
        </p:txBody>
      </p:sp>
      <p:sp>
        <p:nvSpPr>
          <p:cNvPr id="107" name="Google Shape;107;p22"/>
          <p:cNvSpPr txBox="1">
            <a:spLocks noGrp="1"/>
          </p:cNvSpPr>
          <p:nvPr>
            <p:ph type="body" idx="1"/>
          </p:nvPr>
        </p:nvSpPr>
        <p:spPr>
          <a:prstGeom prst="rect">
            <a:avLst/>
          </a:prstGeom>
        </p:spPr>
        <p:txBody>
          <a:bodyPr spcFirstLastPara="1" wrap="square" lIns="130025" tIns="130025" rIns="130025" bIns="130025" anchor="t" anchorCtr="0">
            <a:noAutofit/>
          </a:bodyPr>
          <a:lstStyle/>
          <a:p>
            <a:pPr marL="457200" lvl="0" indent="-355600" algn="l" rtl="0">
              <a:spcBef>
                <a:spcPts val="520"/>
              </a:spcBef>
              <a:spcAft>
                <a:spcPts val="0"/>
              </a:spcAft>
              <a:buSzPts val="2000"/>
              <a:buAutoNum type="arabicPeriod"/>
            </a:pPr>
            <a:r>
              <a:rPr lang="en" sz="2000"/>
              <a:t>Choose at least 4 ideas informed </a:t>
            </a:r>
            <a:br>
              <a:rPr lang="en" sz="2000"/>
            </a:br>
            <a:r>
              <a:rPr lang="en" sz="2000"/>
              <a:t>by your heart map that are important to you in your job. </a:t>
            </a:r>
            <a:endParaRPr sz="2000"/>
          </a:p>
          <a:p>
            <a:pPr marL="457200" lvl="0" indent="-355600" algn="l" rtl="0">
              <a:spcBef>
                <a:spcPts val="1000"/>
              </a:spcBef>
              <a:spcAft>
                <a:spcPts val="0"/>
              </a:spcAft>
              <a:buSzPts val="2000"/>
              <a:buAutoNum type="arabicPeriod"/>
            </a:pPr>
            <a:r>
              <a:rPr lang="en" sz="2000"/>
              <a:t>Label slices on your wheel for each one.</a:t>
            </a:r>
            <a:endParaRPr sz="2000"/>
          </a:p>
          <a:p>
            <a:pPr marL="457200" lvl="0" indent="-355600" algn="l" rtl="0">
              <a:spcBef>
                <a:spcPts val="1000"/>
              </a:spcBef>
              <a:spcAft>
                <a:spcPts val="1000"/>
              </a:spcAft>
              <a:buSzPts val="2000"/>
              <a:buAutoNum type="arabicPeriod"/>
            </a:pPr>
            <a:r>
              <a:rPr lang="en" sz="2000"/>
              <a:t>Give each slice a score from 0-5 and color that section up to the line based on the score you gave that area.</a:t>
            </a:r>
            <a:endParaRPr sz="2000"/>
          </a:p>
        </p:txBody>
      </p:sp>
      <p:pic>
        <p:nvPicPr>
          <p:cNvPr id="106" name="Google Shape;106;p22"/>
          <p:cNvPicPr preferRelativeResize="0"/>
          <p:nvPr/>
        </p:nvPicPr>
        <p:blipFill rotWithShape="1">
          <a:blip r:embed="rId3">
            <a:alphaModFix/>
          </a:blip>
          <a:srcRect/>
          <a:stretch/>
        </p:blipFill>
        <p:spPr>
          <a:xfrm>
            <a:off x="3812804" y="528439"/>
            <a:ext cx="5632650" cy="4224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Take a Break</a:t>
            </a:r>
            <a:endParaRPr/>
          </a:p>
        </p:txBody>
      </p:sp>
      <p:pic>
        <p:nvPicPr>
          <p:cNvPr id="113" name="Google Shape;113;p23">
            <a:hlinkClick r:id="rId3"/>
          </p:cNvPr>
          <p:cNvPicPr preferRelativeResize="0"/>
          <p:nvPr/>
        </p:nvPicPr>
        <p:blipFill rotWithShape="1">
          <a:blip r:embed="rId4">
            <a:alphaModFix/>
          </a:blip>
          <a:srcRect t="4002" b="13983"/>
          <a:stretch/>
        </p:blipFill>
        <p:spPr>
          <a:xfrm>
            <a:off x="1244703" y="1191650"/>
            <a:ext cx="6654575" cy="3549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377686" y="205978"/>
            <a:ext cx="8229601" cy="857400"/>
          </a:xfrm>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Generating Energy</a:t>
            </a:r>
            <a:endParaRPr dirty="0"/>
          </a:p>
        </p:txBody>
      </p:sp>
      <p:sp>
        <p:nvSpPr>
          <p:cNvPr id="119" name="Google Shape;119;p24"/>
          <p:cNvSpPr txBox="1">
            <a:spLocks noGrp="1"/>
          </p:cNvSpPr>
          <p:nvPr>
            <p:ph type="body" idx="1"/>
          </p:nvPr>
        </p:nvSpPr>
        <p:spPr>
          <a:xfrm>
            <a:off x="377686" y="1200150"/>
            <a:ext cx="3994500" cy="3725700"/>
          </a:xfrm>
          <a:prstGeom prst="rect">
            <a:avLst/>
          </a:prstGeom>
        </p:spPr>
        <p:txBody>
          <a:bodyPr spcFirstLastPara="1" wrap="square" lIns="130025" tIns="130025" rIns="130025" bIns="130025" anchor="t" anchorCtr="0">
            <a:noAutofit/>
          </a:bodyPr>
          <a:lstStyle/>
          <a:p>
            <a:pPr marL="0" lvl="0" indent="0" algn="l" rtl="0">
              <a:spcBef>
                <a:spcPts val="520"/>
              </a:spcBef>
              <a:spcAft>
                <a:spcPts val="0"/>
              </a:spcAft>
              <a:buNone/>
            </a:pPr>
            <a:r>
              <a:rPr lang="en"/>
              <a:t>Take a few moments to read the research brief. </a:t>
            </a:r>
            <a:endParaRPr/>
          </a:p>
        </p:txBody>
      </p:sp>
      <p:pic>
        <p:nvPicPr>
          <p:cNvPr id="120" name="Google Shape;120;p24"/>
          <p:cNvPicPr preferRelativeResize="0"/>
          <p:nvPr/>
        </p:nvPicPr>
        <p:blipFill>
          <a:blip r:embed="rId3"/>
          <a:srcRect/>
          <a:stretch/>
        </p:blipFill>
        <p:spPr>
          <a:xfrm>
            <a:off x="4146032" y="117232"/>
            <a:ext cx="3793345" cy="490903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1615</Words>
  <Application>Microsoft Macintosh PowerPoint</Application>
  <PresentationFormat>On-screen Show (16:9)</PresentationFormat>
  <Paragraphs>144</Paragraphs>
  <Slides>17</Slides>
  <Notes>16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Roboto</vt:lpstr>
      <vt:lpstr>Calibri</vt:lpstr>
      <vt:lpstr>Noto Sans</vt:lpstr>
      <vt:lpstr>Caveat</vt:lpstr>
      <vt:lpstr>Constantia</vt:lpstr>
      <vt:lpstr>Georgia</vt:lpstr>
      <vt:lpstr>LEARN theme</vt:lpstr>
      <vt:lpstr>PowerPoint Presentation</vt:lpstr>
      <vt:lpstr>Generating Energy</vt:lpstr>
      <vt:lpstr>What fills you up?</vt:lpstr>
      <vt:lpstr>Essential Question</vt:lpstr>
      <vt:lpstr>Objectives</vt:lpstr>
      <vt:lpstr>Job Demand-Resources Model</vt:lpstr>
      <vt:lpstr>Wheel of Resources</vt:lpstr>
      <vt:lpstr>Take a Break</vt:lpstr>
      <vt:lpstr>Generating Energy</vt:lpstr>
      <vt:lpstr>Revisit and Label</vt:lpstr>
      <vt:lpstr>Look at the Data</vt:lpstr>
      <vt:lpstr>Chain notes</vt:lpstr>
      <vt:lpstr>Chain notes</vt:lpstr>
      <vt:lpstr>Chain notes</vt:lpstr>
      <vt:lpstr>Chain notes</vt:lpstr>
      <vt:lpstr>Share out</vt:lpstr>
      <vt:lpstr>Rose, Bud, &amp; Thorn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Generating Energy</dc:title>
  <dc:creator>profe</dc:creator>
  <cp:lastModifiedBy>Shogren, Caitlin E.</cp:lastModifiedBy>
  <cp:revision>2</cp:revision>
  <dcterms:modified xsi:type="dcterms:W3CDTF">2023-06-05T21:45:20Z</dcterms:modified>
</cp:coreProperties>
</file>