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Roboto"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B840DF-2D40-6CF9-632B-62D76BAC5CC3}" name="Walker, Helena M." initials="LW" userId="S::Helena.Walker@ou.edu::b9da1922-ddd1-4a2d-a730-ba78a15a5f5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6206D-28D0-4EC6-B77F-E1F5B8B519D2}">
  <a:tblStyle styleId="{7986206D-28D0-4EC6-B77F-E1F5B8B519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8A522B5-3FAF-47AF-8BAE-F699B89DCBF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p:restoredTop sz="94694"/>
  </p:normalViewPr>
  <p:slideViewPr>
    <p:cSldViewPr snapToGrid="0">
      <p:cViewPr varScale="1">
        <p:scale>
          <a:sx n="161" d="100"/>
          <a:sy n="161" d="100"/>
        </p:scale>
        <p:origin x="9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3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udentaid.gov/understand-aid/types/grants/pe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khighered.org/admin-fac/finaidresources/otag.s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klahoma.gov/careertech/about.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oklahoma.gov/careertech.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obcorps.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pprenticeship.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efense.gov/About/our-for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khighered.org/okpromi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martscholarship.org/sma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earn.k20center.ou.edu/tech-tool/2180"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youtube.com/watch?v=EVS_yYQoLJ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iTb7hMVtzco&amp;t=2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learn.k20center.ou.edu/strategy/b30762a7557ba0b391f207f4c600211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53b655d3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53b655d3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a:t>Scholarships.com. (n.d.-b). </a:t>
            </a:r>
            <a:r>
              <a:rPr lang="en-US" i="1"/>
              <a:t>Vegetarian Resource Group College scholarship</a:t>
            </a:r>
            <a:r>
              <a:rPr lang="en-US"/>
              <a:t>. Scholarships for high school and college students 2023. https://www.scholarships.com/financial-aid/college-scholarships/scholarships-by-type/unusual-scholarships/vegetarian-resource-group-college-scholarship/ </a:t>
            </a:r>
            <a:endParaRPr/>
          </a:p>
          <a:p>
            <a:pPr marL="35560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3df7811307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3df781130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link or QR code to slide for a digital Parking Lot.</a:t>
            </a:r>
            <a:endParaRPr/>
          </a:p>
          <a:p>
            <a:pPr marL="0" lvl="0" indent="0" algn="l" rtl="0">
              <a:lnSpc>
                <a:spcPct val="115000"/>
              </a:lnSpc>
              <a:spcBef>
                <a:spcPts val="0"/>
              </a:spcBef>
              <a:spcAft>
                <a:spcPts val="0"/>
              </a:spcAft>
              <a:buNone/>
            </a:pPr>
            <a:endParaRPr/>
          </a:p>
          <a:p>
            <a:pPr marL="0" lvl="0" indent="0" algn="l" rtl="0">
              <a:lnSpc>
                <a:spcPct val="115000"/>
              </a:lnSpc>
              <a:spcBef>
                <a:spcPts val="1000"/>
              </a:spcBef>
              <a:spcAft>
                <a:spcPts val="1000"/>
              </a:spcAft>
              <a:buClr>
                <a:schemeClr val="dk1"/>
              </a:buClr>
              <a:buSzPts val="1100"/>
              <a:buFont typeface="Arial"/>
              <a:buNone/>
            </a:pPr>
            <a:r>
              <a:rPr lang="en-US"/>
              <a:t>K20 Center. (n.d.). Parking lot.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https://learn.k20center.ou.edu/strategy/131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Students don’t have to choose just one pathway. These pathways can be combined to help students obtain the career they want.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df78113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df7811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May want to explain tuition/fee waiver and direct payments to the student</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3df781130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3df78113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Use the sites below to help determine the maximum award for the current year.</a:t>
            </a:r>
            <a:endParaRPr/>
          </a:p>
          <a:p>
            <a:pPr marL="0" lvl="0" indent="0" algn="l" rtl="0">
              <a:lnSpc>
                <a:spcPct val="115000"/>
              </a:lnSpc>
              <a:spcBef>
                <a:spcPts val="1200"/>
              </a:spcBef>
              <a:spcAft>
                <a:spcPts val="0"/>
              </a:spcAft>
              <a:buNone/>
            </a:pPr>
            <a:r>
              <a:rPr lang="en-US"/>
              <a:t>Pell - </a:t>
            </a:r>
            <a:r>
              <a:rPr lang="en-US" sz="1200">
                <a:solidFill>
                  <a:srgbClr val="202124"/>
                </a:solidFill>
              </a:rPr>
              <a:t> </a:t>
            </a:r>
            <a:r>
              <a:rPr lang="en-US" sz="1200" u="sng">
                <a:solidFill>
                  <a:schemeClr val="hlink"/>
                </a:solidFill>
                <a:hlinkClick r:id="rId3"/>
              </a:rPr>
              <a:t>https://studentaid.gov/understand-aid/types/grants/pell</a:t>
            </a:r>
            <a:endParaRPr sz="1200">
              <a:solidFill>
                <a:srgbClr val="202124"/>
              </a:solidFill>
            </a:endParaRPr>
          </a:p>
          <a:p>
            <a:pPr marL="0" lvl="0" indent="0" algn="l" rtl="0">
              <a:lnSpc>
                <a:spcPct val="115000"/>
              </a:lnSpc>
              <a:spcBef>
                <a:spcPts val="1200"/>
              </a:spcBef>
              <a:spcAft>
                <a:spcPts val="1200"/>
              </a:spcAft>
              <a:buNone/>
            </a:pPr>
            <a:r>
              <a:rPr lang="en-US" sz="1200">
                <a:solidFill>
                  <a:srgbClr val="202124"/>
                </a:solidFill>
              </a:rPr>
              <a:t>OTAG - </a:t>
            </a:r>
            <a:r>
              <a:rPr lang="en-US" sz="1200" u="sng">
                <a:solidFill>
                  <a:schemeClr val="hlink"/>
                </a:solidFill>
                <a:hlinkClick r:id="rId4"/>
              </a:rPr>
              <a:t>https://www.okhighered.org/admin-fac/finaidresources/otag.shtml</a:t>
            </a:r>
            <a:r>
              <a:rPr lang="en-US" sz="1200">
                <a:solidFill>
                  <a:srgbClr val="202124"/>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df78113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df78113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You may want to explain tuition/fee waiver and direct payments to the student</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53b655d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53b655d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3df781130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3df781130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YouTube. (2021, September 21). </a:t>
            </a:r>
            <a:r>
              <a:rPr lang="en-US" i="1"/>
              <a:t>K20 Center 15 minute timer</a:t>
            </a:r>
            <a:r>
              <a:rPr lang="en-US"/>
              <a:t>. YouTube. https://www.youtube.com/watch?v=m3zT2IxZQaw </a:t>
            </a:r>
            <a:endParaRPr/>
          </a:p>
          <a:p>
            <a:pPr marL="0" lvl="0" indent="0" algn="l" rtl="0">
              <a:lnSpc>
                <a:spcPct val="115000"/>
              </a:lnSpc>
              <a:spcBef>
                <a:spcPts val="1200"/>
              </a:spcBef>
              <a:spcAft>
                <a:spcPts val="1000"/>
              </a:spcAft>
              <a:buClr>
                <a:schemeClr val="dk1"/>
              </a:buClr>
              <a:buSzPts val="1100"/>
              <a:buFont typeface="Arial"/>
              <a:buNone/>
            </a:pPr>
            <a:r>
              <a:rPr lang="en-US"/>
              <a:t>K20 Center. (n.d.). I notice, I wonder. strategies. Retrieved from https://learn.k20center.ou.edu/strategy/180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df781130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3df781130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YouTube. (2021, September 21). </a:t>
            </a:r>
            <a:r>
              <a:rPr lang="en-US" i="1"/>
              <a:t>K20 Center 15 minute timer</a:t>
            </a:r>
            <a:r>
              <a:rPr lang="en-US"/>
              <a:t>. YouTube. https://www.youtube.com/watch?v=m3zT2IxZQaw </a:t>
            </a:r>
            <a:endParaRPr/>
          </a:p>
          <a:p>
            <a:pPr marL="0" lvl="0" indent="0" algn="l" rtl="0">
              <a:lnSpc>
                <a:spcPct val="115000"/>
              </a:lnSpc>
              <a:spcBef>
                <a:spcPts val="1200"/>
              </a:spcBef>
              <a:spcAft>
                <a:spcPts val="1000"/>
              </a:spcAft>
              <a:buClr>
                <a:schemeClr val="dk1"/>
              </a:buClr>
              <a:buSzPts val="1100"/>
              <a:buFont typeface="Arial"/>
              <a:buNone/>
            </a:pPr>
            <a:r>
              <a:rPr lang="en-US"/>
              <a:t>K20 Center. (n.d.). I notice, I wonder. strategies. Retrieved from https://learn.k20center.ou.edu/strategy/180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2ff93650b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2ff93650b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https://oklahoma.gov/careertech/about.html</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Does not cover fees, books, housing, or meals.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must begin their first CareerTech program before their 24th birthday.</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who are undocumented can receive the Next Step scholarship, but it’s important for them to check with an academic advisor to make sure they are eligible for certification within specific program fields.</a:t>
            </a:r>
            <a:endParaRPr sz="1200"/>
          </a:p>
          <a:p>
            <a:pPr marL="0" lvl="0" indent="0" algn="l" rtl="0">
              <a:lnSpc>
                <a:spcPct val="115000"/>
              </a:lnSpc>
              <a:spcBef>
                <a:spcPts val="1200"/>
              </a:spcBef>
              <a:spcAft>
                <a:spcPts val="1200"/>
              </a:spcAft>
              <a:buNone/>
            </a:pPr>
            <a:r>
              <a:rPr lang="en-US" sz="1200"/>
              <a:t>CareerTech. (n.d.).</a:t>
            </a:r>
            <a:r>
              <a:rPr lang="en-US" sz="1200">
                <a:uFill>
                  <a:noFill/>
                </a:uFill>
                <a:hlinkClick r:id="rId4"/>
              </a:rPr>
              <a:t> </a:t>
            </a:r>
            <a:r>
              <a:rPr lang="en-US" sz="1200" u="sng">
                <a:solidFill>
                  <a:srgbClr val="1155CC"/>
                </a:solidFill>
                <a:hlinkClick r:id="rId4">
                  <a:extLst>
                    <a:ext uri="{A12FA001-AC4F-418D-AE19-62706E023703}">
                      <ahyp:hlinkClr xmlns:ahyp="http://schemas.microsoft.com/office/drawing/2018/hyperlinkcolor" val="tx"/>
                    </a:ext>
                  </a:extLst>
                </a:hlinkClick>
              </a:rPr>
              <a:t>https://oklahoma.gov/careertech.html</a:t>
            </a:r>
            <a:endParaRPr sz="1200">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2035c2b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2035c2b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u="sng">
                <a:solidFill>
                  <a:schemeClr val="hlink"/>
                </a:solidFill>
                <a:latin typeface="Calibri"/>
                <a:ea typeface="Calibri"/>
                <a:cs typeface="Calibri"/>
                <a:sym typeface="Calibri"/>
                <a:hlinkClick r:id="rId3"/>
              </a:rPr>
              <a:t>https://www.jobcorps.gov/</a:t>
            </a: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p>
          <a:p>
            <a:pPr marL="457200" lvl="0" indent="-304800" algn="l" rtl="0">
              <a:lnSpc>
                <a:spcPct val="115000"/>
              </a:lnSpc>
              <a:spcBef>
                <a:spcPts val="1200"/>
              </a:spcBef>
              <a:spcAft>
                <a:spcPts val="0"/>
              </a:spcAft>
              <a:buClr>
                <a:schemeClr val="dk1"/>
              </a:buClr>
              <a:buSzPts val="1200"/>
              <a:buChar char="●"/>
            </a:pPr>
            <a:r>
              <a:rPr lang="en-US" sz="1200"/>
              <a:t>Students can learn and earn money at the same time. Job Corps programs provide housing, meals, medical care, and a living allowance for students while they train for a career.</a:t>
            </a:r>
            <a:endParaRPr sz="1200"/>
          </a:p>
          <a:p>
            <a:pPr marL="457200" lvl="0" indent="-304800" algn="l" rtl="0">
              <a:lnSpc>
                <a:spcPct val="115000"/>
              </a:lnSpc>
              <a:spcBef>
                <a:spcPts val="0"/>
              </a:spcBef>
              <a:spcAft>
                <a:spcPts val="0"/>
              </a:spcAft>
              <a:buClr>
                <a:schemeClr val="dk1"/>
              </a:buClr>
              <a:buSzPts val="1200"/>
              <a:buChar char="●"/>
            </a:pPr>
            <a:r>
              <a:rPr lang="en-US" sz="1200"/>
              <a:t>Students aged 16-24 are eligible to attend Job Corps.</a:t>
            </a:r>
            <a:endParaRPr sz="1200"/>
          </a:p>
          <a:p>
            <a:pPr marL="457200" lvl="0" indent="-304800" algn="l" rtl="0">
              <a:lnSpc>
                <a:spcPct val="115000"/>
              </a:lnSpc>
              <a:spcBef>
                <a:spcPts val="0"/>
              </a:spcBef>
              <a:spcAft>
                <a:spcPts val="0"/>
              </a:spcAft>
              <a:buClr>
                <a:schemeClr val="dk1"/>
              </a:buClr>
              <a:buSzPts val="1200"/>
              <a:buChar char="●"/>
            </a:pPr>
            <a:r>
              <a:rPr lang="en-US" sz="1200"/>
              <a:t>Training programs are available in welding, computer technology, health care, carpentry, and many other career fields.</a:t>
            </a:r>
            <a:endParaRPr sz="1200"/>
          </a:p>
          <a:p>
            <a:pPr marL="457200" lvl="0" indent="-304800" algn="l" rtl="0">
              <a:lnSpc>
                <a:spcPct val="115000"/>
              </a:lnSpc>
              <a:spcBef>
                <a:spcPts val="0"/>
              </a:spcBef>
              <a:spcAft>
                <a:spcPts val="0"/>
              </a:spcAft>
              <a:buClr>
                <a:schemeClr val="dk1"/>
              </a:buClr>
              <a:buSzPts val="1200"/>
              <a:buChar char="●"/>
            </a:pPr>
            <a:r>
              <a:rPr lang="en-US" sz="1200"/>
              <a:t>Oklahoma has 3 Job Corps locations: Guthrie, Tahlequah, and Tulsa. There are also Job Corps all over the country. </a:t>
            </a:r>
            <a:endParaRPr sz="1200"/>
          </a:p>
          <a:p>
            <a:pPr marL="457200" lvl="0" indent="-304800" algn="l" rtl="0">
              <a:lnSpc>
                <a:spcPct val="115000"/>
              </a:lnSpc>
              <a:spcBef>
                <a:spcPts val="0"/>
              </a:spcBef>
              <a:spcAft>
                <a:spcPts val="0"/>
              </a:spcAft>
              <a:buClr>
                <a:schemeClr val="dk1"/>
              </a:buClr>
              <a:buSzPts val="1200"/>
              <a:buChar char="●"/>
            </a:pPr>
            <a:r>
              <a:rPr lang="en-US" sz="1200"/>
              <a:t>Students can go to </a:t>
            </a:r>
            <a:r>
              <a:rPr lang="en-US" sz="1200" u="sng"/>
              <a:t>jobcorps.gov</a:t>
            </a:r>
            <a:r>
              <a:rPr lang="en-US" sz="1200"/>
              <a:t> to learn more information and apply.</a:t>
            </a:r>
            <a:endParaRPr sz="1200"/>
          </a:p>
          <a:p>
            <a:pPr marL="0" lvl="0" indent="0" algn="l" rtl="0">
              <a:lnSpc>
                <a:spcPct val="115000"/>
              </a:lnSpc>
              <a:spcBef>
                <a:spcPts val="1200"/>
              </a:spcBef>
              <a:spcAft>
                <a:spcPts val="1200"/>
              </a:spcAft>
              <a:buNone/>
            </a:pPr>
            <a:r>
              <a:rPr lang="en-US" sz="1200" i="1"/>
              <a:t>Job Corps: Careers Begin here</a:t>
            </a:r>
            <a:r>
              <a:rPr lang="en-US" sz="1200"/>
              <a:t>. Job Corps | Careers Begin Here. (n.d.). </a:t>
            </a:r>
            <a:r>
              <a:rPr lang="en-US" sz="1200" u="sng">
                <a:solidFill>
                  <a:srgbClr val="1155CC"/>
                </a:solidFill>
                <a:hlinkClick r:id="rId3">
                  <a:extLst>
                    <a:ext uri="{A12FA001-AC4F-418D-AE19-62706E023703}">
                      <ahyp:hlinkClr xmlns:ahyp="http://schemas.microsoft.com/office/drawing/2018/hyperlinkcolor" val="tx"/>
                    </a:ext>
                  </a:extLst>
                </a:hlinkClick>
              </a:rPr>
              <a:t>https://www.jobcorps.gov/</a:t>
            </a:r>
            <a:r>
              <a:rPr lang="en-US" sz="1200"/>
              <a:t>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2ff93650b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2ff93650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u="sng">
                <a:solidFill>
                  <a:schemeClr val="hlink"/>
                </a:solidFill>
                <a:hlinkClick r:id="rId3"/>
              </a:rPr>
              <a:t> https://www.apprenticeship.gov/</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Students can earn while they learn. Apprenticeships provide paid on-the-job training along with some classroom instruction.</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Registered apprenticeships are available in a wide variety of industries from employers who partner with the government to provide paid training, usually for students aged 16–24.</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Registered apprenticeships are available in construction, plumbing, pharmacy technology, truck driving, and many other career fields.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can go to </a:t>
            </a:r>
            <a:r>
              <a:rPr lang="en-US" sz="1200" u="sng">
                <a:latin typeface="Roboto"/>
                <a:ea typeface="Roboto"/>
                <a:cs typeface="Roboto"/>
                <a:sym typeface="Roboto"/>
                <a:hlinkClick r:id="rId3"/>
              </a:rPr>
              <a:t>apprenticeship.gov</a:t>
            </a:r>
            <a:r>
              <a:rPr lang="en-US" sz="1200">
                <a:latin typeface="Roboto"/>
                <a:ea typeface="Roboto"/>
                <a:cs typeface="Roboto"/>
                <a:sym typeface="Roboto"/>
              </a:rPr>
              <a:t> to search for registered apprenticeships. </a:t>
            </a:r>
            <a:endParaRPr sz="1200"/>
          </a:p>
          <a:p>
            <a:pPr marL="0" lvl="0" indent="0" algn="l" rtl="0">
              <a:lnSpc>
                <a:spcPct val="115000"/>
              </a:lnSpc>
              <a:spcBef>
                <a:spcPts val="1200"/>
              </a:spcBef>
              <a:spcAft>
                <a:spcPts val="0"/>
              </a:spcAft>
              <a:buNone/>
            </a:pPr>
            <a:r>
              <a:rPr lang="en-US" sz="1200"/>
              <a:t>Apprenticeship, O. of. (2023, May 12). Apprenticeship.gov. </a:t>
            </a:r>
            <a:r>
              <a:rPr lang="en-US" sz="1200" u="sng">
                <a:solidFill>
                  <a:srgbClr val="1155CC"/>
                </a:solidFill>
                <a:hlinkClick r:id="rId3">
                  <a:extLst>
                    <a:ext uri="{A12FA001-AC4F-418D-AE19-62706E023703}">
                      <ahyp:hlinkClr xmlns:ahyp="http://schemas.microsoft.com/office/drawing/2018/hyperlinkcolor" val="tx"/>
                    </a:ext>
                  </a:extLst>
                </a:hlinkClick>
              </a:rPr>
              <a:t>https://www.apprenticeship.gov/ </a:t>
            </a:r>
            <a:endParaRPr sz="1200"/>
          </a:p>
          <a:p>
            <a:pPr marL="0" lvl="0" indent="0" algn="l" rtl="0">
              <a:lnSpc>
                <a:spcPct val="115000"/>
              </a:lnSpc>
              <a:spcBef>
                <a:spcPts val="1200"/>
              </a:spcBef>
              <a:spcAft>
                <a:spcPts val="1000"/>
              </a:spcAft>
              <a:buNone/>
            </a:pPr>
            <a:endParaRPr sz="1200">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2ff93650b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22ff93650b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https://www.defense.gov/About/our-forces/</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Students who serve in the Army, Navy, Air Force, Coast Guard, Marine Corps, or Space Force can receive tuition assistance to help them pay for college.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Many colleges have ROTC programs with scholarships available to students who plan to serve in the military after they graduate.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may choose to join the reserves to serve on a part-time basis while going to college.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may be eligible to receive financial benefits for college based on their parents’ military service.</a:t>
            </a:r>
            <a:endParaRPr sz="1200">
              <a:latin typeface="Roboto"/>
              <a:ea typeface="Roboto"/>
              <a:cs typeface="Roboto"/>
              <a:sym typeface="Roboto"/>
            </a:endParaRPr>
          </a:p>
          <a:p>
            <a:pPr marL="457200" lvl="0" indent="-304800" algn="l" rtl="0">
              <a:lnSpc>
                <a:spcPct val="115000"/>
              </a:lnSpc>
              <a:spcBef>
                <a:spcPts val="1000"/>
              </a:spcBef>
              <a:spcAft>
                <a:spcPts val="0"/>
              </a:spcAft>
              <a:buClr>
                <a:srgbClr val="595959"/>
              </a:buClr>
              <a:buSzPts val="1200"/>
              <a:buFont typeface="Roboto"/>
              <a:buChar char="●"/>
            </a:pPr>
            <a:r>
              <a:rPr lang="en-US" sz="1200">
                <a:latin typeface="Roboto"/>
                <a:ea typeface="Roboto"/>
                <a:cs typeface="Roboto"/>
                <a:sym typeface="Roboto"/>
              </a:rPr>
              <a:t>Students can be deployed while still in college.</a:t>
            </a:r>
            <a:endParaRPr sz="1200">
              <a:latin typeface="Roboto"/>
              <a:ea typeface="Roboto"/>
              <a:cs typeface="Roboto"/>
              <a:sym typeface="Roboto"/>
            </a:endParaRPr>
          </a:p>
          <a:p>
            <a:pPr marL="0" lvl="0" indent="0" algn="l" rtl="0">
              <a:lnSpc>
                <a:spcPct val="115000"/>
              </a:lnSpc>
              <a:spcBef>
                <a:spcPts val="1200"/>
              </a:spcBef>
              <a:spcAft>
                <a:spcPts val="0"/>
              </a:spcAft>
              <a:buNone/>
            </a:pPr>
            <a:r>
              <a:rPr lang="en-US" i="1"/>
              <a:t>Our forces</a:t>
            </a:r>
            <a:r>
              <a:rPr lang="en-US"/>
              <a:t>. U.S. Department of Defense. (n.d.). </a:t>
            </a:r>
            <a:r>
              <a:rPr lang="en-US" u="sng">
                <a:solidFill>
                  <a:schemeClr val="hlink"/>
                </a:solidFill>
                <a:hlinkClick r:id="rId3"/>
              </a:rPr>
              <a:t>https://www.defense.gov/About/our-forces/ </a:t>
            </a:r>
            <a:endParaRPr/>
          </a:p>
          <a:p>
            <a:pPr marL="0" lvl="0" indent="0" algn="l" rtl="0">
              <a:spcBef>
                <a:spcPts val="12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2ff93650b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22ff93650b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https://www.okhighered.org/okpromise/</a:t>
            </a:r>
            <a:endParaRPr sz="1200"/>
          </a:p>
          <a:p>
            <a:pPr marL="0" lvl="0" indent="0" algn="l" rtl="0">
              <a:lnSpc>
                <a:spcPct val="115000"/>
              </a:lnSpc>
              <a:spcBef>
                <a:spcPts val="1200"/>
              </a:spcBef>
              <a:spcAft>
                <a:spcPts val="0"/>
              </a:spcAft>
              <a:buClr>
                <a:schemeClr val="dk1"/>
              </a:buClr>
              <a:buSzPts val="1100"/>
              <a:buFont typeface="Arial"/>
              <a:buNone/>
            </a:pPr>
            <a:r>
              <a:rPr lang="en-US" sz="1200">
                <a:latin typeface="Roboto"/>
                <a:ea typeface="Roboto"/>
                <a:cs typeface="Roboto"/>
                <a:sym typeface="Roboto"/>
              </a:rPr>
              <a:t>This scholarship provides a full tuition waiver at public colleges and many CareerTech centers in Oklahoma. It provides partial tuition at private colleges and some career training programs. It does not cover fees, books, housing, or meals.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must apply while in 8th–11th grade. </a:t>
            </a:r>
            <a:endParaRPr sz="1200">
              <a:latin typeface="Roboto"/>
              <a:ea typeface="Roboto"/>
              <a:cs typeface="Roboto"/>
              <a:sym typeface="Roboto"/>
            </a:endParaRPr>
          </a:p>
          <a:p>
            <a:pPr marL="457200" lvl="0" indent="-304800" algn="l" rtl="0">
              <a:lnSpc>
                <a:spcPct val="115000"/>
              </a:lnSpc>
              <a:spcBef>
                <a:spcPts val="600"/>
              </a:spcBef>
              <a:spcAft>
                <a:spcPts val="0"/>
              </a:spcAft>
              <a:buClr>
                <a:schemeClr val="dk1"/>
              </a:buClr>
              <a:buSzPts val="1200"/>
              <a:buFont typeface="Roboto"/>
              <a:buChar char="●"/>
            </a:pPr>
            <a:r>
              <a:rPr lang="en-US" sz="1200">
                <a:latin typeface="Roboto"/>
                <a:ea typeface="Roboto"/>
                <a:cs typeface="Roboto"/>
                <a:sym typeface="Roboto"/>
              </a:rPr>
              <a:t>Students must have a 2.5 GPA overall </a:t>
            </a:r>
            <a:r>
              <a:rPr lang="en-US" sz="1200" u="sng">
                <a:latin typeface="Roboto"/>
                <a:ea typeface="Roboto"/>
                <a:cs typeface="Roboto"/>
                <a:sym typeface="Roboto"/>
              </a:rPr>
              <a:t>AND</a:t>
            </a:r>
            <a:r>
              <a:rPr lang="en-US" sz="1200">
                <a:latin typeface="Roboto"/>
                <a:ea typeface="Roboto"/>
                <a:cs typeface="Roboto"/>
                <a:sym typeface="Roboto"/>
              </a:rPr>
              <a:t> in the courses required for OK Promise when they graduate high school. </a:t>
            </a:r>
            <a:endParaRPr sz="1200">
              <a:latin typeface="Roboto"/>
              <a:ea typeface="Roboto"/>
              <a:cs typeface="Roboto"/>
              <a:sym typeface="Roboto"/>
            </a:endParaRPr>
          </a:p>
          <a:p>
            <a:pPr marL="457200" lvl="0" indent="-304800" algn="l" rtl="0">
              <a:lnSpc>
                <a:spcPct val="115000"/>
              </a:lnSpc>
              <a:spcBef>
                <a:spcPts val="600"/>
              </a:spcBef>
              <a:spcAft>
                <a:spcPts val="0"/>
              </a:spcAft>
              <a:buClr>
                <a:schemeClr val="dk1"/>
              </a:buClr>
              <a:buSzPts val="1200"/>
              <a:buFont typeface="Roboto"/>
              <a:buChar char="●"/>
            </a:pPr>
            <a:r>
              <a:rPr lang="en-US" sz="1200">
                <a:latin typeface="Roboto"/>
                <a:ea typeface="Roboto"/>
                <a:cs typeface="Roboto"/>
                <a:sym typeface="Roboto"/>
              </a:rPr>
              <a:t>Annual income guidelines apply: </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$60,000 OR LESS with 1 or 2 dependent children.</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$70,000 OR LESS with 3 or 4 dependent children.</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$80,000 OR LESS with 5 or more dependent children.</a:t>
            </a:r>
            <a:endParaRPr sz="1200">
              <a:latin typeface="Roboto"/>
              <a:ea typeface="Roboto"/>
              <a:cs typeface="Roboto"/>
              <a:sym typeface="Roboto"/>
            </a:endParaRPr>
          </a:p>
          <a:p>
            <a:pPr marL="0" lvl="0" indent="0" algn="l" rtl="0">
              <a:spcBef>
                <a:spcPts val="1200"/>
              </a:spcBef>
              <a:spcAft>
                <a:spcPts val="1200"/>
              </a:spcAft>
              <a:buNone/>
            </a:pPr>
            <a:r>
              <a:rPr lang="en-US" sz="1200" i="1"/>
              <a:t>What is Oklahoma’s promise?</a:t>
            </a:r>
            <a:r>
              <a:rPr lang="en-US" sz="1200"/>
              <a:t> Oklahoma’s Promise. (n.d.). </a:t>
            </a:r>
            <a:r>
              <a:rPr lang="en-US" sz="1200" u="sng">
                <a:solidFill>
                  <a:srgbClr val="1155CC"/>
                </a:solidFill>
                <a:hlinkClick r:id="rId3">
                  <a:extLst>
                    <a:ext uri="{A12FA001-AC4F-418D-AE19-62706E023703}">
                      <ahyp:hlinkClr xmlns:ahyp="http://schemas.microsoft.com/office/drawing/2018/hyperlinkcolor" val="tx"/>
                    </a:ext>
                  </a:extLst>
                </a:hlinkClick>
              </a:rPr>
              <a:t>https://www.okhighered.org/okpromise/</a:t>
            </a:r>
            <a:r>
              <a:rPr lang="en-US" sz="1200"/>
              <a:t> </a:t>
            </a:r>
            <a:endParaRPr sz="1200">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343a6a6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4343a6a6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u="sng">
                <a:latin typeface="Calibri"/>
                <a:ea typeface="Calibri"/>
                <a:cs typeface="Calibri"/>
                <a:sym typeface="Calibri"/>
                <a:hlinkClick r:id="rId3"/>
              </a:rPr>
              <a:t>https://www.smartscholarship.org/smart</a:t>
            </a:r>
            <a:endParaRPr sz="1200" b="1"/>
          </a:p>
          <a:p>
            <a:pPr marL="457200" lvl="0" indent="-304800" algn="l" rtl="0">
              <a:spcBef>
                <a:spcPts val="1200"/>
              </a:spcBef>
              <a:spcAft>
                <a:spcPts val="0"/>
              </a:spcAft>
              <a:buClr>
                <a:schemeClr val="dk1"/>
              </a:buClr>
              <a:buSzPts val="1200"/>
              <a:buChar char="●"/>
            </a:pPr>
            <a:r>
              <a:rPr lang="en-US" sz="1200"/>
              <a:t>Scholarship-for Service is a combined educational and workforce development opportunity for STEM students that pays full tuition and education related expenses. </a:t>
            </a:r>
            <a:endParaRPr sz="1200"/>
          </a:p>
          <a:p>
            <a:pPr marL="457200" lvl="0" indent="-304800" algn="l" rtl="0">
              <a:spcBef>
                <a:spcPts val="0"/>
              </a:spcBef>
              <a:spcAft>
                <a:spcPts val="0"/>
              </a:spcAft>
              <a:buClr>
                <a:schemeClr val="dk1"/>
              </a:buClr>
              <a:buSzPts val="1200"/>
              <a:buChar char="●"/>
            </a:pPr>
            <a:r>
              <a:rPr lang="en-US" sz="1200"/>
              <a:t>The purpose of the scholarship is to allow students to focus on complex research to further the Department of Defense's mission and create a lasting impact.  </a:t>
            </a:r>
            <a:endParaRPr sz="1200"/>
          </a:p>
          <a:p>
            <a:pPr marL="457200" lvl="0" indent="-304800" algn="l" rtl="0">
              <a:spcBef>
                <a:spcPts val="0"/>
              </a:spcBef>
              <a:spcAft>
                <a:spcPts val="0"/>
              </a:spcAft>
              <a:buClr>
                <a:schemeClr val="dk1"/>
              </a:buClr>
              <a:buSzPts val="1200"/>
              <a:buChar char="●"/>
            </a:pPr>
            <a:r>
              <a:rPr lang="en-US" sz="1200"/>
              <a:t>For every year of degree funding the student commits to working for a year with the DoD as a civilian employee.</a:t>
            </a:r>
            <a:endParaRPr sz="1200"/>
          </a:p>
          <a:p>
            <a:pPr marL="457200" lvl="0" indent="-304800" algn="l" rtl="0">
              <a:spcBef>
                <a:spcPts val="0"/>
              </a:spcBef>
              <a:spcAft>
                <a:spcPts val="0"/>
              </a:spcAft>
              <a:buClr>
                <a:schemeClr val="dk1"/>
              </a:buClr>
              <a:buSzPts val="1200"/>
              <a:buChar char="●"/>
            </a:pPr>
            <a:r>
              <a:rPr lang="en-US" sz="1200"/>
              <a:t>Full tuition and education related expenses (meal plans, housing, and parking not included)</a:t>
            </a:r>
            <a:endParaRPr sz="1200"/>
          </a:p>
          <a:p>
            <a:pPr marL="457200" lvl="0" indent="-304800" algn="l" rtl="0">
              <a:spcBef>
                <a:spcPts val="0"/>
              </a:spcBef>
              <a:spcAft>
                <a:spcPts val="0"/>
              </a:spcAft>
              <a:buClr>
                <a:schemeClr val="dk1"/>
              </a:buClr>
              <a:buSzPts val="1200"/>
              <a:buChar char="●"/>
            </a:pPr>
            <a:r>
              <a:rPr lang="en-US" sz="1200"/>
              <a:t>Stipend paid depends on degree level </a:t>
            </a:r>
            <a:endParaRPr sz="1200"/>
          </a:p>
          <a:p>
            <a:pPr marL="457200" lvl="0" indent="-304800" algn="l" rtl="0">
              <a:spcBef>
                <a:spcPts val="0"/>
              </a:spcBef>
              <a:spcAft>
                <a:spcPts val="0"/>
              </a:spcAft>
              <a:buClr>
                <a:schemeClr val="dk1"/>
              </a:buClr>
              <a:buSzPts val="1200"/>
              <a:buChar char="●"/>
            </a:pPr>
            <a:r>
              <a:rPr lang="en-US" sz="1200"/>
              <a:t>There is a required summer research internships ranging from 8 to 12 weeks</a:t>
            </a:r>
            <a:endParaRPr sz="1200"/>
          </a:p>
          <a:p>
            <a:pPr marL="457200" lvl="0" indent="-304800" algn="l" rtl="0">
              <a:spcBef>
                <a:spcPts val="0"/>
              </a:spcBef>
              <a:spcAft>
                <a:spcPts val="0"/>
              </a:spcAft>
              <a:buClr>
                <a:schemeClr val="dk1"/>
              </a:buClr>
              <a:buSzPts val="1200"/>
              <a:buChar char="●"/>
            </a:pPr>
            <a:r>
              <a:rPr lang="en-US" sz="1200"/>
              <a:t>Health insurance allowance provided. </a:t>
            </a:r>
            <a:endParaRPr sz="1200"/>
          </a:p>
          <a:p>
            <a:pPr marL="457200" lvl="0" indent="-304800" algn="l" rtl="0">
              <a:spcBef>
                <a:spcPts val="0"/>
              </a:spcBef>
              <a:spcAft>
                <a:spcPts val="0"/>
              </a:spcAft>
              <a:buClr>
                <a:schemeClr val="dk1"/>
              </a:buClr>
              <a:buSzPts val="1200"/>
              <a:buChar char="●"/>
            </a:pPr>
            <a:r>
              <a:rPr lang="en-US" sz="1200"/>
              <a:t>Employment placement at a Department of Defense facility upon completion of their degree.</a:t>
            </a:r>
            <a:endParaRPr/>
          </a:p>
          <a:p>
            <a:pPr marL="0" lvl="0" indent="0" algn="l" rtl="0">
              <a:spcBef>
                <a:spcPts val="1200"/>
              </a:spcBef>
              <a:spcAft>
                <a:spcPts val="1200"/>
              </a:spcAft>
              <a:buNone/>
            </a:pPr>
            <a:r>
              <a:rPr lang="en-US" sz="1200" i="1"/>
              <a:t>Smart scholarship-for-service program. DoD STEM Scholarships &amp; Grants - SMART Scholarship. (n.d.-a). </a:t>
            </a:r>
            <a:r>
              <a:rPr lang="en-US" sz="1200" u="sng">
                <a:solidFill>
                  <a:srgbClr val="1155CC"/>
                </a:solidFill>
                <a:hlinkClick r:id="rId3">
                  <a:extLst>
                    <a:ext uri="{A12FA001-AC4F-418D-AE19-62706E023703}">
                      <ahyp:hlinkClr xmlns:ahyp="http://schemas.microsoft.com/office/drawing/2018/hyperlinkcolor" val="tx"/>
                    </a:ext>
                  </a:extLst>
                </a:hlinkClick>
              </a:rPr>
              <a:t>https://www.smartscholarship.org/smart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3df781130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3df781130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df781130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3df781130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3df781130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3df781130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4645903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4645903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500"/>
              </a:spcBef>
              <a:spcAft>
                <a:spcPts val="0"/>
              </a:spcAft>
              <a:buClr>
                <a:srgbClr val="991B1E"/>
              </a:buClr>
              <a:buSzPts val="1300"/>
              <a:buChar char="●"/>
            </a:pPr>
            <a:r>
              <a:rPr lang="en-US" sz="1200"/>
              <a:t>Each PSE program a student is interested in will likely have a scholarship page on its website that lists scholarships available specifically for that college/program.</a:t>
            </a:r>
            <a:endParaRPr sz="1200"/>
          </a:p>
          <a:p>
            <a:pPr marL="457200" lvl="0" indent="-311150" algn="l" rtl="0">
              <a:lnSpc>
                <a:spcPct val="115000"/>
              </a:lnSpc>
              <a:spcBef>
                <a:spcPts val="0"/>
              </a:spcBef>
              <a:spcAft>
                <a:spcPts val="0"/>
              </a:spcAft>
              <a:buClr>
                <a:srgbClr val="991B1E"/>
              </a:buClr>
              <a:buSzPts val="1300"/>
              <a:buChar char="●"/>
            </a:pPr>
            <a:r>
              <a:rPr lang="en-US" sz="1200"/>
              <a:t>Start early as the student can apply for many scholarships throughout high school, not just in their senior year. There is no limit to how many they can apply for, so just apply.</a:t>
            </a:r>
            <a:endParaRPr sz="1200"/>
          </a:p>
          <a:p>
            <a:pPr marL="457200" lvl="0" indent="-311150" algn="l" rtl="0">
              <a:lnSpc>
                <a:spcPct val="115000"/>
              </a:lnSpc>
              <a:spcBef>
                <a:spcPts val="0"/>
              </a:spcBef>
              <a:spcAft>
                <a:spcPts val="0"/>
              </a:spcAft>
              <a:buClr>
                <a:srgbClr val="991B1E"/>
              </a:buClr>
              <a:buSzPts val="1300"/>
              <a:buChar char="●"/>
            </a:pPr>
            <a:r>
              <a:rPr lang="en-US" sz="1200"/>
              <a:t>Pay attention to requirements and deadlines. Apply to PSE programs early to meet their early scholarship deadlines.</a:t>
            </a:r>
            <a:endParaRPr sz="1200"/>
          </a:p>
          <a:p>
            <a:pPr marL="457200" lvl="0" indent="-298450" algn="l" rtl="0">
              <a:lnSpc>
                <a:spcPct val="115000"/>
              </a:lnSpc>
              <a:spcBef>
                <a:spcPts val="0"/>
              </a:spcBef>
              <a:spcAft>
                <a:spcPts val="0"/>
              </a:spcAft>
              <a:buClr>
                <a:srgbClr val="991B1E"/>
              </a:buClr>
              <a:buSzPts val="1100"/>
              <a:buChar char="●"/>
            </a:pPr>
            <a:r>
              <a:rPr lang="en-US" sz="1200"/>
              <a:t>Store all of your student’s scholarship-related documents in a cloud-based storage platform, like Google Drive or Dropbox</a:t>
            </a:r>
            <a:r>
              <a:rPr lang="en-US" sz="2200"/>
              <a:t>.</a:t>
            </a:r>
            <a:endParaRPr sz="1200"/>
          </a:p>
          <a:p>
            <a:pPr marL="457200" lvl="0" indent="0" algn="l" rtl="0">
              <a:lnSpc>
                <a:spcPct val="115000"/>
              </a:lnSpc>
              <a:spcBef>
                <a:spcPts val="1200"/>
              </a:spcBef>
              <a:spcAft>
                <a:spcPts val="0"/>
              </a:spcAft>
              <a:buNone/>
            </a:pPr>
            <a:endParaRPr sz="1200"/>
          </a:p>
          <a:p>
            <a:pPr marL="0" lvl="0" indent="0" algn="l" rtl="0">
              <a:spcBef>
                <a:spcPts val="1200"/>
              </a:spcBef>
              <a:spcAft>
                <a:spcPts val="0"/>
              </a:spcAft>
              <a:buNone/>
            </a:pPr>
            <a:endParaRPr sz="1000">
              <a:latin typeface="Calibri"/>
              <a:ea typeface="Calibri"/>
              <a:cs typeface="Calibri"/>
              <a:sym typeface="Calibri"/>
            </a:endParaRPr>
          </a:p>
          <a:p>
            <a:pPr marL="50800" lvl="0" indent="0" algn="l" rtl="0">
              <a:lnSpc>
                <a:spcPct val="115000"/>
              </a:lnSpc>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0" lvl="0" indent="0" algn="l" rtl="0">
              <a:spcBef>
                <a:spcPts val="520"/>
              </a:spcBef>
              <a:spcAft>
                <a:spcPts val="0"/>
              </a:spcAft>
              <a:buNone/>
            </a:pPr>
            <a:endParaRPr sz="1000">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3df7811307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3df781130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520"/>
              </a:spcBef>
              <a:spcAft>
                <a:spcPts val="0"/>
              </a:spcAft>
              <a:buClr>
                <a:srgbClr val="991B1E"/>
              </a:buClr>
              <a:buSzPts val="1200"/>
              <a:buChar char="●"/>
            </a:pPr>
            <a:r>
              <a:rPr lang="en-US" sz="1200"/>
              <a:t>Make sure the student has a personal, professional-sounding email account to use for communicating with colleges. Their school email and Google Drive will not work after they graduate.</a:t>
            </a:r>
            <a:endParaRPr sz="1200"/>
          </a:p>
          <a:p>
            <a:pPr marL="457200" lvl="0" indent="-304800" algn="l" rtl="0">
              <a:spcBef>
                <a:spcPts val="0"/>
              </a:spcBef>
              <a:spcAft>
                <a:spcPts val="0"/>
              </a:spcAft>
              <a:buClr>
                <a:srgbClr val="991B1E"/>
              </a:buClr>
              <a:buSzPts val="1200"/>
              <a:buChar char="●"/>
            </a:pPr>
            <a:r>
              <a:rPr lang="en-US" sz="1200"/>
              <a:t>One essay can be used or tweaked to apply for multiple scholarships, but carefully read the instructions for each scholarship to make sure the requirements are being met. </a:t>
            </a:r>
            <a:endParaRPr sz="1200"/>
          </a:p>
          <a:p>
            <a:pPr marL="457200" lvl="0" indent="-304800" algn="l" rtl="0">
              <a:spcBef>
                <a:spcPts val="0"/>
              </a:spcBef>
              <a:spcAft>
                <a:spcPts val="0"/>
              </a:spcAft>
              <a:buClr>
                <a:srgbClr val="991B1E"/>
              </a:buClr>
              <a:buSzPts val="1200"/>
              <a:buChar char="●"/>
            </a:pPr>
            <a:r>
              <a:rPr lang="en-US" sz="1200"/>
              <a:t>Keep a record of awards and community service hours for the scholarship applications. Develop a resume that provides a brief summary of the students activities and accomplishments.</a:t>
            </a:r>
            <a:endParaRPr sz="1200"/>
          </a:p>
          <a:p>
            <a:pPr marL="457200" lvl="0" indent="0" algn="l" rtl="0">
              <a:spcBef>
                <a:spcPts val="520"/>
              </a:spcBef>
              <a:spcAft>
                <a:spcPts val="0"/>
              </a:spcAft>
              <a:buNone/>
            </a:pPr>
            <a:endParaRPr sz="1500"/>
          </a:p>
          <a:p>
            <a:pPr marL="0" lvl="0" indent="0" algn="l" rtl="0">
              <a:spcBef>
                <a:spcPts val="0"/>
              </a:spcBef>
              <a:spcAft>
                <a:spcPts val="0"/>
              </a:spcAft>
              <a:buNone/>
            </a:pPr>
            <a:endParaRPr sz="1500"/>
          </a:p>
          <a:p>
            <a:pPr marL="0" lvl="0" indent="0" algn="l" rtl="0">
              <a:lnSpc>
                <a:spcPct val="115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3df781130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3df781130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457200" lvl="0" indent="-304800" algn="l" rtl="0">
              <a:spcBef>
                <a:spcPts val="520"/>
              </a:spcBef>
              <a:spcAft>
                <a:spcPts val="0"/>
              </a:spcAft>
              <a:buClr>
                <a:srgbClr val="991B1E"/>
              </a:buClr>
              <a:buSzPts val="1200"/>
              <a:buChar char="•"/>
            </a:pPr>
            <a:r>
              <a:rPr lang="en-US" sz="1200"/>
              <a:t>Many scholarships require a letter of recommendation from teachers, counselors, principals, or coaches. The student might also ask a supervisor from a job or a leader from a community organization or a place of worship.</a:t>
            </a:r>
            <a:endParaRPr sz="1200"/>
          </a:p>
          <a:p>
            <a:pPr marL="457200" lvl="0" indent="-304800" algn="l" rtl="0">
              <a:spcBef>
                <a:spcPts val="0"/>
              </a:spcBef>
              <a:spcAft>
                <a:spcPts val="0"/>
              </a:spcAft>
              <a:buClr>
                <a:srgbClr val="991B1E"/>
              </a:buClr>
              <a:buSzPts val="1200"/>
              <a:buChar char="•"/>
            </a:pPr>
            <a:r>
              <a:rPr lang="en-US" sz="1200"/>
              <a:t>Provide recommenders with the student’s resume of activities and accomplishments. Teachers and counselors work with a lot of students, so this will help them remember the details about the student.</a:t>
            </a:r>
            <a:endParaRPr sz="1200"/>
          </a:p>
          <a:p>
            <a:pPr marL="457200" lvl="0" indent="-304800" algn="l" rtl="0">
              <a:spcBef>
                <a:spcPts val="0"/>
              </a:spcBef>
              <a:spcAft>
                <a:spcPts val="0"/>
              </a:spcAft>
              <a:buClr>
                <a:srgbClr val="991B1E"/>
              </a:buClr>
              <a:buSzPts val="1200"/>
              <a:buChar char="•"/>
            </a:pPr>
            <a:r>
              <a:rPr lang="en-US" sz="1200"/>
              <a:t>Make sure to let them know how to submit the letter of recommendation. Sometimes these have to be completed online or mailed.</a:t>
            </a:r>
            <a:endParaRPr sz="1200"/>
          </a:p>
          <a:p>
            <a:pPr marL="457200" lvl="0" indent="0" algn="l" rtl="0">
              <a:spcBef>
                <a:spcPts val="52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df781130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3df781130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520"/>
              </a:spcBef>
              <a:spcAft>
                <a:spcPts val="0"/>
              </a:spcAft>
              <a:buClr>
                <a:srgbClr val="991B1E"/>
              </a:buClr>
              <a:buSzPts val="1200"/>
              <a:buChar char="•"/>
            </a:pPr>
            <a:r>
              <a:rPr lang="en-US" sz="1200"/>
              <a:t>Most colleges offer a President’s Leadership scholarship that is based on the student’s involvement in their high school and community. These scholarships usually require interviews.</a:t>
            </a:r>
            <a:endParaRPr sz="1200"/>
          </a:p>
          <a:p>
            <a:pPr marL="457200" lvl="0" indent="-304800" algn="l" rtl="0">
              <a:spcBef>
                <a:spcPts val="0"/>
              </a:spcBef>
              <a:spcAft>
                <a:spcPts val="0"/>
              </a:spcAft>
              <a:buClr>
                <a:srgbClr val="991B1E"/>
              </a:buClr>
              <a:buSzPts val="1200"/>
              <a:buChar char="•"/>
            </a:pPr>
            <a:r>
              <a:rPr lang="en-US" sz="1200"/>
              <a:t>If the student has a scholarship interview, make sure they dress professionally. If they need help with clothing for interviews, ask a counselor at the school.</a:t>
            </a:r>
            <a:endParaRPr sz="1200"/>
          </a:p>
          <a:p>
            <a:pPr marL="457200" lvl="0" indent="-304800" algn="l" rtl="0">
              <a:spcBef>
                <a:spcPts val="0"/>
              </a:spcBef>
              <a:spcAft>
                <a:spcPts val="0"/>
              </a:spcAft>
              <a:buClr>
                <a:srgbClr val="991B1E"/>
              </a:buClr>
              <a:buSzPts val="1200"/>
              <a:buChar char="•"/>
            </a:pPr>
            <a:r>
              <a:rPr lang="en-US" sz="1200"/>
              <a:t>Help the student practice for scholarship interviews.</a:t>
            </a:r>
            <a:endParaRPr sz="1200"/>
          </a:p>
          <a:p>
            <a:pPr marL="0" lvl="0" indent="0" algn="l" rtl="0">
              <a:lnSpc>
                <a:spcPct val="115000"/>
              </a:lnSpc>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9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3df7811307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3df781130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Remind the participants that they should not have to pay to apply for a scholarship. If a participant has a question about a scholarship they should reach out to a counselor or their child’s school.</a:t>
            </a:r>
            <a:endParaRPr sz="1200"/>
          </a:p>
          <a:p>
            <a:pPr marL="0" lvl="0" indent="0" algn="l" rtl="0">
              <a:spcBef>
                <a:spcPts val="0"/>
              </a:spcBef>
              <a:spcAft>
                <a:spcPts val="0"/>
              </a:spcAft>
              <a:buNone/>
            </a:pPr>
            <a:endParaRPr sz="160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253b655d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253b655d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df7811307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3df781130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3df781130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3df781130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520"/>
              </a:spcBef>
              <a:spcAft>
                <a:spcPts val="0"/>
              </a:spcAft>
              <a:buNone/>
            </a:pPr>
            <a:endParaRP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df781130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3df781130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520"/>
              </a:spcBef>
              <a:spcAft>
                <a:spcPts val="0"/>
              </a:spcAft>
              <a:buNone/>
            </a:pPr>
            <a:endParaRPr sz="5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df781130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3df781130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rgbClr val="292929"/>
                </a:solidFill>
              </a:rPr>
              <a:t>K20 Center. (n.d.). </a:t>
            </a:r>
            <a:r>
              <a:rPr lang="en-US" sz="1200" dirty="0" err="1">
                <a:solidFill>
                  <a:srgbClr val="292929"/>
                </a:solidFill>
              </a:rPr>
              <a:t>Wakelet</a:t>
            </a:r>
            <a:r>
              <a:rPr lang="en-US" sz="1200" dirty="0">
                <a:solidFill>
                  <a:srgbClr val="292929"/>
                </a:solidFill>
              </a:rPr>
              <a:t>. Tech tools. </a:t>
            </a:r>
            <a:r>
              <a:rPr lang="en-US" sz="1200" u="sng" dirty="0">
                <a:solidFill>
                  <a:srgbClr val="1155CC"/>
                </a:solidFill>
                <a:hlinkClick r:id="rId3">
                  <a:extLst>
                    <a:ext uri="{A12FA001-AC4F-418D-AE19-62706E023703}">
                      <ahyp:hlinkClr xmlns:ahyp="http://schemas.microsoft.com/office/drawing/2018/hyperlinkcolor" val="tx"/>
                    </a:ext>
                  </a:extLst>
                </a:hlinkClick>
              </a:rPr>
              <a:t>https://learn.k20center.ou.edu/tech-tool/2180</a:t>
            </a:r>
            <a:endParaRPr sz="1200" dirty="0"/>
          </a:p>
          <a:p>
            <a:pPr marL="0" lvl="0" indent="0" algn="l" rtl="0">
              <a:lnSpc>
                <a:spcPct val="115000"/>
              </a:lnSpc>
              <a:spcBef>
                <a:spcPts val="1200"/>
              </a:spcBef>
              <a:spcAft>
                <a:spcPts val="0"/>
              </a:spcAft>
              <a:buClr>
                <a:schemeClr val="dk1"/>
              </a:buClr>
              <a:buSzPts val="1100"/>
              <a:buFont typeface="Arial"/>
              <a:buNone/>
            </a:pPr>
            <a:r>
              <a:rPr lang="en-US" dirty="0"/>
              <a:t>YouTube. (2021a, September 21). </a:t>
            </a:r>
            <a:r>
              <a:rPr lang="en-US" i="1" dirty="0"/>
              <a:t>K20 Center 5 minute timer</a:t>
            </a:r>
            <a:r>
              <a:rPr lang="en-US" dirty="0"/>
              <a:t>. YouTube. </a:t>
            </a:r>
            <a:r>
              <a:rPr lang="en-US" u="sng" dirty="0">
                <a:solidFill>
                  <a:schemeClr val="hlink"/>
                </a:solidFill>
                <a:hlinkClick r:id="rId4"/>
              </a:rPr>
              <a:t>https://www.youtube.com/watch?v=EVS_yYQoLJg </a:t>
            </a:r>
            <a:endParaRPr dirty="0"/>
          </a:p>
          <a:p>
            <a:pPr marL="0" lvl="0" indent="0" algn="l" rtl="0">
              <a:spcBef>
                <a:spcPts val="120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3df781130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3df781130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Inform participants that FAFSA can access their federal tax information using the IRS Data Retrieval Tool.</a:t>
            </a:r>
            <a:endParaRPr sz="1200"/>
          </a:p>
          <a:p>
            <a:pPr marL="0" lvl="0" indent="0" algn="l" rtl="0">
              <a:lnSpc>
                <a:spcPct val="100000"/>
              </a:lnSpc>
              <a:spcBef>
                <a:spcPts val="0"/>
              </a:spcBef>
              <a:spcAft>
                <a:spcPts val="0"/>
              </a:spcAft>
              <a:buSzPts val="1400"/>
              <a:buNone/>
            </a:pPr>
            <a:endParaRPr sz="1400">
              <a:solidFill>
                <a:srgbClr val="212529"/>
              </a:solidFill>
              <a:latin typeface="Calibri"/>
              <a:ea typeface="Calibri"/>
              <a:cs typeface="Calibri"/>
              <a:sym typeface="Calibri"/>
            </a:endParaRPr>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3df7811307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3df781130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YouTube. (2022a, July 15). </a:t>
            </a:r>
            <a:r>
              <a:rPr lang="en-US" i="1" dirty="0"/>
              <a:t>How to create an account and username (FSA ID) for </a:t>
            </a:r>
            <a:r>
              <a:rPr lang="en-US" i="1" dirty="0" err="1"/>
              <a:t>studentaid.gov</a:t>
            </a:r>
            <a:r>
              <a:rPr lang="en-US" dirty="0"/>
              <a:t>. YouTube. </a:t>
            </a:r>
            <a:r>
              <a:rPr lang="en-US" u="sng" dirty="0">
                <a:solidFill>
                  <a:schemeClr val="hlink"/>
                </a:solidFill>
                <a:hlinkClick r:id="rId3"/>
              </a:rPr>
              <a:t>https://www.youtube.com/watch?v=iTb7hMVtzco&amp;t=2s </a:t>
            </a:r>
            <a:endParaRPr dirty="0"/>
          </a:p>
          <a:p>
            <a:pPr marL="0" lvl="0" indent="0" algn="l" rtl="0">
              <a:spcBef>
                <a:spcPts val="120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3df781130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3df781130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3df781130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3df781130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000000"/>
                </a:solidFill>
              </a:rPr>
              <a:t>K20 Center. (n.d.). What? So what? Now what?. Strategies. Retrieved from </a:t>
            </a:r>
            <a:r>
              <a:rPr lang="en-US" u="sng">
                <a:solidFill>
                  <a:schemeClr val="hlink"/>
                </a:solidFill>
                <a:hlinkClick r:id="rId3"/>
              </a:rPr>
              <a:t>https://learn.k20center.ou.edu/strategy/b30762a7557ba0b391f207f4c6002113</a:t>
            </a:r>
            <a:endParaRPr>
              <a:solidFill>
                <a:srgbClr val="000000"/>
              </a:solidFill>
            </a:endParaRPr>
          </a:p>
          <a:p>
            <a:pPr marL="0" lvl="0" indent="0" algn="l" rtl="0">
              <a:lnSpc>
                <a:spcPct val="115000"/>
              </a:lnSpc>
              <a:spcBef>
                <a:spcPts val="1000"/>
              </a:spcBef>
              <a:spcAft>
                <a:spcPts val="0"/>
              </a:spcAft>
              <a:buNone/>
            </a:pPr>
            <a:endParaRPr>
              <a:solidFill>
                <a:srgbClr val="000000"/>
              </a:solidFill>
            </a:endParaRPr>
          </a:p>
          <a:p>
            <a:pPr marL="0" lvl="0" indent="0" algn="l" rtl="0">
              <a:spcBef>
                <a:spcPts val="10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4343a6a6f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4343a6a6f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time and date for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53b655d3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253b655d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Scholarships.com. (n.d.). </a:t>
            </a:r>
            <a:r>
              <a:rPr lang="en-US" i="1"/>
              <a:t>Twins days festival twins scholarship</a:t>
            </a:r>
            <a:r>
              <a:rPr lang="en-US"/>
              <a:t>. Scholarships for high school and college students 2023. https://www.scholarships.com/financial-aid/college-scholarships/scholarships-by-type/unusual-scholarships/twins-days-festival-twins-scholarship/ </a:t>
            </a:r>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53b655d3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53b655d3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53b655d3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53b655d3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53b655d3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53b655d3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i="1"/>
              <a:t>World duck calling scholarship contest</a:t>
            </a:r>
            <a:r>
              <a:rPr lang="en-US"/>
              <a:t>. Wings over the Prairie Festival. (n.d.). https://www.stuttgartduckfest.com/scholarship-contest </a:t>
            </a:r>
            <a:endParaRPr/>
          </a:p>
          <a:p>
            <a:pPr marL="35560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53b655d3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53b655d3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m3zT2IxZQa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m3zT2IxZQa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oklahoma.gov/careertech.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jobcorps.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apprenticeship.gov/"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smartscholarship.org/smar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k20.ou.edu/paying4college"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www.youtube.com/watch?v=EVS_yYQoLJ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iTb7hMVtzco"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Vegetarian Resource Group College Scholarship:</a:t>
            </a:r>
            <a:endParaRPr b="1" dirty="0"/>
          </a:p>
          <a:p>
            <a:pPr marL="0" lvl="0" indent="0" algn="l" rtl="0">
              <a:spcBef>
                <a:spcPts val="520"/>
              </a:spcBef>
              <a:spcAft>
                <a:spcPts val="0"/>
              </a:spcAft>
              <a:buNone/>
            </a:pPr>
            <a:r>
              <a:rPr lang="en-US" dirty="0"/>
              <a:t>This scholarship is awarded to high school students who promote vegetarianism in their high school and community. Applicants will be judged on having shown compassion, courage, and a strong commitment to promoting a peaceful world through a vegetarian lifestyle.</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48" name="Google Shape;148;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49" name="Google Shape;149;p31"/>
          <p:cNvSpPr txBox="1"/>
          <p:nvPr/>
        </p:nvSpPr>
        <p:spPr>
          <a:xfrm>
            <a:off x="3079032" y="3527953"/>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dirty="0">
                <a:solidFill>
                  <a:srgbClr val="910D28"/>
                </a:solidFill>
                <a:latin typeface="Calibri"/>
                <a:ea typeface="Calibri"/>
                <a:cs typeface="Calibri"/>
                <a:sym typeface="Calibri"/>
              </a:rPr>
              <a:t>REAL</a:t>
            </a:r>
            <a:endParaRPr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Throughout the presentation if you have any questions, please feel free to add them to our Parking Lot.</a:t>
            </a:r>
            <a:endParaRPr dirty="0"/>
          </a:p>
        </p:txBody>
      </p:sp>
      <p:sp>
        <p:nvSpPr>
          <p:cNvPr id="155" name="Google Shape;155;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Parking Lot</a:t>
            </a:r>
            <a:endParaRPr dirty="0"/>
          </a:p>
        </p:txBody>
      </p:sp>
      <p:pic>
        <p:nvPicPr>
          <p:cNvPr id="3" name="Picture 2" descr="A group of cars with question marks&#10;&#10;Description automatically generated with medium confidence">
            <a:extLst>
              <a:ext uri="{FF2B5EF4-FFF2-40B4-BE49-F238E27FC236}">
                <a16:creationId xmlns:a16="http://schemas.microsoft.com/office/drawing/2014/main" id="{4D1C8B33-3F4E-0455-F3CF-093F2812F587}"/>
              </a:ext>
            </a:extLst>
          </p:cNvPr>
          <p:cNvPicPr>
            <a:picLocks noChangeAspect="1"/>
          </p:cNvPicPr>
          <p:nvPr/>
        </p:nvPicPr>
        <p:blipFill>
          <a:blip r:embed="rId3"/>
          <a:stretch>
            <a:fillRect/>
          </a:stretch>
        </p:blipFill>
        <p:spPr>
          <a:xfrm>
            <a:off x="2388925" y="2178052"/>
            <a:ext cx="4064000" cy="2565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dirty="0"/>
              <a:t>PSE stands for </a:t>
            </a:r>
            <a:r>
              <a:rPr lang="en-US" i="1" dirty="0"/>
              <a:t>postsecondary education</a:t>
            </a:r>
            <a:r>
              <a:rPr lang="en-US" dirty="0"/>
              <a:t>. This just means education after high school.</a:t>
            </a:r>
            <a:endParaRPr dirty="0"/>
          </a:p>
          <a:p>
            <a:pPr marL="457200" lvl="0" indent="-393700" algn="l" rtl="0">
              <a:lnSpc>
                <a:spcPct val="100000"/>
              </a:lnSpc>
              <a:spcBef>
                <a:spcPts val="520"/>
              </a:spcBef>
              <a:spcAft>
                <a:spcPts val="0"/>
              </a:spcAft>
              <a:buSzPts val="2600"/>
              <a:buChar char="•"/>
            </a:pPr>
            <a:r>
              <a:rPr lang="en-US" dirty="0"/>
              <a:t>College</a:t>
            </a:r>
            <a:endParaRPr dirty="0"/>
          </a:p>
          <a:p>
            <a:pPr marL="914400" lvl="1" indent="-355600" algn="l" rtl="0">
              <a:lnSpc>
                <a:spcPct val="100000"/>
              </a:lnSpc>
              <a:spcBef>
                <a:spcPts val="0"/>
              </a:spcBef>
              <a:spcAft>
                <a:spcPts val="0"/>
              </a:spcAft>
              <a:buSzPts val="2000"/>
              <a:buChar char="•"/>
            </a:pPr>
            <a:r>
              <a:rPr lang="en-US" dirty="0"/>
              <a:t>Two year community college or junior college</a:t>
            </a:r>
            <a:endParaRPr dirty="0"/>
          </a:p>
          <a:p>
            <a:pPr marL="914400" lvl="1" indent="-355600" algn="l" rtl="0">
              <a:lnSpc>
                <a:spcPct val="100000"/>
              </a:lnSpc>
              <a:spcBef>
                <a:spcPts val="0"/>
              </a:spcBef>
              <a:spcAft>
                <a:spcPts val="0"/>
              </a:spcAft>
              <a:buSzPts val="2000"/>
              <a:buChar char="•"/>
            </a:pPr>
            <a:r>
              <a:rPr lang="en-US" dirty="0"/>
              <a:t>Four year college or university</a:t>
            </a:r>
            <a:endParaRPr dirty="0"/>
          </a:p>
          <a:p>
            <a:pPr marL="457200" lvl="0" indent="-393700" algn="l" rtl="0">
              <a:lnSpc>
                <a:spcPct val="100000"/>
              </a:lnSpc>
              <a:spcBef>
                <a:spcPts val="0"/>
              </a:spcBef>
              <a:spcAft>
                <a:spcPts val="0"/>
              </a:spcAft>
              <a:buSzPts val="2600"/>
              <a:buChar char="•"/>
            </a:pPr>
            <a:r>
              <a:rPr lang="en-US" dirty="0"/>
              <a:t>Career Technology centers</a:t>
            </a:r>
            <a:endParaRPr dirty="0"/>
          </a:p>
          <a:p>
            <a:pPr marL="457200" lvl="0" indent="-393700" algn="l" rtl="0">
              <a:lnSpc>
                <a:spcPct val="100000"/>
              </a:lnSpc>
              <a:spcBef>
                <a:spcPts val="0"/>
              </a:spcBef>
              <a:spcAft>
                <a:spcPts val="0"/>
              </a:spcAft>
              <a:buSzPts val="2600"/>
              <a:buChar char="•"/>
            </a:pPr>
            <a:r>
              <a:rPr lang="en-US" dirty="0"/>
              <a:t>Job Corps</a:t>
            </a:r>
            <a:endParaRPr dirty="0"/>
          </a:p>
          <a:p>
            <a:pPr marL="457200" lvl="0" indent="-393700" algn="l" rtl="0">
              <a:lnSpc>
                <a:spcPct val="100000"/>
              </a:lnSpc>
              <a:spcBef>
                <a:spcPts val="0"/>
              </a:spcBef>
              <a:spcAft>
                <a:spcPts val="0"/>
              </a:spcAft>
              <a:buSzPts val="2600"/>
              <a:buChar char="•"/>
            </a:pPr>
            <a:r>
              <a:rPr lang="en-US" dirty="0"/>
              <a:t>Apprenticeship Programs</a:t>
            </a:r>
            <a:endParaRPr dirty="0"/>
          </a:p>
          <a:p>
            <a:pPr marL="457200" lvl="0" indent="-393700" algn="l" rtl="0">
              <a:lnSpc>
                <a:spcPct val="100000"/>
              </a:lnSpc>
              <a:spcBef>
                <a:spcPts val="0"/>
              </a:spcBef>
              <a:spcAft>
                <a:spcPts val="0"/>
              </a:spcAft>
              <a:buSzPts val="2600"/>
              <a:buChar char="•"/>
            </a:pPr>
            <a:r>
              <a:rPr lang="en-US" dirty="0"/>
              <a:t>Military</a:t>
            </a:r>
            <a:endParaRPr dirty="0"/>
          </a:p>
        </p:txBody>
      </p:sp>
      <p:sp>
        <p:nvSpPr>
          <p:cNvPr id="162" name="Google Shape;162;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PSE Pathways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Most PSE pathways cost money. There are many financial aid options to help manage these costs.</a:t>
            </a:r>
            <a:endParaRPr dirty="0"/>
          </a:p>
          <a:p>
            <a:pPr marL="457200" lvl="0" indent="-393700" algn="l" rtl="0">
              <a:spcBef>
                <a:spcPts val="520"/>
              </a:spcBef>
              <a:spcAft>
                <a:spcPts val="0"/>
              </a:spcAft>
              <a:buSzPts val="2600"/>
              <a:buChar char="•"/>
            </a:pPr>
            <a:r>
              <a:rPr lang="en-US" dirty="0"/>
              <a:t>Scholarships</a:t>
            </a:r>
            <a:endParaRPr dirty="0"/>
          </a:p>
          <a:p>
            <a:pPr marL="457200" lvl="0" indent="-393700" algn="l" rtl="0">
              <a:spcBef>
                <a:spcPts val="0"/>
              </a:spcBef>
              <a:spcAft>
                <a:spcPts val="0"/>
              </a:spcAft>
              <a:buSzPts val="2600"/>
              <a:buChar char="•"/>
            </a:pPr>
            <a:r>
              <a:rPr lang="en-US" dirty="0"/>
              <a:t>Work-</a:t>
            </a:r>
            <a:r>
              <a:rPr lang="en-US" dirty="0" err="1"/>
              <a:t>studys</a:t>
            </a:r>
            <a:endParaRPr dirty="0"/>
          </a:p>
          <a:p>
            <a:pPr marL="457200" lvl="0" indent="-393700" algn="l" rtl="0">
              <a:spcBef>
                <a:spcPts val="0"/>
              </a:spcBef>
              <a:spcAft>
                <a:spcPts val="0"/>
              </a:spcAft>
              <a:buSzPts val="2600"/>
              <a:buChar char="•"/>
            </a:pPr>
            <a:r>
              <a:rPr lang="en-US" dirty="0"/>
              <a:t>Loans</a:t>
            </a:r>
            <a:endParaRPr dirty="0"/>
          </a:p>
        </p:txBody>
      </p:sp>
      <p:sp>
        <p:nvSpPr>
          <p:cNvPr id="168" name="Google Shape;168;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Paying for PSE Pathways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US" dirty="0"/>
              <a:t>Pell Grant</a:t>
            </a:r>
            <a:endParaRPr dirty="0"/>
          </a:p>
          <a:p>
            <a:pPr marL="914400" lvl="1" indent="-355600" algn="l" rtl="0">
              <a:spcBef>
                <a:spcPts val="0"/>
              </a:spcBef>
              <a:spcAft>
                <a:spcPts val="0"/>
              </a:spcAft>
              <a:buSzPts val="2000"/>
              <a:buChar char="•"/>
            </a:pPr>
            <a:r>
              <a:rPr lang="en-US" dirty="0"/>
              <a:t>Apply by filling out the Free Application for Federal Student Aid (FAFSA)</a:t>
            </a:r>
            <a:endParaRPr dirty="0"/>
          </a:p>
          <a:p>
            <a:pPr marL="914400" lvl="1" indent="-355600" algn="l" rtl="0">
              <a:spcBef>
                <a:spcPts val="0"/>
              </a:spcBef>
              <a:spcAft>
                <a:spcPts val="0"/>
              </a:spcAft>
              <a:buSzPts val="2000"/>
              <a:buChar char="•"/>
            </a:pPr>
            <a:r>
              <a:rPr lang="en-US" dirty="0"/>
              <a:t>The current maximum award is </a:t>
            </a:r>
            <a:r>
              <a:rPr lang="en-US" dirty="0">
                <a:highlight>
                  <a:srgbClr val="00FFFF"/>
                </a:highlight>
              </a:rPr>
              <a:t>$______ </a:t>
            </a:r>
            <a:r>
              <a:rPr lang="en-US" dirty="0"/>
              <a:t>per school year.</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Oklahoma Tuition Aid Grant (OTAG)</a:t>
            </a:r>
            <a:endParaRPr dirty="0"/>
          </a:p>
          <a:p>
            <a:pPr marL="914400" lvl="1" indent="-355600" algn="l" rtl="0">
              <a:spcBef>
                <a:spcPts val="0"/>
              </a:spcBef>
              <a:spcAft>
                <a:spcPts val="0"/>
              </a:spcAft>
              <a:buSzPts val="2000"/>
              <a:buChar char="•"/>
            </a:pPr>
            <a:r>
              <a:rPr lang="en-US" dirty="0"/>
              <a:t>Apply by filling out the FAFSA or an alternative application for undocumented students.</a:t>
            </a:r>
            <a:endParaRPr dirty="0"/>
          </a:p>
          <a:p>
            <a:pPr marL="914400" lvl="1" indent="-355600" algn="l" rtl="0">
              <a:spcBef>
                <a:spcPts val="0"/>
              </a:spcBef>
              <a:spcAft>
                <a:spcPts val="0"/>
              </a:spcAft>
              <a:buSzPts val="2000"/>
              <a:buChar char="•"/>
            </a:pPr>
            <a:r>
              <a:rPr lang="en-US" dirty="0"/>
              <a:t>Funds are limited so apply as soon as the FAFSA application opens. Awards vary from </a:t>
            </a:r>
            <a:r>
              <a:rPr lang="en-US" dirty="0">
                <a:highlight>
                  <a:srgbClr val="00FFFF"/>
                </a:highlight>
              </a:rPr>
              <a:t>$________</a:t>
            </a:r>
            <a:r>
              <a:rPr lang="en-US" dirty="0"/>
              <a:t> per school year.</a:t>
            </a:r>
            <a:endParaRPr dirty="0"/>
          </a:p>
        </p:txBody>
      </p:sp>
      <p:sp>
        <p:nvSpPr>
          <p:cNvPr id="174" name="Google Shape;174;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Grants = Free Money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body" idx="1"/>
          </p:nvPr>
        </p:nvSpPr>
        <p:spPr>
          <a:xfrm>
            <a:off x="457200" y="1232349"/>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000" dirty="0"/>
              <a:t>Scholarships can be in the form of a tuition waiver, fee waiver, or money paid directly to the PSE program or student.</a:t>
            </a:r>
            <a:endParaRPr sz="2000" dirty="0"/>
          </a:p>
          <a:p>
            <a:pPr marL="457200" lvl="0" indent="-355600" algn="l" rtl="0">
              <a:spcBef>
                <a:spcPts val="520"/>
              </a:spcBef>
              <a:spcAft>
                <a:spcPts val="0"/>
              </a:spcAft>
              <a:buSzPts val="2000"/>
              <a:buChar char="•"/>
            </a:pPr>
            <a:r>
              <a:rPr lang="en-US" sz="2000" dirty="0"/>
              <a:t>Academic: based on grades and test scores</a:t>
            </a:r>
            <a:endParaRPr sz="2000" dirty="0"/>
          </a:p>
          <a:p>
            <a:pPr marL="457200" lvl="0" indent="-355600" algn="l" rtl="0">
              <a:spcBef>
                <a:spcPts val="0"/>
              </a:spcBef>
              <a:spcAft>
                <a:spcPts val="0"/>
              </a:spcAft>
              <a:buSzPts val="2000"/>
              <a:buChar char="•"/>
            </a:pPr>
            <a:r>
              <a:rPr lang="en-US" sz="2000" dirty="0"/>
              <a:t>Financial need: based on family income</a:t>
            </a:r>
            <a:endParaRPr sz="2000" dirty="0"/>
          </a:p>
          <a:p>
            <a:pPr marL="457200" lvl="0" indent="-355600" algn="l" rtl="0">
              <a:spcBef>
                <a:spcPts val="0"/>
              </a:spcBef>
              <a:spcAft>
                <a:spcPts val="0"/>
              </a:spcAft>
              <a:buSzPts val="2000"/>
              <a:buChar char="•"/>
            </a:pPr>
            <a:r>
              <a:rPr lang="en-US" sz="2000" dirty="0"/>
              <a:t>Leadership: based on extracurricular activities and community involvement</a:t>
            </a:r>
            <a:endParaRPr sz="2000" dirty="0"/>
          </a:p>
          <a:p>
            <a:pPr marL="457200" lvl="0" indent="-355600" algn="l" rtl="0">
              <a:spcBef>
                <a:spcPts val="0"/>
              </a:spcBef>
              <a:spcAft>
                <a:spcPts val="0"/>
              </a:spcAft>
              <a:buSzPts val="2000"/>
              <a:buChar char="•"/>
            </a:pPr>
            <a:r>
              <a:rPr lang="en-US" sz="2000" dirty="0"/>
              <a:t>Athletic or activity related: based on participation in sports, performing arts, or other activities</a:t>
            </a:r>
            <a:endParaRPr sz="2000" dirty="0"/>
          </a:p>
          <a:p>
            <a:pPr lvl="1">
              <a:spcBef>
                <a:spcPts val="0"/>
              </a:spcBef>
            </a:pPr>
            <a:r>
              <a:rPr lang="en-US" sz="1400" dirty="0"/>
              <a:t>Scholarships can also come from cultural or religious organizations, essay contests, businesses, banks, etc.</a:t>
            </a:r>
            <a:endParaRPr sz="1400" dirty="0"/>
          </a:p>
        </p:txBody>
      </p:sp>
      <p:sp>
        <p:nvSpPr>
          <p:cNvPr id="180" name="Google Shape;180;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Scholarships = Free Money!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Digital Resources</a:t>
            </a:r>
            <a:endParaRPr/>
          </a:p>
        </p:txBody>
      </p:sp>
      <p:graphicFrame>
        <p:nvGraphicFramePr>
          <p:cNvPr id="186" name="Google Shape;186;p37"/>
          <p:cNvGraphicFramePr/>
          <p:nvPr>
            <p:extLst>
              <p:ext uri="{D42A27DB-BD31-4B8C-83A1-F6EECF244321}">
                <p14:modId xmlns:p14="http://schemas.microsoft.com/office/powerpoint/2010/main" val="3214231148"/>
              </p:ext>
            </p:extLst>
          </p:nvPr>
        </p:nvGraphicFramePr>
        <p:xfrm>
          <a:off x="220250" y="1298550"/>
          <a:ext cx="8575900" cy="3298850"/>
        </p:xfrm>
        <a:graphic>
          <a:graphicData uri="http://schemas.openxmlformats.org/drawingml/2006/table">
            <a:tbl>
              <a:tblPr>
                <a:noFill/>
                <a:tableStyleId>{7986206D-28D0-4EC6-B77F-E1F5B8B519D2}</a:tableStyleId>
              </a:tblPr>
              <a:tblGrid>
                <a:gridCol w="4287950">
                  <a:extLst>
                    <a:ext uri="{9D8B030D-6E8A-4147-A177-3AD203B41FA5}">
                      <a16:colId xmlns:a16="http://schemas.microsoft.com/office/drawing/2014/main" val="20000"/>
                    </a:ext>
                  </a:extLst>
                </a:gridCol>
                <a:gridCol w="4287950">
                  <a:extLst>
                    <a:ext uri="{9D8B030D-6E8A-4147-A177-3AD203B41FA5}">
                      <a16:colId xmlns:a16="http://schemas.microsoft.com/office/drawing/2014/main" val="20001"/>
                    </a:ext>
                  </a:extLst>
                </a:gridCol>
              </a:tblGrid>
              <a:tr h="1649425">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Brag Sheet - English</a:t>
                      </a:r>
                      <a:endParaRPr sz="18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Scholarship Tracking Sheet - English</a:t>
                      </a:r>
                      <a:endParaRPr sz="1800" b="1" dirty="0">
                        <a:solidFill>
                          <a:srgbClr val="7D161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5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649425">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Brag Sheet - Spanish</a:t>
                      </a:r>
                      <a:endParaRPr sz="18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solidFill>
                            <a:srgbClr val="7D1619"/>
                          </a:solidFill>
                          <a:latin typeface="Calibri" panose="020F0502020204030204" pitchFamily="34" charset="0"/>
                          <a:cs typeface="Calibri" panose="020F0502020204030204" pitchFamily="34" charset="0"/>
                        </a:rPr>
                        <a:t>Scholarship Tracking Sheet - Spanish</a:t>
                      </a:r>
                      <a:endParaRPr sz="1800" b="1" dirty="0">
                        <a:solidFill>
                          <a:srgbClr val="7D161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8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87" name="Google Shape;187;p37"/>
          <p:cNvPicPr preferRelativeResize="0"/>
          <p:nvPr/>
        </p:nvPicPr>
        <p:blipFill>
          <a:blip r:embed="rId3">
            <a:alphaModFix/>
          </a:blip>
          <a:stretch>
            <a:fillRect/>
          </a:stretch>
        </p:blipFill>
        <p:spPr>
          <a:xfrm>
            <a:off x="6118292" y="1666946"/>
            <a:ext cx="1164649" cy="1164649"/>
          </a:xfrm>
          <a:prstGeom prst="rect">
            <a:avLst/>
          </a:prstGeom>
          <a:noFill/>
          <a:ln>
            <a:noFill/>
          </a:ln>
        </p:spPr>
      </p:pic>
      <p:pic>
        <p:nvPicPr>
          <p:cNvPr id="188" name="Google Shape;188;p37"/>
          <p:cNvPicPr preferRelativeResize="0"/>
          <p:nvPr/>
        </p:nvPicPr>
        <p:blipFill>
          <a:blip r:embed="rId4">
            <a:alphaModFix/>
          </a:blip>
          <a:stretch>
            <a:fillRect/>
          </a:stretch>
        </p:blipFill>
        <p:spPr>
          <a:xfrm>
            <a:off x="6119978" y="3357745"/>
            <a:ext cx="1161288" cy="1161288"/>
          </a:xfrm>
          <a:prstGeom prst="rect">
            <a:avLst/>
          </a:prstGeom>
          <a:noFill/>
          <a:ln>
            <a:noFill/>
          </a:ln>
        </p:spPr>
      </p:pic>
      <p:pic>
        <p:nvPicPr>
          <p:cNvPr id="2" name="Picture 1" descr="A picture containing pattern, square, pixel&#10;&#10;Description automatically generated">
            <a:extLst>
              <a:ext uri="{FF2B5EF4-FFF2-40B4-BE49-F238E27FC236}">
                <a16:creationId xmlns:a16="http://schemas.microsoft.com/office/drawing/2014/main" id="{C5864F06-6656-A006-FF73-09239A8F5466}"/>
              </a:ext>
            </a:extLst>
          </p:cNvPr>
          <p:cNvPicPr>
            <a:picLocks noChangeAspect="1"/>
          </p:cNvPicPr>
          <p:nvPr/>
        </p:nvPicPr>
        <p:blipFill>
          <a:blip r:embed="rId5"/>
          <a:stretch>
            <a:fillRect/>
          </a:stretch>
        </p:blipFill>
        <p:spPr>
          <a:xfrm>
            <a:off x="1721221" y="1662355"/>
            <a:ext cx="1161289" cy="1161289"/>
          </a:xfrm>
          <a:prstGeom prst="rect">
            <a:avLst/>
          </a:prstGeom>
        </p:spPr>
      </p:pic>
      <p:pic>
        <p:nvPicPr>
          <p:cNvPr id="3" name="Picture 2" descr="A picture containing pattern, square, pixel, design&#10;&#10;Description automatically generated">
            <a:extLst>
              <a:ext uri="{FF2B5EF4-FFF2-40B4-BE49-F238E27FC236}">
                <a16:creationId xmlns:a16="http://schemas.microsoft.com/office/drawing/2014/main" id="{470E58DA-161F-B06B-E3D4-10823A495F24}"/>
              </a:ext>
            </a:extLst>
          </p:cNvPr>
          <p:cNvPicPr>
            <a:picLocks noChangeAspect="1"/>
          </p:cNvPicPr>
          <p:nvPr/>
        </p:nvPicPr>
        <p:blipFill>
          <a:blip r:embed="rId6"/>
          <a:stretch>
            <a:fillRect/>
          </a:stretch>
        </p:blipFill>
        <p:spPr>
          <a:xfrm>
            <a:off x="1721221" y="3341842"/>
            <a:ext cx="1161289" cy="11612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AutoNum type="arabicPeriod"/>
            </a:pPr>
            <a:r>
              <a:rPr lang="en-US" sz="2400" dirty="0"/>
              <a:t>As you walk around the room use your phone to scan the QR codes on each poster.</a:t>
            </a:r>
            <a:endParaRPr sz="2400" dirty="0"/>
          </a:p>
          <a:p>
            <a:pPr marL="457200" lvl="0" indent="-381000" algn="l" rtl="0">
              <a:spcBef>
                <a:spcPts val="0"/>
              </a:spcBef>
              <a:spcAft>
                <a:spcPts val="0"/>
              </a:spcAft>
              <a:buSzPts val="2400"/>
              <a:buAutoNum type="arabicPeriod"/>
            </a:pPr>
            <a:r>
              <a:rPr lang="en-US" sz="2400" dirty="0"/>
              <a:t>Take a moment to look over the information about that specific scholarship website.</a:t>
            </a:r>
            <a:endParaRPr sz="2400" dirty="0"/>
          </a:p>
          <a:p>
            <a:pPr marL="457200" lvl="0" indent="-381000" algn="l" rtl="0">
              <a:spcBef>
                <a:spcPts val="0"/>
              </a:spcBef>
              <a:spcAft>
                <a:spcPts val="0"/>
              </a:spcAft>
              <a:buSzPts val="2400"/>
              <a:buAutoNum type="arabicPeriod"/>
            </a:pPr>
            <a:r>
              <a:rPr lang="en-US" sz="2400" dirty="0"/>
              <a:t>On the poster write something you noticed on the website that you thought was interesting and a question you are wondering about that scholarship.</a:t>
            </a:r>
            <a:endParaRPr sz="2400" dirty="0"/>
          </a:p>
          <a:p>
            <a:pPr marL="457200" lvl="0" indent="-381000" algn="l" rtl="0">
              <a:spcBef>
                <a:spcPts val="0"/>
              </a:spcBef>
              <a:spcAft>
                <a:spcPts val="0"/>
              </a:spcAft>
              <a:buSzPts val="2400"/>
              <a:buAutoNum type="arabicPeriod"/>
            </a:pPr>
            <a:r>
              <a:rPr lang="en-US" sz="2400" dirty="0"/>
              <a:t>Then, move to a new poster.</a:t>
            </a:r>
            <a:endParaRPr sz="2400" dirty="0"/>
          </a:p>
        </p:txBody>
      </p:sp>
      <p:sp>
        <p:nvSpPr>
          <p:cNvPr id="194" name="Google Shape;194;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I Notice, I Wonder</a:t>
            </a:r>
            <a:endParaRPr dirty="0"/>
          </a:p>
        </p:txBody>
      </p:sp>
      <p:pic>
        <p:nvPicPr>
          <p:cNvPr id="195" name="Google Shape;195;p38"/>
          <p:cNvPicPr preferRelativeResize="0"/>
          <p:nvPr/>
        </p:nvPicPr>
        <p:blipFill>
          <a:blip r:embed="rId3">
            <a:alphaModFix/>
          </a:blip>
          <a:stretch>
            <a:fillRect/>
          </a:stretch>
        </p:blipFill>
        <p:spPr>
          <a:xfrm>
            <a:off x="7368650" y="48850"/>
            <a:ext cx="1260501" cy="1260501"/>
          </a:xfrm>
          <a:prstGeom prst="rect">
            <a:avLst/>
          </a:prstGeom>
          <a:noFill/>
          <a:ln>
            <a:noFill/>
          </a:ln>
        </p:spPr>
      </p:pic>
      <p:pic>
        <p:nvPicPr>
          <p:cNvPr id="196" name="Google Shape;196;p38" title="K20 Center 15 minute timer">
            <a:hlinkClick r:id="rId4"/>
          </p:cNvPr>
          <p:cNvPicPr preferRelativeResize="0"/>
          <p:nvPr/>
        </p:nvPicPr>
        <p:blipFill>
          <a:blip r:embed="rId5">
            <a:alphaModFix/>
          </a:blip>
          <a:stretch>
            <a:fillRect/>
          </a:stretch>
        </p:blipFill>
        <p:spPr>
          <a:xfrm>
            <a:off x="5457425" y="3626925"/>
            <a:ext cx="2363350" cy="1329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3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AutoNum type="arabicPeriod"/>
            </a:pPr>
            <a:r>
              <a:rPr lang="en-US" sz="2400"/>
              <a:t>As you walk around the room look over the handout for each scholarship.</a:t>
            </a:r>
            <a:endParaRPr sz="2400"/>
          </a:p>
          <a:p>
            <a:pPr marL="457200" lvl="0" indent="-381000" algn="l" rtl="0">
              <a:spcBef>
                <a:spcPts val="0"/>
              </a:spcBef>
              <a:spcAft>
                <a:spcPts val="0"/>
              </a:spcAft>
              <a:buSzPts val="2400"/>
              <a:buAutoNum type="arabicPeriod"/>
            </a:pPr>
            <a:r>
              <a:rPr lang="en-US" sz="2400"/>
              <a:t>Take a moment to look over the information about that specific scholarship.</a:t>
            </a:r>
            <a:endParaRPr sz="2400"/>
          </a:p>
          <a:p>
            <a:pPr marL="457200" lvl="0" indent="-381000" algn="l" rtl="0">
              <a:spcBef>
                <a:spcPts val="0"/>
              </a:spcBef>
              <a:spcAft>
                <a:spcPts val="0"/>
              </a:spcAft>
              <a:buSzPts val="2400"/>
              <a:buAutoNum type="arabicPeriod"/>
            </a:pPr>
            <a:r>
              <a:rPr lang="en-US" sz="2400"/>
              <a:t>On the poster write something you noticed on the handout that you thought was interesting and a question you are wondering about that scholarship.</a:t>
            </a:r>
            <a:endParaRPr sz="2400"/>
          </a:p>
          <a:p>
            <a:pPr marL="457200" lvl="0" indent="-381000" algn="l" rtl="0">
              <a:spcBef>
                <a:spcPts val="0"/>
              </a:spcBef>
              <a:spcAft>
                <a:spcPts val="0"/>
              </a:spcAft>
              <a:buSzPts val="2400"/>
              <a:buAutoNum type="arabicPeriod"/>
            </a:pPr>
            <a:r>
              <a:rPr lang="en-US" sz="2400"/>
              <a:t>Then move to a new poster.</a:t>
            </a:r>
            <a:endParaRPr sz="2400"/>
          </a:p>
          <a:p>
            <a:pPr marL="0" lvl="0" indent="0" algn="l" rtl="0">
              <a:spcBef>
                <a:spcPts val="520"/>
              </a:spcBef>
              <a:spcAft>
                <a:spcPts val="0"/>
              </a:spcAft>
              <a:buNone/>
            </a:pPr>
            <a:endParaRPr/>
          </a:p>
        </p:txBody>
      </p:sp>
      <p:sp>
        <p:nvSpPr>
          <p:cNvPr id="202" name="Google Shape;202;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 Notice, I Wonder</a:t>
            </a:r>
            <a:endParaRPr/>
          </a:p>
        </p:txBody>
      </p:sp>
      <p:pic>
        <p:nvPicPr>
          <p:cNvPr id="203" name="Google Shape;203;p39"/>
          <p:cNvPicPr preferRelativeResize="0"/>
          <p:nvPr/>
        </p:nvPicPr>
        <p:blipFill>
          <a:blip r:embed="rId3">
            <a:alphaModFix/>
          </a:blip>
          <a:stretch>
            <a:fillRect/>
          </a:stretch>
        </p:blipFill>
        <p:spPr>
          <a:xfrm>
            <a:off x="7368650" y="48850"/>
            <a:ext cx="1260501" cy="1260501"/>
          </a:xfrm>
          <a:prstGeom prst="rect">
            <a:avLst/>
          </a:prstGeom>
          <a:noFill/>
          <a:ln>
            <a:noFill/>
          </a:ln>
        </p:spPr>
      </p:pic>
      <p:pic>
        <p:nvPicPr>
          <p:cNvPr id="204" name="Google Shape;204;p39" title="K20 Center 15 minute timer">
            <a:hlinkClick r:id="rId4"/>
          </p:cNvPr>
          <p:cNvPicPr preferRelativeResize="0"/>
          <p:nvPr/>
        </p:nvPicPr>
        <p:blipFill>
          <a:blip r:embed="rId5">
            <a:alphaModFix/>
          </a:blip>
          <a:stretch>
            <a:fillRect/>
          </a:stretch>
        </p:blipFill>
        <p:spPr>
          <a:xfrm>
            <a:off x="5227025" y="3630600"/>
            <a:ext cx="2356775" cy="132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10" name="Google Shape;210;p40"/>
          <p:cNvPicPr preferRelativeResize="0"/>
          <p:nvPr/>
        </p:nvPicPr>
        <p:blipFill>
          <a:blip r:embed="rId3">
            <a:alphaModFix/>
          </a:blip>
          <a:stretch>
            <a:fillRect/>
          </a:stretch>
        </p:blipFill>
        <p:spPr>
          <a:xfrm>
            <a:off x="947024" y="1544200"/>
            <a:ext cx="7249951" cy="2739975"/>
          </a:xfrm>
          <a:prstGeom prst="rect">
            <a:avLst/>
          </a:prstGeom>
          <a:noFill/>
          <a:ln>
            <a:noFill/>
          </a:ln>
        </p:spPr>
      </p:pic>
      <p:sp>
        <p:nvSpPr>
          <p:cNvPr id="211" name="Google Shape;211;p40"/>
          <p:cNvSpPr txBox="1"/>
          <p:nvPr/>
        </p:nvSpPr>
        <p:spPr>
          <a:xfrm>
            <a:off x="1978800" y="4301525"/>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https://oklahoma.gov/careertech.html</a:t>
            </a:r>
            <a:endParaRPr sz="2000" b="1"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Paying for College 101</a:t>
            </a:r>
            <a:endParaRPr dirty="0"/>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A Parent's Guide to Scholarships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17" name="Google Shape;217;p41"/>
          <p:cNvPicPr preferRelativeResize="0"/>
          <p:nvPr/>
        </p:nvPicPr>
        <p:blipFill>
          <a:blip r:embed="rId3">
            <a:alphaModFix/>
          </a:blip>
          <a:stretch>
            <a:fillRect/>
          </a:stretch>
        </p:blipFill>
        <p:spPr>
          <a:xfrm>
            <a:off x="3333750" y="1482652"/>
            <a:ext cx="2476500" cy="2809875"/>
          </a:xfrm>
          <a:prstGeom prst="rect">
            <a:avLst/>
          </a:prstGeom>
          <a:noFill/>
          <a:ln>
            <a:noFill/>
          </a:ln>
        </p:spPr>
      </p:pic>
      <p:sp>
        <p:nvSpPr>
          <p:cNvPr id="218" name="Google Shape;218;p41"/>
          <p:cNvSpPr txBox="1"/>
          <p:nvPr/>
        </p:nvSpPr>
        <p:spPr>
          <a:xfrm>
            <a:off x="1978800" y="43706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https://www.jobcorps.gov/</a:t>
            </a:r>
            <a:endParaRPr sz="2000" b="1"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24" name="Google Shape;224;p42"/>
          <p:cNvPicPr preferRelativeResize="0"/>
          <p:nvPr/>
        </p:nvPicPr>
        <p:blipFill>
          <a:blip r:embed="rId3">
            <a:alphaModFix/>
          </a:blip>
          <a:stretch>
            <a:fillRect/>
          </a:stretch>
        </p:blipFill>
        <p:spPr>
          <a:xfrm>
            <a:off x="505800" y="2229624"/>
            <a:ext cx="8269850" cy="1138725"/>
          </a:xfrm>
          <a:prstGeom prst="rect">
            <a:avLst/>
          </a:prstGeom>
          <a:noFill/>
          <a:ln>
            <a:noFill/>
          </a:ln>
        </p:spPr>
      </p:pic>
      <p:sp>
        <p:nvSpPr>
          <p:cNvPr id="225" name="Google Shape;225;p42"/>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https://www.apprenticeship.gov/</a:t>
            </a:r>
            <a:endParaRPr sz="2000" b="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dirty="0"/>
              <a:t>PSE Pathway</a:t>
            </a:r>
            <a:endParaRPr sz="6500" dirty="0"/>
          </a:p>
        </p:txBody>
      </p:sp>
      <p:pic>
        <p:nvPicPr>
          <p:cNvPr id="231" name="Google Shape;231;p43"/>
          <p:cNvPicPr preferRelativeResize="0"/>
          <p:nvPr/>
        </p:nvPicPr>
        <p:blipFill>
          <a:blip r:embed="rId3">
            <a:alphaModFix/>
          </a:blip>
          <a:stretch>
            <a:fillRect/>
          </a:stretch>
        </p:blipFill>
        <p:spPr>
          <a:xfrm>
            <a:off x="385400" y="3242375"/>
            <a:ext cx="1770050" cy="1770050"/>
          </a:xfrm>
          <a:prstGeom prst="rect">
            <a:avLst/>
          </a:prstGeom>
          <a:noFill/>
          <a:ln>
            <a:noFill/>
          </a:ln>
        </p:spPr>
      </p:pic>
      <p:pic>
        <p:nvPicPr>
          <p:cNvPr id="232" name="Google Shape;232;p43"/>
          <p:cNvPicPr preferRelativeResize="0"/>
          <p:nvPr/>
        </p:nvPicPr>
        <p:blipFill>
          <a:blip r:embed="rId4">
            <a:alphaModFix/>
          </a:blip>
          <a:stretch>
            <a:fillRect/>
          </a:stretch>
        </p:blipFill>
        <p:spPr>
          <a:xfrm>
            <a:off x="1366400" y="1544200"/>
            <a:ext cx="1770050" cy="1770050"/>
          </a:xfrm>
          <a:prstGeom prst="rect">
            <a:avLst/>
          </a:prstGeom>
          <a:noFill/>
          <a:ln>
            <a:noFill/>
          </a:ln>
        </p:spPr>
      </p:pic>
      <p:pic>
        <p:nvPicPr>
          <p:cNvPr id="233" name="Google Shape;233;p43"/>
          <p:cNvPicPr preferRelativeResize="0"/>
          <p:nvPr/>
        </p:nvPicPr>
        <p:blipFill>
          <a:blip r:embed="rId5">
            <a:alphaModFix/>
          </a:blip>
          <a:stretch>
            <a:fillRect/>
          </a:stretch>
        </p:blipFill>
        <p:spPr>
          <a:xfrm>
            <a:off x="3378850" y="1584450"/>
            <a:ext cx="1770050" cy="1770050"/>
          </a:xfrm>
          <a:prstGeom prst="rect">
            <a:avLst/>
          </a:prstGeom>
          <a:noFill/>
          <a:ln>
            <a:noFill/>
          </a:ln>
        </p:spPr>
      </p:pic>
      <p:pic>
        <p:nvPicPr>
          <p:cNvPr id="234" name="Google Shape;234;p43"/>
          <p:cNvPicPr preferRelativeResize="0"/>
          <p:nvPr/>
        </p:nvPicPr>
        <p:blipFill>
          <a:blip r:embed="rId6">
            <a:alphaModFix/>
          </a:blip>
          <a:stretch>
            <a:fillRect/>
          </a:stretch>
        </p:blipFill>
        <p:spPr>
          <a:xfrm>
            <a:off x="5391300" y="1584450"/>
            <a:ext cx="1770050" cy="1770050"/>
          </a:xfrm>
          <a:prstGeom prst="rect">
            <a:avLst/>
          </a:prstGeom>
          <a:noFill/>
          <a:ln>
            <a:noFill/>
          </a:ln>
        </p:spPr>
      </p:pic>
      <p:pic>
        <p:nvPicPr>
          <p:cNvPr id="235" name="Google Shape;235;p43"/>
          <p:cNvPicPr preferRelativeResize="0"/>
          <p:nvPr/>
        </p:nvPicPr>
        <p:blipFill>
          <a:blip r:embed="rId7">
            <a:alphaModFix/>
          </a:blip>
          <a:stretch>
            <a:fillRect/>
          </a:stretch>
        </p:blipFill>
        <p:spPr>
          <a:xfrm>
            <a:off x="2327050" y="3242375"/>
            <a:ext cx="1770050" cy="1770050"/>
          </a:xfrm>
          <a:prstGeom prst="rect">
            <a:avLst/>
          </a:prstGeom>
          <a:noFill/>
          <a:ln>
            <a:noFill/>
          </a:ln>
        </p:spPr>
      </p:pic>
      <p:pic>
        <p:nvPicPr>
          <p:cNvPr id="236" name="Google Shape;236;p43"/>
          <p:cNvPicPr preferRelativeResize="0"/>
          <p:nvPr/>
        </p:nvPicPr>
        <p:blipFill>
          <a:blip r:embed="rId8">
            <a:alphaModFix/>
          </a:blip>
          <a:stretch>
            <a:fillRect/>
          </a:stretch>
        </p:blipFill>
        <p:spPr>
          <a:xfrm>
            <a:off x="4353913" y="3272375"/>
            <a:ext cx="1770050" cy="1770050"/>
          </a:xfrm>
          <a:prstGeom prst="rect">
            <a:avLst/>
          </a:prstGeom>
          <a:noFill/>
          <a:ln>
            <a:noFill/>
          </a:ln>
        </p:spPr>
      </p:pic>
      <p:pic>
        <p:nvPicPr>
          <p:cNvPr id="237" name="Google Shape;237;p43"/>
          <p:cNvPicPr preferRelativeResize="0"/>
          <p:nvPr/>
        </p:nvPicPr>
        <p:blipFill>
          <a:blip r:embed="rId9">
            <a:alphaModFix/>
          </a:blip>
          <a:stretch>
            <a:fillRect/>
          </a:stretch>
        </p:blipFill>
        <p:spPr>
          <a:xfrm>
            <a:off x="6278700" y="3242375"/>
            <a:ext cx="1770050" cy="177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1881575" y="280300"/>
            <a:ext cx="54573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a:t>PSE Scholarship </a:t>
            </a:r>
            <a:endParaRPr sz="6500" strike="sngStrike"/>
          </a:p>
        </p:txBody>
      </p:sp>
      <p:sp>
        <p:nvSpPr>
          <p:cNvPr id="243" name="Google Shape;243;p44"/>
          <p:cNvSpPr/>
          <p:nvPr/>
        </p:nvSpPr>
        <p:spPr>
          <a:xfrm>
            <a:off x="710375" y="2034525"/>
            <a:ext cx="7081200" cy="19095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44"/>
          <p:cNvPicPr preferRelativeResize="0"/>
          <p:nvPr/>
        </p:nvPicPr>
        <p:blipFill>
          <a:blip r:embed="rId3">
            <a:alphaModFix/>
          </a:blip>
          <a:stretch>
            <a:fillRect/>
          </a:stretch>
        </p:blipFill>
        <p:spPr>
          <a:xfrm>
            <a:off x="901450" y="2355850"/>
            <a:ext cx="6513975" cy="1446100"/>
          </a:xfrm>
          <a:prstGeom prst="rect">
            <a:avLst/>
          </a:prstGeom>
          <a:noFill/>
          <a:ln>
            <a:noFill/>
          </a:ln>
        </p:spPr>
      </p:pic>
      <p:sp>
        <p:nvSpPr>
          <p:cNvPr id="245" name="Google Shape;245;p44"/>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alibri"/>
                <a:ea typeface="Calibri"/>
                <a:cs typeface="Calibri"/>
                <a:sym typeface="Calibri"/>
              </a:rPr>
              <a:t>https://www.okhighered.org/okpromise/</a:t>
            </a:r>
            <a:endParaRPr sz="2000" b="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1869725" y="280300"/>
            <a:ext cx="5296500" cy="12639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6500"/>
              <a:t>PSE Scholarship</a:t>
            </a:r>
            <a:endParaRPr sz="6500"/>
          </a:p>
        </p:txBody>
      </p:sp>
      <p:pic>
        <p:nvPicPr>
          <p:cNvPr id="251" name="Google Shape;251;p45"/>
          <p:cNvPicPr preferRelativeResize="0"/>
          <p:nvPr/>
        </p:nvPicPr>
        <p:blipFill>
          <a:blip r:embed="rId3">
            <a:alphaModFix/>
          </a:blip>
          <a:stretch>
            <a:fillRect/>
          </a:stretch>
        </p:blipFill>
        <p:spPr>
          <a:xfrm>
            <a:off x="3084298" y="1544200"/>
            <a:ext cx="2725261" cy="2698000"/>
          </a:xfrm>
          <a:prstGeom prst="rect">
            <a:avLst/>
          </a:prstGeom>
          <a:noFill/>
          <a:ln>
            <a:noFill/>
          </a:ln>
        </p:spPr>
      </p:pic>
      <p:sp>
        <p:nvSpPr>
          <p:cNvPr id="252" name="Google Shape;252;p45"/>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https://www.smartscholarship.org/smart</a:t>
            </a:r>
            <a:endParaRPr sz="2000"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4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highlight>
                  <a:srgbClr val="FFFF00"/>
                </a:highlight>
              </a:rPr>
              <a:t>Add information</a:t>
            </a:r>
            <a:endParaRPr>
              <a:highlight>
                <a:srgbClr val="FFFF00"/>
              </a:highlight>
            </a:endParaRPr>
          </a:p>
        </p:txBody>
      </p:sp>
      <p:sp>
        <p:nvSpPr>
          <p:cNvPr id="258" name="Google Shape;258;p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Local Scholarship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sp>
        <p:nvSpPr>
          <p:cNvPr id="263" name="Google Shape;263;p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highlight>
                  <a:srgbClr val="FFFF00"/>
                </a:highlight>
              </a:rPr>
              <a:t>Add information</a:t>
            </a:r>
            <a:endParaRPr>
              <a:highlight>
                <a:srgbClr val="FFFF00"/>
              </a:highlight>
            </a:endParaRPr>
          </a:p>
        </p:txBody>
      </p:sp>
      <p:sp>
        <p:nvSpPr>
          <p:cNvPr id="264" name="Google Shape;264;p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Local Scholarship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p4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highlight>
                  <a:srgbClr val="FFFF00"/>
                </a:highlight>
              </a:rPr>
              <a:t>Add information</a:t>
            </a:r>
            <a:endParaRPr>
              <a:highlight>
                <a:srgbClr val="FFFF00"/>
              </a:highlight>
            </a:endParaRPr>
          </a:p>
        </p:txBody>
      </p:sp>
      <p:sp>
        <p:nvSpPr>
          <p:cNvPr id="270" name="Google Shape;270;p4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Local Scholarship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Scholarship Tips</a:t>
            </a:r>
            <a:endParaRPr dirty="0"/>
          </a:p>
        </p:txBody>
      </p:sp>
      <p:sp>
        <p:nvSpPr>
          <p:cNvPr id="276" name="Google Shape;276;p49"/>
          <p:cNvSpPr txBox="1"/>
          <p:nvPr/>
        </p:nvSpPr>
        <p:spPr>
          <a:xfrm>
            <a:off x="457200" y="1164647"/>
            <a:ext cx="7178100" cy="3386400"/>
          </a:xfrm>
          <a:prstGeom prst="rect">
            <a:avLst/>
          </a:prstGeom>
          <a:noFill/>
          <a:ln>
            <a:noFill/>
          </a:ln>
        </p:spPr>
        <p:txBody>
          <a:bodyPr spcFirstLastPara="1" wrap="square" lIns="91425" tIns="91425" rIns="91425" bIns="91425" anchor="t" anchorCtr="0">
            <a:spAutoFit/>
          </a:bodyPr>
          <a:lstStyle/>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Look for scholarship pages specific to colleges/degree programs</a:t>
            </a:r>
            <a:endParaRPr sz="2600" dirty="0">
              <a:latin typeface="Calibri"/>
              <a:ea typeface="Calibri"/>
              <a:cs typeface="Calibri"/>
              <a:sym typeface="Calibri"/>
            </a:endParaRPr>
          </a:p>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Start early, apply for scholarships throughout high school</a:t>
            </a:r>
            <a:endParaRPr sz="2600" dirty="0">
              <a:latin typeface="Calibri"/>
              <a:ea typeface="Calibri"/>
              <a:cs typeface="Calibri"/>
              <a:sym typeface="Calibri"/>
            </a:endParaRPr>
          </a:p>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Be mindful of requirements and deadlines, apply early</a:t>
            </a:r>
            <a:endParaRPr sz="2600" dirty="0">
              <a:latin typeface="Calibri"/>
              <a:ea typeface="Calibri"/>
              <a:cs typeface="Calibri"/>
              <a:sym typeface="Calibri"/>
            </a:endParaRPr>
          </a:p>
          <a:p>
            <a:pPr marL="520700" lvl="0" indent="-457200" algn="l" rtl="0">
              <a:spcBef>
                <a:spcPts val="0"/>
              </a:spcBef>
              <a:spcAft>
                <a:spcPts val="0"/>
              </a:spcAft>
              <a:buClr>
                <a:schemeClr val="accent4"/>
              </a:buClr>
              <a:buSzPts val="2600"/>
              <a:buFont typeface="Arial" panose="020B0604020202020204" pitchFamily="34" charset="0"/>
              <a:buChar char="•"/>
            </a:pPr>
            <a:r>
              <a:rPr lang="en-US" sz="2600" dirty="0">
                <a:latin typeface="Calibri"/>
                <a:ea typeface="Calibri"/>
                <a:cs typeface="Calibri"/>
                <a:sym typeface="Calibri"/>
              </a:rPr>
              <a:t>Store scholarship documents in cloud storage (Google Drive, Dropbox, </a:t>
            </a:r>
            <a:r>
              <a:rPr lang="en-US" sz="2600" dirty="0" err="1">
                <a:latin typeface="Calibri"/>
                <a:ea typeface="Calibri"/>
                <a:cs typeface="Calibri"/>
                <a:sym typeface="Calibri"/>
              </a:rPr>
              <a:t>etc</a:t>
            </a:r>
            <a:r>
              <a:rPr lang="en-US" sz="2600" dirty="0">
                <a:latin typeface="Calibri"/>
                <a:ea typeface="Calibri"/>
                <a:cs typeface="Calibri"/>
                <a:sym typeface="Calibri"/>
              </a:rPr>
              <a:t>)</a:t>
            </a:r>
            <a:endParaRPr sz="26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US" dirty="0"/>
              <a:t>Get a professional-sounding email for college communication</a:t>
            </a:r>
            <a:endParaRPr dirty="0"/>
          </a:p>
          <a:p>
            <a:pPr marL="457200" lvl="0" indent="-393700" algn="l" rtl="0">
              <a:spcBef>
                <a:spcPts val="0"/>
              </a:spcBef>
              <a:spcAft>
                <a:spcPts val="0"/>
              </a:spcAft>
              <a:buSzPts val="2600"/>
              <a:buChar char="•"/>
            </a:pPr>
            <a:r>
              <a:rPr lang="en-US" dirty="0"/>
              <a:t>Adapt one essay for multiple scholarships</a:t>
            </a:r>
            <a:endParaRPr dirty="0"/>
          </a:p>
          <a:p>
            <a:pPr marL="457200" lvl="0" indent="-393700" algn="l" rtl="0">
              <a:spcBef>
                <a:spcPts val="0"/>
              </a:spcBef>
              <a:spcAft>
                <a:spcPts val="0"/>
              </a:spcAft>
              <a:buSzPts val="2600"/>
              <a:buChar char="•"/>
            </a:pPr>
            <a:r>
              <a:rPr lang="en-US" dirty="0"/>
              <a:t>Track awards and community service hours</a:t>
            </a:r>
            <a:endParaRPr dirty="0"/>
          </a:p>
          <a:p>
            <a:pPr marL="457200" lvl="0" indent="-393700" algn="l" rtl="0">
              <a:spcBef>
                <a:spcPts val="0"/>
              </a:spcBef>
              <a:spcAft>
                <a:spcPts val="0"/>
              </a:spcAft>
              <a:buSzPts val="2600"/>
              <a:buChar char="•"/>
            </a:pPr>
            <a:r>
              <a:rPr lang="en-US" dirty="0"/>
              <a:t>Create a student resume</a:t>
            </a:r>
            <a:endParaRPr dirty="0"/>
          </a:p>
          <a:p>
            <a:pPr marL="457200" lvl="0" indent="0" algn="l" rtl="0">
              <a:spcBef>
                <a:spcPts val="520"/>
              </a:spcBef>
              <a:spcAft>
                <a:spcPts val="0"/>
              </a:spcAft>
              <a:buNone/>
            </a:pPr>
            <a:endParaRPr dirty="0"/>
          </a:p>
        </p:txBody>
      </p:sp>
      <p:sp>
        <p:nvSpPr>
          <p:cNvPr id="282" name="Google Shape;282;p5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Tips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2" lvl="0" indent="0" algn="l" rtl="0">
              <a:lnSpc>
                <a:spcPct val="100000"/>
              </a:lnSpc>
              <a:spcBef>
                <a:spcPts val="0"/>
              </a:spcBef>
              <a:spcAft>
                <a:spcPts val="0"/>
              </a:spcAft>
              <a:buSzPts val="2210"/>
              <a:buNone/>
            </a:pPr>
            <a:r>
              <a:rPr lang="en-US" dirty="0"/>
              <a:t>What are ways that will help pay for Postsecondary Education? </a:t>
            </a:r>
          </a:p>
          <a:p>
            <a:pPr marL="55562" lvl="0" indent="0" algn="l" rtl="0">
              <a:lnSpc>
                <a:spcPct val="100000"/>
              </a:lnSpc>
              <a:spcBef>
                <a:spcPts val="0"/>
              </a:spcBef>
              <a:spcAft>
                <a:spcPts val="0"/>
              </a:spcAft>
              <a:buSzPts val="2210"/>
              <a:buNone/>
            </a:pPr>
            <a:endParaRPr lang="en-US" dirty="0"/>
          </a:p>
          <a:p>
            <a:pPr marL="55563" lvl="0" indent="0" algn="l" rtl="0">
              <a:lnSpc>
                <a:spcPct val="100000"/>
              </a:lnSpc>
              <a:spcBef>
                <a:spcPts val="0"/>
              </a:spcBef>
              <a:spcAft>
                <a:spcPts val="0"/>
              </a:spcAft>
              <a:buSzPts val="2210"/>
              <a:buNone/>
            </a:pPr>
            <a:r>
              <a:rPr lang="en-US" dirty="0"/>
              <a:t>How do I access/find them?</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dirty="0"/>
              <a:t>Seek recommendations from teachers, counselors, supervisors, or leaders</a:t>
            </a:r>
            <a:endParaRPr dirty="0"/>
          </a:p>
          <a:p>
            <a:pPr marL="457200" lvl="0" indent="-393700" algn="l" rtl="0">
              <a:spcBef>
                <a:spcPts val="0"/>
              </a:spcBef>
              <a:spcAft>
                <a:spcPts val="0"/>
              </a:spcAft>
              <a:buSzPts val="2600"/>
              <a:buChar char="•"/>
            </a:pPr>
            <a:r>
              <a:rPr lang="en-US" dirty="0"/>
              <a:t>Share student resume with them</a:t>
            </a:r>
            <a:endParaRPr dirty="0"/>
          </a:p>
          <a:p>
            <a:pPr marL="457200" lvl="0" indent="-393700" algn="l" rtl="0">
              <a:spcBef>
                <a:spcPts val="0"/>
              </a:spcBef>
              <a:spcAft>
                <a:spcPts val="0"/>
              </a:spcAft>
              <a:buSzPts val="2600"/>
              <a:buChar char="•"/>
            </a:pPr>
            <a:r>
              <a:rPr lang="en-US" dirty="0"/>
              <a:t>Instruct them on submission method</a:t>
            </a:r>
            <a:endParaRPr dirty="0"/>
          </a:p>
          <a:p>
            <a:pPr marL="457200" lvl="0" indent="0" algn="l" rtl="0">
              <a:spcBef>
                <a:spcPts val="520"/>
              </a:spcBef>
              <a:spcAft>
                <a:spcPts val="0"/>
              </a:spcAft>
              <a:buNone/>
            </a:pPr>
            <a:endParaRPr dirty="0"/>
          </a:p>
        </p:txBody>
      </p:sp>
      <p:sp>
        <p:nvSpPr>
          <p:cNvPr id="288" name="Google Shape;288;p5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Tips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Font typeface="Calibri"/>
              <a:buChar char="•"/>
            </a:pPr>
            <a:r>
              <a:rPr lang="en-US" dirty="0"/>
              <a:t>Most colleges offer President’s Leadership scholarships based on involvement</a:t>
            </a:r>
            <a:endParaRPr dirty="0"/>
          </a:p>
          <a:p>
            <a:pPr marL="457200" lvl="0" indent="-393700" algn="l" rtl="0">
              <a:spcBef>
                <a:spcPts val="0"/>
              </a:spcBef>
              <a:spcAft>
                <a:spcPts val="0"/>
              </a:spcAft>
              <a:buSzPts val="2600"/>
              <a:buFont typeface="Calibri"/>
              <a:buChar char="•"/>
            </a:pPr>
            <a:r>
              <a:rPr lang="en-US" dirty="0"/>
              <a:t>Dress professionally for scholarship interviews</a:t>
            </a:r>
            <a:endParaRPr dirty="0"/>
          </a:p>
          <a:p>
            <a:pPr marL="457200" lvl="0" indent="-393700" algn="l" rtl="0">
              <a:spcBef>
                <a:spcPts val="0"/>
              </a:spcBef>
              <a:spcAft>
                <a:spcPts val="0"/>
              </a:spcAft>
              <a:buSzPts val="2600"/>
              <a:buFont typeface="Calibri"/>
              <a:buChar char="•"/>
            </a:pPr>
            <a:r>
              <a:rPr lang="en-US" dirty="0"/>
              <a:t>Assist student with interview practice</a:t>
            </a:r>
            <a:endParaRPr dirty="0"/>
          </a:p>
          <a:p>
            <a:pPr marL="0" lvl="0" indent="0" algn="l" rtl="0">
              <a:spcBef>
                <a:spcPts val="520"/>
              </a:spcBef>
              <a:spcAft>
                <a:spcPts val="0"/>
              </a:spcAft>
              <a:buNone/>
            </a:pPr>
            <a:endParaRPr sz="2000" dirty="0"/>
          </a:p>
        </p:txBody>
      </p:sp>
      <p:sp>
        <p:nvSpPr>
          <p:cNvPr id="294" name="Google Shape;294;p5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Tips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t>Watch out for scams!  Check out the following trusted sites for scholarship opportunities: </a:t>
            </a:r>
            <a:endParaRPr sz="2000" u="sng" dirty="0"/>
          </a:p>
          <a:p>
            <a:pPr marL="457200" lvl="0" indent="-342900" algn="l" rtl="0">
              <a:lnSpc>
                <a:spcPct val="150000"/>
              </a:lnSpc>
              <a:spcBef>
                <a:spcPts val="520"/>
              </a:spcBef>
              <a:spcAft>
                <a:spcPts val="0"/>
              </a:spcAft>
              <a:buSzPts val="1800"/>
              <a:buFont typeface="Calibri"/>
              <a:buChar char="•"/>
            </a:pPr>
            <a:r>
              <a:rPr lang="en-US" sz="1800" u="sng" dirty="0" err="1"/>
              <a:t>occf.org</a:t>
            </a:r>
            <a:r>
              <a:rPr lang="en-US" sz="1800" u="sng" dirty="0"/>
              <a:t>/scholarships</a:t>
            </a:r>
            <a:endParaRPr sz="1800" u="sng" dirty="0"/>
          </a:p>
          <a:p>
            <a:pPr marL="914400" lvl="1" indent="-342900" algn="l" rtl="0">
              <a:lnSpc>
                <a:spcPct val="150000"/>
              </a:lnSpc>
              <a:spcBef>
                <a:spcPts val="0"/>
              </a:spcBef>
              <a:spcAft>
                <a:spcPts val="0"/>
              </a:spcAft>
              <a:buSzPts val="1800"/>
              <a:buFont typeface="Calibri"/>
              <a:buChar char="•"/>
            </a:pPr>
            <a:r>
              <a:rPr lang="en-US" sz="1800" dirty="0"/>
              <a:t>Scholarships for students in Oklahoma</a:t>
            </a:r>
            <a:endParaRPr sz="1800" dirty="0"/>
          </a:p>
          <a:p>
            <a:pPr marL="457200" lvl="0" indent="-342900" algn="l" rtl="0">
              <a:lnSpc>
                <a:spcPct val="150000"/>
              </a:lnSpc>
              <a:spcBef>
                <a:spcPts val="0"/>
              </a:spcBef>
              <a:spcAft>
                <a:spcPts val="0"/>
              </a:spcAft>
              <a:buSzPts val="1800"/>
              <a:buFont typeface="Calibri"/>
              <a:buChar char="•"/>
            </a:pPr>
            <a:r>
              <a:rPr lang="en-US" sz="1800" u="sng" dirty="0"/>
              <a:t>ucango2.org/</a:t>
            </a:r>
            <a:r>
              <a:rPr lang="en-US" sz="1800" u="sng" dirty="0" err="1"/>
              <a:t>scholarships.html</a:t>
            </a:r>
            <a:endParaRPr sz="1800" u="sng" dirty="0"/>
          </a:p>
          <a:p>
            <a:pPr marL="457200" lvl="0" indent="-342900" algn="l" rtl="0">
              <a:lnSpc>
                <a:spcPct val="150000"/>
              </a:lnSpc>
              <a:spcBef>
                <a:spcPts val="0"/>
              </a:spcBef>
              <a:spcAft>
                <a:spcPts val="0"/>
              </a:spcAft>
              <a:buSzPts val="1800"/>
              <a:buFont typeface="Calibri"/>
              <a:buChar char="•"/>
            </a:pPr>
            <a:r>
              <a:rPr lang="en-US" sz="1800" u="sng" dirty="0" err="1"/>
              <a:t>okcollegestart.org</a:t>
            </a:r>
            <a:endParaRPr sz="1800" u="sng" dirty="0"/>
          </a:p>
          <a:p>
            <a:pPr marL="457200" lvl="0" indent="-342900" algn="l" rtl="0">
              <a:lnSpc>
                <a:spcPct val="150000"/>
              </a:lnSpc>
              <a:spcBef>
                <a:spcPts val="0"/>
              </a:spcBef>
              <a:spcAft>
                <a:spcPts val="0"/>
              </a:spcAft>
              <a:buSzPts val="1800"/>
              <a:buFont typeface="Calibri"/>
              <a:buChar char="•"/>
            </a:pPr>
            <a:r>
              <a:rPr lang="en-US" sz="1800" u="sng" dirty="0" err="1"/>
              <a:t>fastweb.com</a:t>
            </a:r>
            <a:endParaRPr sz="1800" u="sng" dirty="0"/>
          </a:p>
          <a:p>
            <a:pPr marL="457200" lvl="0" indent="-342900" algn="l" rtl="0">
              <a:lnSpc>
                <a:spcPct val="150000"/>
              </a:lnSpc>
              <a:spcBef>
                <a:spcPts val="0"/>
              </a:spcBef>
              <a:spcAft>
                <a:spcPts val="0"/>
              </a:spcAft>
              <a:buSzPts val="1800"/>
              <a:buFont typeface="Calibri"/>
              <a:buChar char="•"/>
            </a:pPr>
            <a:r>
              <a:rPr lang="en-US" sz="1800" u="sng" dirty="0"/>
              <a:t>k20.ou.edu/scholarships</a:t>
            </a:r>
            <a:endParaRPr sz="1800" u="sng" dirty="0"/>
          </a:p>
          <a:p>
            <a:pPr marL="457200" lvl="0" indent="-342900" algn="l" rtl="0">
              <a:lnSpc>
                <a:spcPct val="150000"/>
              </a:lnSpc>
              <a:spcBef>
                <a:spcPts val="600"/>
              </a:spcBef>
              <a:spcAft>
                <a:spcPts val="600"/>
              </a:spcAft>
              <a:buSzPts val="1800"/>
              <a:buChar char="•"/>
            </a:pPr>
            <a:r>
              <a:rPr lang="en-US" sz="1800" u="sng" dirty="0"/>
              <a:t>https://</a:t>
            </a:r>
            <a:r>
              <a:rPr lang="en-US" sz="1800" u="sng" dirty="0" err="1"/>
              <a:t>www.scholarships.com</a:t>
            </a:r>
            <a:r>
              <a:rPr lang="en-US" sz="1800" u="sng" dirty="0"/>
              <a:t>/</a:t>
            </a:r>
            <a:endParaRPr sz="1800" u="sng" dirty="0"/>
          </a:p>
        </p:txBody>
      </p:sp>
      <p:sp>
        <p:nvSpPr>
          <p:cNvPr id="300" name="Google Shape;300;p5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Scholarship Databases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Work-study: money you earn</a:t>
            </a:r>
            <a:endParaRPr dirty="0"/>
          </a:p>
          <a:p>
            <a:pPr marL="914400" lvl="1" indent="-355600" algn="l" rtl="0">
              <a:spcBef>
                <a:spcPts val="0"/>
              </a:spcBef>
              <a:spcAft>
                <a:spcPts val="0"/>
              </a:spcAft>
              <a:buSzPts val="2000"/>
              <a:buChar char="•"/>
            </a:pPr>
            <a:r>
              <a:rPr lang="en-US" dirty="0"/>
              <a:t>Work part-time on campus.</a:t>
            </a:r>
            <a:endParaRPr dirty="0"/>
          </a:p>
          <a:p>
            <a:pPr marL="914400" lvl="1" indent="-355600" algn="l" rtl="0">
              <a:spcBef>
                <a:spcPts val="0"/>
              </a:spcBef>
              <a:spcAft>
                <a:spcPts val="0"/>
              </a:spcAft>
              <a:buSzPts val="2000"/>
              <a:buChar char="•"/>
            </a:pPr>
            <a:r>
              <a:rPr lang="en-US" dirty="0"/>
              <a:t>Your student earnings go toward any outstanding tuition, fees, or room and board.</a:t>
            </a:r>
            <a:endParaRPr dirty="0"/>
          </a:p>
          <a:p>
            <a:pPr marL="914400" lvl="0" indent="0" algn="l" rtl="0">
              <a:spcBef>
                <a:spcPts val="520"/>
              </a:spcBef>
              <a:spcAft>
                <a:spcPts val="0"/>
              </a:spcAft>
              <a:buNone/>
            </a:pPr>
            <a:endParaRPr dirty="0"/>
          </a:p>
          <a:p>
            <a:pPr marL="457200" lvl="0" indent="0" algn="l" rtl="0">
              <a:spcBef>
                <a:spcPts val="520"/>
              </a:spcBef>
              <a:spcAft>
                <a:spcPts val="0"/>
              </a:spcAft>
              <a:buNone/>
            </a:pPr>
            <a:endParaRPr dirty="0"/>
          </a:p>
        </p:txBody>
      </p:sp>
      <p:sp>
        <p:nvSpPr>
          <p:cNvPr id="306" name="Google Shape;306;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Other Forms of Financial Aid</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Loans: Money you pay back with interest</a:t>
            </a:r>
            <a:endParaRPr dirty="0"/>
          </a:p>
          <a:p>
            <a:pPr marL="914400" lvl="1" indent="-355600" algn="l" rtl="0">
              <a:spcBef>
                <a:spcPts val="0"/>
              </a:spcBef>
              <a:spcAft>
                <a:spcPts val="0"/>
              </a:spcAft>
              <a:buSzPts val="2000"/>
              <a:buChar char="•"/>
            </a:pPr>
            <a:r>
              <a:rPr lang="en-US" dirty="0"/>
              <a:t>Federal student loans: Apply by filling out the FAFSA. No credit check is needed.</a:t>
            </a:r>
            <a:endParaRPr dirty="0"/>
          </a:p>
          <a:p>
            <a:pPr marL="914400" lvl="1" indent="-355600" algn="l" rtl="0">
              <a:spcBef>
                <a:spcPts val="0"/>
              </a:spcBef>
              <a:spcAft>
                <a:spcPts val="0"/>
              </a:spcAft>
              <a:buSzPts val="2000"/>
              <a:buChar char="•"/>
            </a:pPr>
            <a:r>
              <a:rPr lang="en-US" dirty="0"/>
              <a:t>Private loans: Appy through banks. Credit checks are used to qualify. Fewer than 10% of students need private loans, so this is a last resort. </a:t>
            </a:r>
            <a:endParaRPr dirty="0"/>
          </a:p>
        </p:txBody>
      </p:sp>
      <p:sp>
        <p:nvSpPr>
          <p:cNvPr id="312" name="Google Shape;312;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Other Forms of Financial Aid</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6"/>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Font typeface="Calibri"/>
              <a:buChar char="•"/>
            </a:pPr>
            <a:r>
              <a:rPr lang="en-US" dirty="0">
                <a:solidFill>
                  <a:schemeClr val="tx1"/>
                </a:solidFill>
              </a:rPr>
              <a:t>Two-year colleges cost less than four-year colleges.  Students can transfer to a four-year college to complete a bachelor’s degree.</a:t>
            </a:r>
            <a:endParaRPr dirty="0">
              <a:solidFill>
                <a:schemeClr val="tx1"/>
              </a:solidFill>
            </a:endParaRPr>
          </a:p>
          <a:p>
            <a:pPr marL="457200" lvl="0" indent="-393700" algn="l" rtl="0">
              <a:spcBef>
                <a:spcPts val="0"/>
              </a:spcBef>
              <a:spcAft>
                <a:spcPts val="0"/>
              </a:spcAft>
              <a:buSzPts val="2600"/>
              <a:buChar char="•"/>
            </a:pPr>
            <a:r>
              <a:rPr lang="en-US" dirty="0"/>
              <a:t>Most PSE programs offer monthly payment plans.</a:t>
            </a:r>
            <a:endParaRPr dirty="0"/>
          </a:p>
          <a:p>
            <a:pPr marL="457200" lvl="0" indent="-393700" algn="l" rtl="0">
              <a:spcBef>
                <a:spcPts val="0"/>
              </a:spcBef>
              <a:spcAft>
                <a:spcPts val="0"/>
              </a:spcAft>
              <a:buSzPts val="2600"/>
              <a:buChar char="•"/>
            </a:pPr>
            <a:r>
              <a:rPr lang="en-US" dirty="0"/>
              <a:t>Students who live on a college campus can apply to be Resident Advisors (RAs) after their first year. Many colleges pay for RA’s housing and meal plans.</a:t>
            </a:r>
            <a:endParaRPr dirty="0"/>
          </a:p>
        </p:txBody>
      </p:sp>
      <p:sp>
        <p:nvSpPr>
          <p:cNvPr id="318" name="Google Shape;318;p56"/>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Additional Tips for Managing PSE Costs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7"/>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Renting or buying used textbooks is usually cheaper than buying new ones.</a:t>
            </a:r>
            <a:endParaRPr dirty="0"/>
          </a:p>
          <a:p>
            <a:pPr marL="457200" lvl="0" indent="0" algn="l" rtl="0">
              <a:spcBef>
                <a:spcPts val="520"/>
              </a:spcBef>
              <a:spcAft>
                <a:spcPts val="0"/>
              </a:spcAft>
              <a:buNone/>
            </a:pPr>
            <a:endParaRPr dirty="0"/>
          </a:p>
          <a:p>
            <a:pPr marL="457200" lvl="0" indent="-393700" algn="l" rtl="0">
              <a:spcBef>
                <a:spcPts val="0"/>
              </a:spcBef>
              <a:spcAft>
                <a:spcPts val="0"/>
              </a:spcAft>
              <a:buSzPts val="2600"/>
              <a:buChar char="•"/>
            </a:pPr>
            <a:r>
              <a:rPr lang="en-US" dirty="0"/>
              <a:t>College libraries often offer textbooks for borrowing.</a:t>
            </a:r>
            <a:endParaRPr dirty="0"/>
          </a:p>
          <a:p>
            <a:pPr marL="457200" lvl="0" indent="0" algn="l" rtl="0">
              <a:spcBef>
                <a:spcPts val="0"/>
              </a:spcBef>
              <a:spcAft>
                <a:spcPts val="0"/>
              </a:spcAft>
              <a:buNone/>
            </a:pPr>
            <a:endParaRPr dirty="0"/>
          </a:p>
          <a:p>
            <a:pPr marL="457200" lvl="0" indent="-393700" algn="l" rtl="0">
              <a:spcBef>
                <a:spcPts val="0"/>
              </a:spcBef>
              <a:spcAft>
                <a:spcPts val="0"/>
              </a:spcAft>
              <a:buSzPts val="2600"/>
              <a:buChar char="•"/>
            </a:pPr>
            <a:r>
              <a:rPr lang="en-US" dirty="0"/>
              <a:t>Many PSE programs provide food pantries, clothing closets, and other resources.</a:t>
            </a:r>
            <a:endParaRPr dirty="0"/>
          </a:p>
          <a:p>
            <a:pPr marL="457200" lvl="0" indent="0" algn="l" rtl="0">
              <a:spcBef>
                <a:spcPts val="520"/>
              </a:spcBef>
              <a:spcAft>
                <a:spcPts val="0"/>
              </a:spcAft>
              <a:buNone/>
            </a:pPr>
            <a:endParaRPr dirty="0"/>
          </a:p>
        </p:txBody>
      </p:sp>
      <p:sp>
        <p:nvSpPr>
          <p:cNvPr id="324" name="Google Shape;324;p57"/>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Additional Tips for Managing PSE Costs</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8"/>
          <p:cNvSpPr txBox="1">
            <a:spLocks noGrp="1"/>
          </p:cNvSpPr>
          <p:nvPr>
            <p:ph type="body" idx="4294967295"/>
          </p:nvPr>
        </p:nvSpPr>
        <p:spPr>
          <a:xfrm>
            <a:off x="308975" y="1164647"/>
            <a:ext cx="6091826" cy="3655003"/>
          </a:xfrm>
          <a:prstGeom prst="rect">
            <a:avLst/>
          </a:prstGeom>
        </p:spPr>
        <p:txBody>
          <a:bodyPr spcFirstLastPara="1" wrap="square" lIns="91425" tIns="45700" rIns="91425" bIns="45700" anchor="t" anchorCtr="0">
            <a:noAutofit/>
          </a:bodyPr>
          <a:lstStyle/>
          <a:p>
            <a:pPr marL="457200" lvl="0" indent="-381317" algn="l" rtl="0">
              <a:spcBef>
                <a:spcPts val="520"/>
              </a:spcBef>
              <a:spcAft>
                <a:spcPts val="0"/>
              </a:spcAft>
              <a:buSzPct val="100000"/>
              <a:buChar char="•"/>
            </a:pPr>
            <a:r>
              <a:rPr lang="en-US" dirty="0"/>
              <a:t>Take some time to look over the Scholarship handout or visit the </a:t>
            </a:r>
            <a:r>
              <a:rPr lang="en-US" dirty="0" err="1"/>
              <a:t>Wakelet</a:t>
            </a:r>
            <a:r>
              <a:rPr lang="en-US" dirty="0"/>
              <a:t> at </a:t>
            </a:r>
            <a:r>
              <a:rPr lang="en-US" u="sng" dirty="0">
                <a:solidFill>
                  <a:srgbClr val="0000FF"/>
                </a:solidFill>
                <a:hlinkClick r:id="rId3">
                  <a:extLst>
                    <a:ext uri="{A12FA001-AC4F-418D-AE19-62706E023703}">
                      <ahyp:hlinkClr xmlns:ahyp="http://schemas.microsoft.com/office/drawing/2018/hyperlinkcolor" val="tx"/>
                    </a:ext>
                  </a:extLst>
                </a:hlinkClick>
              </a:rPr>
              <a:t>http://k20.ou.edu/paying4college</a:t>
            </a:r>
            <a:r>
              <a:rPr lang="en-US" dirty="0"/>
              <a:t>.</a:t>
            </a:r>
            <a:endParaRPr dirty="0"/>
          </a:p>
          <a:p>
            <a:pPr marL="457200" lvl="0" indent="-381317" algn="l" rtl="0">
              <a:spcBef>
                <a:spcPts val="1000"/>
              </a:spcBef>
              <a:spcAft>
                <a:spcPts val="0"/>
              </a:spcAft>
              <a:buSzPct val="100000"/>
              <a:buChar char="•"/>
            </a:pPr>
            <a:r>
              <a:rPr lang="en-US" dirty="0"/>
              <a:t>Find 1-2 scholarships that could apply to your student.</a:t>
            </a:r>
            <a:endParaRPr dirty="0"/>
          </a:p>
          <a:p>
            <a:pPr marL="457200" lvl="0" indent="-381317" algn="l" rtl="0">
              <a:spcBef>
                <a:spcPts val="1000"/>
              </a:spcBef>
              <a:spcAft>
                <a:spcPts val="1000"/>
              </a:spcAft>
              <a:buSzPct val="100000"/>
              <a:buChar char="•"/>
            </a:pPr>
            <a:r>
              <a:rPr lang="en-US" dirty="0"/>
              <a:t>At the bottom of the Note Catcher write down the scholarships that you found.</a:t>
            </a:r>
            <a:endParaRPr dirty="0"/>
          </a:p>
        </p:txBody>
      </p:sp>
      <p:sp>
        <p:nvSpPr>
          <p:cNvPr id="330" name="Google Shape;330;p58"/>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Find a Scholarship or Two</a:t>
            </a:r>
            <a:endParaRPr dirty="0"/>
          </a:p>
        </p:txBody>
      </p:sp>
      <p:pic>
        <p:nvPicPr>
          <p:cNvPr id="331" name="Google Shape;331;p58" title="K20 Center 5 minute timer">
            <a:hlinkClick r:id="rId4"/>
          </p:cNvPr>
          <p:cNvPicPr preferRelativeResize="0"/>
          <p:nvPr/>
        </p:nvPicPr>
        <p:blipFill>
          <a:blip r:embed="rId5">
            <a:alphaModFix/>
          </a:blip>
          <a:stretch>
            <a:fillRect/>
          </a:stretch>
        </p:blipFill>
        <p:spPr>
          <a:xfrm>
            <a:off x="6404043" y="3062875"/>
            <a:ext cx="2553439" cy="1436299"/>
          </a:xfrm>
          <a:prstGeom prst="rect">
            <a:avLst/>
          </a:prstGeom>
          <a:noFill/>
          <a:ln>
            <a:noFill/>
          </a:ln>
        </p:spPr>
      </p:pic>
      <p:pic>
        <p:nvPicPr>
          <p:cNvPr id="332" name="Google Shape;332;p58"/>
          <p:cNvPicPr preferRelativeResize="0"/>
          <p:nvPr/>
        </p:nvPicPr>
        <p:blipFill>
          <a:blip r:embed="rId6">
            <a:alphaModFix/>
          </a:blip>
          <a:stretch>
            <a:fillRect/>
          </a:stretch>
        </p:blipFill>
        <p:spPr>
          <a:xfrm>
            <a:off x="6814724" y="1191547"/>
            <a:ext cx="1732078" cy="1732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81000" algn="l" rtl="0">
              <a:spcBef>
                <a:spcPts val="520"/>
              </a:spcBef>
              <a:spcAft>
                <a:spcPts val="0"/>
              </a:spcAft>
              <a:buSzPts val="2400"/>
              <a:buChar char="•"/>
            </a:pPr>
            <a:r>
              <a:rPr lang="en-US" sz="2400" dirty="0"/>
              <a:t>FAFSA stands for </a:t>
            </a:r>
            <a:r>
              <a:rPr lang="en-US" sz="2400" i="1" dirty="0"/>
              <a:t>Free Application for Federal Student Aid</a:t>
            </a:r>
            <a:r>
              <a:rPr lang="en-US" sz="2400" dirty="0"/>
              <a:t>. This is </a:t>
            </a:r>
            <a:r>
              <a:rPr lang="en-US" sz="2400" u="sng" dirty="0"/>
              <a:t>NOT</a:t>
            </a:r>
            <a:r>
              <a:rPr lang="en-US" sz="2400" dirty="0"/>
              <a:t> financial aid itself.</a:t>
            </a:r>
            <a:endParaRPr sz="2400" dirty="0"/>
          </a:p>
          <a:p>
            <a:pPr marL="457200" lvl="0" indent="-381000" algn="l" rtl="0">
              <a:spcBef>
                <a:spcPts val="0"/>
              </a:spcBef>
              <a:spcAft>
                <a:spcPts val="0"/>
              </a:spcAft>
              <a:buSzPts val="2400"/>
              <a:buChar char="•"/>
            </a:pPr>
            <a:r>
              <a:rPr lang="en-US" sz="2400" dirty="0"/>
              <a:t>FAFSA needs to be completed in order to apply for federal student aid (federal grants, work-study funds, and loans)</a:t>
            </a:r>
            <a:endParaRPr sz="2400" dirty="0"/>
          </a:p>
          <a:p>
            <a:pPr marL="457200" lvl="0" indent="-381000" algn="l" rtl="0">
              <a:spcBef>
                <a:spcPts val="0"/>
              </a:spcBef>
              <a:spcAft>
                <a:spcPts val="0"/>
              </a:spcAft>
              <a:buSzPts val="2400"/>
              <a:buChar char="•"/>
            </a:pPr>
            <a:r>
              <a:rPr lang="en-US" sz="2400" dirty="0"/>
              <a:t>FAFSA is </a:t>
            </a:r>
            <a:r>
              <a:rPr lang="en-US" sz="2400" b="1" i="1" dirty="0">
                <a:highlight>
                  <a:srgbClr val="FFFF00"/>
                </a:highlight>
              </a:rPr>
              <a:t>free</a:t>
            </a:r>
            <a:r>
              <a:rPr lang="en-US" sz="2400" dirty="0"/>
              <a:t> and gives you access to the largest source of aid to help pay for college or career school.</a:t>
            </a:r>
            <a:endParaRPr sz="2400" dirty="0"/>
          </a:p>
          <a:p>
            <a:pPr marL="457200" lvl="0" indent="-381000" algn="l" rtl="0">
              <a:spcBef>
                <a:spcPts val="0"/>
              </a:spcBef>
              <a:spcAft>
                <a:spcPts val="0"/>
              </a:spcAft>
              <a:buSzPts val="2400"/>
              <a:buChar char="•"/>
            </a:pPr>
            <a:r>
              <a:rPr lang="en-US" sz="2400" dirty="0"/>
              <a:t>FAFSA also helps determine your eligibility for state and school aid. Even some private aid providers will use your FAFSA information.</a:t>
            </a:r>
            <a:endParaRPr sz="2400" dirty="0"/>
          </a:p>
        </p:txBody>
      </p:sp>
      <p:sp>
        <p:nvSpPr>
          <p:cNvPr id="338" name="Google Shape;338;p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What is the FAFSA?</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What information is needed for the FAFSA?</a:t>
            </a:r>
            <a:endParaRPr/>
          </a:p>
        </p:txBody>
      </p:sp>
      <p:graphicFrame>
        <p:nvGraphicFramePr>
          <p:cNvPr id="344" name="Google Shape;344;p60"/>
          <p:cNvGraphicFramePr/>
          <p:nvPr/>
        </p:nvGraphicFramePr>
        <p:xfrm>
          <a:off x="457200" y="1309688"/>
          <a:ext cx="7543975" cy="3540760"/>
        </p:xfrm>
        <a:graphic>
          <a:graphicData uri="http://schemas.openxmlformats.org/drawingml/2006/table">
            <a:tbl>
              <a:tblPr>
                <a:noFill/>
                <a:tableStyleId>{B8A522B5-3FAF-47AF-8BAE-F699B89DCBF1}</a:tableStyleId>
              </a:tblPr>
              <a:tblGrid>
                <a:gridCol w="2396900">
                  <a:extLst>
                    <a:ext uri="{9D8B030D-6E8A-4147-A177-3AD203B41FA5}">
                      <a16:colId xmlns:a16="http://schemas.microsoft.com/office/drawing/2014/main" val="20000"/>
                    </a:ext>
                  </a:extLst>
                </a:gridCol>
                <a:gridCol w="2591450">
                  <a:extLst>
                    <a:ext uri="{9D8B030D-6E8A-4147-A177-3AD203B41FA5}">
                      <a16:colId xmlns:a16="http://schemas.microsoft.com/office/drawing/2014/main" val="20001"/>
                    </a:ext>
                  </a:extLst>
                </a:gridCol>
                <a:gridCol w="2555625">
                  <a:extLst>
                    <a:ext uri="{9D8B030D-6E8A-4147-A177-3AD203B41FA5}">
                      <a16:colId xmlns:a16="http://schemas.microsoft.com/office/drawing/2014/main" val="20002"/>
                    </a:ext>
                  </a:extLst>
                </a:gridCol>
              </a:tblGrid>
              <a:tr h="228600">
                <a:tc gridSpan="2">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Social Security number (student and parent(s))</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 Tax Returns</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Driver’s License Number</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Alien Registration number (if not a U.S. citizen)</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 W-2</a:t>
                      </a:r>
                      <a:r>
                        <a:rPr lang="en-US" sz="1800">
                          <a:latin typeface="Calibri"/>
                          <a:ea typeface="Calibri"/>
                          <a:cs typeface="Calibri"/>
                          <a:sym typeface="Calibri"/>
                        </a:rPr>
                        <a:t>s</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A list of all schools your student is interested in attending </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latin typeface="Calibri"/>
                          <a:ea typeface="Calibri"/>
                          <a:cs typeface="Calibri"/>
                          <a:sym typeface="Calibri"/>
                        </a:rPr>
                        <a:t>Assets: How much money is in your checking and savings accounts, stocks, and bonds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800"/>
                        <a:buFont typeface="Arial"/>
                        <a:buNone/>
                      </a:pPr>
                      <a:r>
                        <a:rPr lang="en-US" sz="1800" b="1">
                          <a:solidFill>
                            <a:srgbClr val="910D28"/>
                          </a:solidFill>
                          <a:latin typeface="Calibri"/>
                          <a:ea typeface="Calibri"/>
                          <a:cs typeface="Calibri"/>
                          <a:sym typeface="Calibri"/>
                        </a:rPr>
                        <a:t>FSA ID (for parent(s) and student)</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800" b="1" dirty="0">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SzPts val="2200"/>
              <a:buChar char="•"/>
            </a:pPr>
            <a:r>
              <a:rPr lang="en-US" sz="2200" dirty="0"/>
              <a:t>Participants will understand the benefits of scholarships.</a:t>
            </a:r>
            <a:endParaRPr sz="2200" dirty="0"/>
          </a:p>
          <a:p>
            <a:pPr marL="457200" lvl="0" indent="-368300" algn="l" rtl="0">
              <a:lnSpc>
                <a:spcPct val="115000"/>
              </a:lnSpc>
              <a:spcBef>
                <a:spcPts val="0"/>
              </a:spcBef>
              <a:spcAft>
                <a:spcPts val="0"/>
              </a:spcAft>
              <a:buSzPts val="2200"/>
              <a:buChar char="•"/>
            </a:pPr>
            <a:r>
              <a:rPr lang="en-US" sz="2200" dirty="0"/>
              <a:t>Participants will identify potential scholarships for their student.</a:t>
            </a:r>
            <a:endParaRPr sz="2200" dirty="0"/>
          </a:p>
          <a:p>
            <a:pPr marL="457200" lvl="0" indent="-368300" algn="l" rtl="0">
              <a:lnSpc>
                <a:spcPct val="115000"/>
              </a:lnSpc>
              <a:spcBef>
                <a:spcPts val="0"/>
              </a:spcBef>
              <a:spcAft>
                <a:spcPts val="0"/>
              </a:spcAft>
              <a:buSzPts val="2200"/>
              <a:buChar char="•"/>
            </a:pPr>
            <a:r>
              <a:rPr lang="en-US" sz="2200" dirty="0"/>
              <a:t>Participants will list scholarships that could be beneficial to their student.</a:t>
            </a:r>
            <a:endParaRPr sz="2200" dirty="0"/>
          </a:p>
          <a:p>
            <a:pPr marL="457200" lvl="0" indent="-368300" algn="l" rtl="0">
              <a:lnSpc>
                <a:spcPct val="115000"/>
              </a:lnSpc>
              <a:spcBef>
                <a:spcPts val="0"/>
              </a:spcBef>
              <a:spcAft>
                <a:spcPts val="0"/>
              </a:spcAft>
              <a:buSzPts val="2200"/>
              <a:buChar char="•"/>
            </a:pPr>
            <a:r>
              <a:rPr lang="en-US" sz="2200" dirty="0"/>
              <a:t>Participants will review the requirements for the FAFSA.</a:t>
            </a:r>
            <a:endParaRPr sz="2200" dirty="0"/>
          </a:p>
          <a:p>
            <a:pPr marL="0" lvl="0" indent="0" algn="l" rtl="0">
              <a:lnSpc>
                <a:spcPct val="100000"/>
              </a:lnSpc>
              <a:spcBef>
                <a:spcPts val="0"/>
              </a:spcBef>
              <a:spcAft>
                <a:spcPts val="0"/>
              </a:spcAft>
              <a:buNone/>
            </a:pPr>
            <a:endParaRPr sz="2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61" descr="Walk through the process of creating your own Federal Student Aid (FSA) account username and password, also known as an FSA ID. Your FSA ID can be used to securely log in to U.S. Department of Education websites such as https://StudentAid.gov.  &#10;&#10;You’ll also learn how to set up two-step verification to better protect your identity and account information.  &#10;&#10;If you plan to fill out the Free Application for Federal Student Aid (FAFSA®) form when it becomes available on Oct. 1, you (and your parent if you're a dependent student) should create an FSA ID as soon as possible. &#10;&#10;To create an account, go to https://StudentAid.gov/login &#10;&#10;0:25 Personal Information &#10;1:29 Account Information &#10;1:55 Contact Information &#10;2:13 Communication Preferences &#10;2:49 Challenge Questions &#10;3:08 Confirm and Verify &#10;3:24 Verify Your Contact Info &#10;5:27 Congratulations! You’ve Created Your FSA ID" title="How to Create an Account and Username (FSA ID) for StudentAid.gov">
            <a:hlinkClick r:id="rId3"/>
          </p:cNvPr>
          <p:cNvPicPr preferRelativeResize="0"/>
          <p:nvPr/>
        </p:nvPicPr>
        <p:blipFill>
          <a:blip r:embed="rId4">
            <a:alphaModFix/>
          </a:blip>
          <a:stretch>
            <a:fillRect/>
          </a:stretch>
        </p:blipFill>
        <p:spPr>
          <a:xfrm>
            <a:off x="491425" y="358475"/>
            <a:ext cx="7962125" cy="447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a:bodyPr>
          <a:lstStyle/>
          <a:p>
            <a:pPr marL="0" lvl="0" indent="0" algn="l" rtl="0">
              <a:spcBef>
                <a:spcPts val="520"/>
              </a:spcBef>
              <a:spcAft>
                <a:spcPts val="0"/>
              </a:spcAft>
              <a:buNone/>
            </a:pPr>
            <a:r>
              <a:rPr lang="en-US" dirty="0"/>
              <a:t>FSA ID is the username and password that allows parents and students to identify themselves electronically to access U.S. Department of Education systems, including the FAFSA. Each student and parent will create their own FSA ID.</a:t>
            </a:r>
            <a:endParaRPr dirty="0"/>
          </a:p>
          <a:p>
            <a:pPr marL="0" lvl="0" indent="0" algn="l" rtl="0">
              <a:spcBef>
                <a:spcPts val="520"/>
              </a:spcBef>
              <a:spcAft>
                <a:spcPts val="0"/>
              </a:spcAft>
              <a:buNone/>
            </a:pPr>
            <a:endParaRPr dirty="0"/>
          </a:p>
          <a:p>
            <a:pPr marL="0" lvl="0" indent="0" algn="l" rtl="0">
              <a:spcBef>
                <a:spcPts val="0"/>
              </a:spcBef>
              <a:spcAft>
                <a:spcPts val="0"/>
              </a:spcAft>
              <a:buNone/>
            </a:pPr>
            <a:r>
              <a:rPr lang="en-US" sz="1800" b="1" dirty="0">
                <a:solidFill>
                  <a:srgbClr val="910D28"/>
                </a:solidFill>
              </a:rPr>
              <a:t>Create an FSA ID tonight before you leave!</a:t>
            </a:r>
            <a:endParaRPr sz="1800" b="1" dirty="0">
              <a:solidFill>
                <a:srgbClr val="910D28"/>
              </a:solidFill>
            </a:endParaRPr>
          </a:p>
          <a:p>
            <a:pPr marL="0" lvl="0" indent="0" algn="l" rtl="0">
              <a:spcBef>
                <a:spcPts val="0"/>
              </a:spcBef>
              <a:spcAft>
                <a:spcPts val="0"/>
              </a:spcAft>
              <a:buNone/>
            </a:pPr>
            <a:r>
              <a:rPr lang="en-US" sz="1800" b="1" dirty="0">
                <a:solidFill>
                  <a:srgbClr val="910D28"/>
                </a:solidFill>
              </a:rPr>
              <a:t>It only takes a few minutes!</a:t>
            </a:r>
            <a:endParaRPr sz="1800" b="1" dirty="0">
              <a:solidFill>
                <a:srgbClr val="910D28"/>
              </a:solidFill>
            </a:endParaRPr>
          </a:p>
          <a:p>
            <a:pPr marL="0" lvl="0" indent="0" algn="l" rtl="0">
              <a:spcBef>
                <a:spcPts val="0"/>
              </a:spcBef>
              <a:spcAft>
                <a:spcPts val="0"/>
              </a:spcAft>
              <a:buNone/>
            </a:pPr>
            <a:r>
              <a:rPr lang="en-US" sz="1800" b="1" dirty="0">
                <a:solidFill>
                  <a:srgbClr val="910D28"/>
                </a:solidFill>
              </a:rPr>
              <a:t>You will need your social security number.</a:t>
            </a:r>
            <a:endParaRPr sz="1800" b="1" dirty="0">
              <a:solidFill>
                <a:srgbClr val="910D28"/>
              </a:solidFill>
            </a:endParaRPr>
          </a:p>
          <a:p>
            <a:pPr marL="0" lvl="0" indent="0" algn="l" rtl="0">
              <a:spcBef>
                <a:spcPts val="0"/>
              </a:spcBef>
              <a:spcAft>
                <a:spcPts val="0"/>
              </a:spcAft>
              <a:buNone/>
            </a:pPr>
            <a:r>
              <a:rPr lang="en-US" sz="1800" b="1" dirty="0">
                <a:solidFill>
                  <a:srgbClr val="910D28"/>
                </a:solidFill>
              </a:rPr>
              <a:t>Could take up to 3 days to receive your</a:t>
            </a:r>
            <a:endParaRPr sz="1800" b="1" dirty="0">
              <a:solidFill>
                <a:srgbClr val="910D28"/>
              </a:solidFill>
            </a:endParaRPr>
          </a:p>
          <a:p>
            <a:pPr marL="0" lvl="0" indent="0" algn="l" rtl="0">
              <a:spcBef>
                <a:spcPts val="0"/>
              </a:spcBef>
              <a:spcAft>
                <a:spcPts val="0"/>
              </a:spcAft>
              <a:buClr>
                <a:schemeClr val="dk1"/>
              </a:buClr>
              <a:buSzPts val="1800"/>
              <a:buFont typeface="Arial"/>
              <a:buNone/>
            </a:pPr>
            <a:r>
              <a:rPr lang="en-US" sz="1800" b="1" dirty="0">
                <a:solidFill>
                  <a:srgbClr val="910D28"/>
                </a:solidFill>
              </a:rPr>
              <a:t>information.</a:t>
            </a:r>
            <a:endParaRPr sz="1800" b="1" dirty="0">
              <a:solidFill>
                <a:srgbClr val="910D28"/>
              </a:solidFill>
            </a:endParaRPr>
          </a:p>
        </p:txBody>
      </p:sp>
      <p:sp>
        <p:nvSpPr>
          <p:cNvPr id="355" name="Google Shape;355;p6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FSA ID</a:t>
            </a:r>
            <a:endParaRPr dirty="0"/>
          </a:p>
        </p:txBody>
      </p:sp>
      <p:pic>
        <p:nvPicPr>
          <p:cNvPr id="356" name="Google Shape;356;p62"/>
          <p:cNvPicPr preferRelativeResize="0"/>
          <p:nvPr/>
        </p:nvPicPr>
        <p:blipFill>
          <a:blip r:embed="rId3">
            <a:alphaModFix/>
          </a:blip>
          <a:stretch>
            <a:fillRect/>
          </a:stretch>
        </p:blipFill>
        <p:spPr>
          <a:xfrm>
            <a:off x="5169425" y="2846325"/>
            <a:ext cx="1863125" cy="1863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On your Paying for College 101: Part One Note Catcher answer the three questions below:</a:t>
            </a:r>
            <a:endParaRPr dirty="0"/>
          </a:p>
          <a:p>
            <a:pPr marL="457200" lvl="0" indent="-393700" algn="l" rtl="0">
              <a:spcBef>
                <a:spcPts val="520"/>
              </a:spcBef>
              <a:spcAft>
                <a:spcPts val="0"/>
              </a:spcAft>
              <a:buSzPts val="2600"/>
              <a:buChar char="•"/>
            </a:pPr>
            <a:r>
              <a:rPr lang="en-US" dirty="0"/>
              <a:t>What did you learn?</a:t>
            </a:r>
            <a:endParaRPr dirty="0"/>
          </a:p>
          <a:p>
            <a:pPr marL="457200" lvl="0" indent="-393700" algn="l" rtl="0">
              <a:spcBef>
                <a:spcPts val="0"/>
              </a:spcBef>
              <a:spcAft>
                <a:spcPts val="0"/>
              </a:spcAft>
              <a:buSzPts val="2600"/>
              <a:buChar char="•"/>
            </a:pPr>
            <a:r>
              <a:rPr lang="en-US" dirty="0"/>
              <a:t>So what are some scholarships your student might apply for?</a:t>
            </a:r>
            <a:endParaRPr dirty="0"/>
          </a:p>
          <a:p>
            <a:pPr marL="457200" lvl="0" indent="-393700" algn="l" rtl="0">
              <a:spcBef>
                <a:spcPts val="0"/>
              </a:spcBef>
              <a:spcAft>
                <a:spcPts val="0"/>
              </a:spcAft>
              <a:buSzPts val="2600"/>
              <a:buChar char="•"/>
            </a:pPr>
            <a:r>
              <a:rPr lang="en-US" dirty="0"/>
              <a:t>Now what are your next steps?</a:t>
            </a:r>
            <a:endParaRPr dirty="0"/>
          </a:p>
        </p:txBody>
      </p:sp>
      <p:sp>
        <p:nvSpPr>
          <p:cNvPr id="362" name="Google Shape;362;p6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What? So What? Now What?</a:t>
            </a:r>
            <a:endParaRPr dirty="0"/>
          </a:p>
        </p:txBody>
      </p:sp>
      <p:pic>
        <p:nvPicPr>
          <p:cNvPr id="363" name="Google Shape;363;p63"/>
          <p:cNvPicPr preferRelativeResize="0"/>
          <p:nvPr/>
        </p:nvPicPr>
        <p:blipFill>
          <a:blip r:embed="rId3">
            <a:alphaModFix/>
          </a:blip>
          <a:stretch>
            <a:fillRect/>
          </a:stretch>
        </p:blipFill>
        <p:spPr>
          <a:xfrm>
            <a:off x="7683900" y="53625"/>
            <a:ext cx="1201325" cy="1201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Date:</a:t>
            </a:r>
            <a:endParaRPr/>
          </a:p>
          <a:p>
            <a:pPr marL="0" lvl="0" indent="0" algn="l" rtl="0">
              <a:spcBef>
                <a:spcPts val="520"/>
              </a:spcBef>
              <a:spcAft>
                <a:spcPts val="0"/>
              </a:spcAft>
              <a:buNone/>
            </a:pPr>
            <a:r>
              <a:rPr lang="en-US"/>
              <a:t>Time:</a:t>
            </a:r>
            <a:endParaRPr/>
          </a:p>
          <a:p>
            <a:pPr marL="0" lvl="0" indent="0" algn="l" rtl="0">
              <a:spcBef>
                <a:spcPts val="520"/>
              </a:spcBef>
              <a:spcAft>
                <a:spcPts val="0"/>
              </a:spcAft>
              <a:buNone/>
            </a:pPr>
            <a:r>
              <a:rPr lang="en-US"/>
              <a:t>Place:</a:t>
            </a:r>
            <a:endParaRPr/>
          </a:p>
        </p:txBody>
      </p:sp>
      <p:sp>
        <p:nvSpPr>
          <p:cNvPr id="369" name="Google Shape;369;p6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Paying for College: Part Two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Twins Days Festival Twins Scholarship</a:t>
            </a:r>
            <a:endParaRPr b="1" dirty="0"/>
          </a:p>
          <a:p>
            <a:pPr marL="0" lvl="0" indent="0" algn="l" rtl="0">
              <a:spcBef>
                <a:spcPts val="520"/>
              </a:spcBef>
              <a:spcAft>
                <a:spcPts val="0"/>
              </a:spcAft>
              <a:buNone/>
            </a:pPr>
            <a:r>
              <a:rPr lang="en-US" dirty="0"/>
              <a:t>This scholarship is given to twins who will be attending an  accredited university. The twins must have attended three out of the last five Twin Days Festival.</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13" name="Google Shape;113;p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14" name="Google Shape;114;p26"/>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Clr>
                <a:schemeClr val="dk1"/>
              </a:buClr>
              <a:buSzPts val="1100"/>
              <a:buFont typeface="Arial"/>
              <a:buNone/>
            </a:pPr>
            <a:r>
              <a:rPr lang="en-US" sz="7300" b="1">
                <a:solidFill>
                  <a:srgbClr val="910D28"/>
                </a:solidFill>
                <a:latin typeface="Calibri"/>
                <a:ea typeface="Calibri"/>
                <a:cs typeface="Calibri"/>
                <a:sym typeface="Calibri"/>
              </a:rPr>
              <a:t>REAL</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Paranormal Investigation Grant:</a:t>
            </a:r>
            <a:endParaRPr b="1" dirty="0"/>
          </a:p>
          <a:p>
            <a:pPr marL="0" lvl="0" indent="0" algn="l" rtl="0">
              <a:spcBef>
                <a:spcPts val="520"/>
              </a:spcBef>
              <a:spcAft>
                <a:spcPts val="0"/>
              </a:spcAft>
              <a:buNone/>
            </a:pPr>
            <a:r>
              <a:rPr lang="en-US" dirty="0"/>
              <a:t>This grant is given to students interested in paranormal phenomena and conducting research or investigations into haunted location, supernatural occurrences, and unexplained mysteries.</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20" name="Google Shape;120;p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21" name="Google Shape;121;p27"/>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FAKE</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Emoji Interpretation Scholarship:</a:t>
            </a:r>
            <a:endParaRPr b="1" dirty="0"/>
          </a:p>
          <a:p>
            <a:pPr marL="0" lvl="0" indent="0" algn="l" rtl="0">
              <a:spcBef>
                <a:spcPts val="520"/>
              </a:spcBef>
              <a:spcAft>
                <a:spcPts val="0"/>
              </a:spcAft>
              <a:buNone/>
            </a:pPr>
            <a:r>
              <a:rPr lang="en-US" dirty="0"/>
              <a:t>This scholarship is awarded to students who have demonstrated exceptional skills in deciphering the meaning and cultural significance of emojis in contemporary communication.</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27" name="Google Shape;127;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28" name="Google Shape;128;p28"/>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FAKE</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Chick and Sophie Major Memorial Duck Calling Contest:</a:t>
            </a:r>
            <a:endParaRPr b="1" dirty="0"/>
          </a:p>
          <a:p>
            <a:pPr marL="0" lvl="0" indent="0" algn="l" rtl="0">
              <a:spcBef>
                <a:spcPts val="520"/>
              </a:spcBef>
              <a:spcAft>
                <a:spcPts val="0"/>
              </a:spcAft>
              <a:buNone/>
            </a:pPr>
            <a:r>
              <a:rPr lang="en-US" dirty="0"/>
              <a:t>This contest awards the top four high school seniors who win the Duck Calling Competition. The award is meant to go toward a college or university.</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34" name="Google Shape;134;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35" name="Google Shape;135;p29"/>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REAL</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b="1" dirty="0"/>
              <a:t>Retro Gaming Preservation Grant:</a:t>
            </a:r>
            <a:endParaRPr b="1" dirty="0"/>
          </a:p>
          <a:p>
            <a:pPr marL="0" lvl="0" indent="0" algn="l" rtl="0">
              <a:spcBef>
                <a:spcPts val="520"/>
              </a:spcBef>
              <a:spcAft>
                <a:spcPts val="0"/>
              </a:spcAft>
              <a:buNone/>
            </a:pPr>
            <a:r>
              <a:rPr lang="en-US" dirty="0"/>
              <a:t>This grant supports students passionate about preserving and documenting the history of retro video games, including their cultural impact and technological advancements.</a:t>
            </a:r>
            <a:endParaRPr dirty="0"/>
          </a:p>
          <a:p>
            <a:pPr marL="0" lvl="0" indent="0" algn="l" rtl="0">
              <a:spcBef>
                <a:spcPts val="520"/>
              </a:spcBef>
              <a:spcAft>
                <a:spcPts val="0"/>
              </a:spcAft>
              <a:buNone/>
            </a:pPr>
            <a:endParaRPr dirty="0"/>
          </a:p>
          <a:p>
            <a:pPr marL="0" lvl="0" indent="0" algn="ctr" rtl="0">
              <a:spcBef>
                <a:spcPts val="520"/>
              </a:spcBef>
              <a:spcAft>
                <a:spcPts val="0"/>
              </a:spcAft>
              <a:buNone/>
            </a:pPr>
            <a:endParaRPr sz="5200" b="1" dirty="0"/>
          </a:p>
        </p:txBody>
      </p:sp>
      <p:sp>
        <p:nvSpPr>
          <p:cNvPr id="141" name="Google Shape;141;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Real or Fake?</a:t>
            </a:r>
            <a:endParaRPr dirty="0"/>
          </a:p>
        </p:txBody>
      </p:sp>
      <p:sp>
        <p:nvSpPr>
          <p:cNvPr id="142" name="Google Shape;142;p30"/>
          <p:cNvSpPr txBox="1"/>
          <p:nvPr/>
        </p:nvSpPr>
        <p:spPr>
          <a:xfrm>
            <a:off x="2828775" y="3246025"/>
            <a:ext cx="3762300" cy="13083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7300" b="1">
                <a:solidFill>
                  <a:srgbClr val="910D28"/>
                </a:solidFill>
                <a:latin typeface="Calibri"/>
                <a:ea typeface="Calibri"/>
                <a:cs typeface="Calibri"/>
                <a:sym typeface="Calibri"/>
              </a:rPr>
              <a:t>FAKE</a:t>
            </a:r>
            <a:endParaRPr sz="350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3249</Words>
  <Application>Microsoft Macintosh PowerPoint</Application>
  <PresentationFormat>On-screen Show (16:9)</PresentationFormat>
  <Paragraphs>267</Paragraphs>
  <Slides>43</Slides>
  <Notes>43</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Noto Sans Symbols</vt:lpstr>
      <vt:lpstr>Roboto</vt:lpstr>
      <vt:lpstr>Arial</vt:lpstr>
      <vt:lpstr>Calibri</vt:lpstr>
      <vt:lpstr>LEARN theme</vt:lpstr>
      <vt:lpstr>LEARN theme</vt:lpstr>
      <vt:lpstr>PowerPoint Presentation</vt:lpstr>
      <vt:lpstr>Paying for College 101</vt:lpstr>
      <vt:lpstr>Essential Questions</vt:lpstr>
      <vt:lpstr>Lesson Objectives</vt:lpstr>
      <vt:lpstr>Real or Fake?</vt:lpstr>
      <vt:lpstr>Real or Fake?</vt:lpstr>
      <vt:lpstr>Real or Fake?</vt:lpstr>
      <vt:lpstr>Real or Fake?</vt:lpstr>
      <vt:lpstr>Real or Fake?</vt:lpstr>
      <vt:lpstr>Real or Fake?</vt:lpstr>
      <vt:lpstr>Parking Lot</vt:lpstr>
      <vt:lpstr>PSE Pathways</vt:lpstr>
      <vt:lpstr>Paying for PSE Pathways</vt:lpstr>
      <vt:lpstr>Grants = Free Money</vt:lpstr>
      <vt:lpstr>Scholarships = Free Money!</vt:lpstr>
      <vt:lpstr>Digital Resources</vt:lpstr>
      <vt:lpstr>I Notice, I Wonder</vt:lpstr>
      <vt:lpstr>I Notice, I Wonder</vt:lpstr>
      <vt:lpstr>PSE Pathway</vt:lpstr>
      <vt:lpstr>PSE Pathway</vt:lpstr>
      <vt:lpstr>PSE Pathway</vt:lpstr>
      <vt:lpstr>PSE Pathway</vt:lpstr>
      <vt:lpstr>PSE Scholarship </vt:lpstr>
      <vt:lpstr>PSE Scholarship</vt:lpstr>
      <vt:lpstr>Local Scholarship</vt:lpstr>
      <vt:lpstr>Local Scholarship</vt:lpstr>
      <vt:lpstr>Local Scholarship</vt:lpstr>
      <vt:lpstr>Scholarship Tips</vt:lpstr>
      <vt:lpstr>Scholarship Tips </vt:lpstr>
      <vt:lpstr>Scholarship Tips </vt:lpstr>
      <vt:lpstr>Scholarship Tips </vt:lpstr>
      <vt:lpstr>Scholarship Databases</vt:lpstr>
      <vt:lpstr>Other Forms of Financial Aid</vt:lpstr>
      <vt:lpstr>Other Forms of Financial Aid</vt:lpstr>
      <vt:lpstr>Additional Tips for Managing PSE Costs</vt:lpstr>
      <vt:lpstr>Additional Tips for Managing PSE Costs</vt:lpstr>
      <vt:lpstr>Find a Scholarship or Two</vt:lpstr>
      <vt:lpstr>What is the FAFSA?</vt:lpstr>
      <vt:lpstr>What information is needed for the FAFSA?</vt:lpstr>
      <vt:lpstr>PowerPoint Presentation</vt:lpstr>
      <vt:lpstr>FSA ID</vt:lpstr>
      <vt:lpstr>What? So What? Now What?</vt:lpstr>
      <vt:lpstr>Paying for College: Part Two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Paying for College 101: Part One</dc:title>
  <dc:subject/>
  <dc:creator>K20 Center</dc:creator>
  <cp:keywords/>
  <dc:description/>
  <cp:lastModifiedBy>Gracia, Ann M.</cp:lastModifiedBy>
  <cp:revision>10</cp:revision>
  <dcterms:modified xsi:type="dcterms:W3CDTF">2023-06-29T19:54:09Z</dcterms:modified>
  <cp:category/>
</cp:coreProperties>
</file>