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Roboto"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B840DF-2D40-6CF9-632B-62D76BAC5CC3}" name="Walker, Helena M." initials="LW" userId="S::Helena.Walker@ou.edu::b9da1922-ddd1-4a2d-a730-ba78a15a5f5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6206D-28D0-4EC6-B77F-E1F5B8B519D2}">
  <a:tblStyle styleId="{7986206D-28D0-4EC6-B77F-E1F5B8B519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8A522B5-3FAF-47AF-8BAE-F699B89DCBF1}"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5"/>
    <p:restoredTop sz="94626"/>
  </p:normalViewPr>
  <p:slideViewPr>
    <p:cSldViewPr snapToGrid="0">
      <p:cViewPr varScale="1">
        <p:scale>
          <a:sx n="161" d="100"/>
          <a:sy n="161"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3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udentaid.gov/understand-aid/types/grants/pel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okhighered.org/admin-fac/finaidresources/otag.s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klahoma.gov/careertech/about.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oklahoma.gov/careertech.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jobcorps.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pprenticeship.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efense.gov/About/our-for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khighered.org/okpromis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martscholarship.org/smar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learn.k20center.ou.edu/tech-tool/2180"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youtube.com/watch?v=EVS_yYQoLJg"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iTb7hMVtzco&amp;t=2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learn.k20center.ou.edu/strategy/b30762a7557ba0b391f207f4c6002113"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53b655d3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253b655d3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a:t>Scholarships.com. (n.d.-b). </a:t>
            </a:r>
            <a:r>
              <a:rPr lang="en-US" i="1"/>
              <a:t>Vegetarian Resource Group College scholarship</a:t>
            </a:r>
            <a:r>
              <a:rPr lang="en-US"/>
              <a:t>. Scholarships for high school and college students 2023. https://www.scholarships.com/financial-aid/college-scholarships/scholarships-by-type/unusual-scholarships/vegetarian-resource-group-college-scholarship/ </a:t>
            </a:r>
            <a:endParaRPr/>
          </a:p>
          <a:p>
            <a:pPr marL="35560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3df7811307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3df7811307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link or QR code to slide for a digital Parking Lot.</a:t>
            </a:r>
            <a:endParaRPr/>
          </a:p>
          <a:p>
            <a:pPr marL="0" lvl="0" indent="0" algn="l" rtl="0">
              <a:lnSpc>
                <a:spcPct val="115000"/>
              </a:lnSpc>
              <a:spcBef>
                <a:spcPts val="0"/>
              </a:spcBef>
              <a:spcAft>
                <a:spcPts val="0"/>
              </a:spcAft>
              <a:buNone/>
            </a:pPr>
            <a:endParaRPr/>
          </a:p>
          <a:p>
            <a:pPr marL="0" lvl="0" indent="0" algn="l" rtl="0">
              <a:lnSpc>
                <a:spcPct val="115000"/>
              </a:lnSpc>
              <a:spcBef>
                <a:spcPts val="1000"/>
              </a:spcBef>
              <a:spcAft>
                <a:spcPts val="1000"/>
              </a:spcAft>
              <a:buClr>
                <a:schemeClr val="dk1"/>
              </a:buClr>
              <a:buSzPts val="1100"/>
              <a:buFont typeface="Arial"/>
              <a:buNone/>
            </a:pPr>
            <a:r>
              <a:rPr lang="en-US"/>
              <a:t>K20 Center. (n.d.). Parking lot.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https://learn.k20center.ou.edu/strategy/131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Students don’t have to choose just one pathway. These pathways can be combined to help students obtain the career they want.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df78113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3df78113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May want to explain tuition/fee waiver and direct payments to the student</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3df78113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3df78113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Use the sites below to help determine the maximum award for the current year.</a:t>
            </a:r>
            <a:endParaRPr/>
          </a:p>
          <a:p>
            <a:pPr marL="0" lvl="0" indent="0" algn="l" rtl="0">
              <a:lnSpc>
                <a:spcPct val="115000"/>
              </a:lnSpc>
              <a:spcBef>
                <a:spcPts val="1200"/>
              </a:spcBef>
              <a:spcAft>
                <a:spcPts val="0"/>
              </a:spcAft>
              <a:buNone/>
            </a:pPr>
            <a:r>
              <a:rPr lang="en-US"/>
              <a:t>Pell - </a:t>
            </a:r>
            <a:r>
              <a:rPr lang="en-US" sz="1200">
                <a:solidFill>
                  <a:srgbClr val="202124"/>
                </a:solidFill>
              </a:rPr>
              <a:t> </a:t>
            </a:r>
            <a:r>
              <a:rPr lang="en-US" sz="1200" u="sng">
                <a:solidFill>
                  <a:schemeClr val="hlink"/>
                </a:solidFill>
                <a:hlinkClick r:id="rId3"/>
              </a:rPr>
              <a:t>https://studentaid.gov/understand-aid/types/grants/pell</a:t>
            </a:r>
            <a:endParaRPr sz="1200">
              <a:solidFill>
                <a:srgbClr val="202124"/>
              </a:solidFill>
            </a:endParaRPr>
          </a:p>
          <a:p>
            <a:pPr marL="0" lvl="0" indent="0" algn="l" rtl="0">
              <a:lnSpc>
                <a:spcPct val="115000"/>
              </a:lnSpc>
              <a:spcBef>
                <a:spcPts val="1200"/>
              </a:spcBef>
              <a:spcAft>
                <a:spcPts val="1200"/>
              </a:spcAft>
              <a:buNone/>
            </a:pPr>
            <a:r>
              <a:rPr lang="en-US" sz="1200">
                <a:solidFill>
                  <a:srgbClr val="202124"/>
                </a:solidFill>
              </a:rPr>
              <a:t>OTAG - </a:t>
            </a:r>
            <a:r>
              <a:rPr lang="en-US" sz="1200" u="sng">
                <a:solidFill>
                  <a:schemeClr val="hlink"/>
                </a:solidFill>
                <a:hlinkClick r:id="rId4"/>
              </a:rPr>
              <a:t>https://www.okhighered.org/admin-fac/finaidresources/otag.shtml</a:t>
            </a:r>
            <a:r>
              <a:rPr lang="en-US" sz="1200">
                <a:solidFill>
                  <a:srgbClr val="202124"/>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3df781130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3df78113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You may want to explain tuition/fee waiver and direct payments to the student</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53b655d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53b655d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3df781130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3df781130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YouTube. (2021, September 21). </a:t>
            </a:r>
            <a:r>
              <a:rPr lang="en-US" i="1"/>
              <a:t>K20 Center 15 minute timer</a:t>
            </a:r>
            <a:r>
              <a:rPr lang="en-US"/>
              <a:t>. YouTube. https://www.youtube.com/watch?v=m3zT2IxZQaw </a:t>
            </a:r>
            <a:endParaRPr/>
          </a:p>
          <a:p>
            <a:pPr marL="0" lvl="0" indent="0" algn="l" rtl="0">
              <a:lnSpc>
                <a:spcPct val="115000"/>
              </a:lnSpc>
              <a:spcBef>
                <a:spcPts val="1200"/>
              </a:spcBef>
              <a:spcAft>
                <a:spcPts val="1000"/>
              </a:spcAft>
              <a:buClr>
                <a:schemeClr val="dk1"/>
              </a:buClr>
              <a:buSzPts val="1100"/>
              <a:buFont typeface="Arial"/>
              <a:buNone/>
            </a:pPr>
            <a:r>
              <a:rPr lang="en-US"/>
              <a:t>K20 Center. (n.d.). I notice, I wonder. strategies. Retrieved from https://learn.k20center.ou.edu/strategy/180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3df7811307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3df7811307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YouTube. (2021, September 21). </a:t>
            </a:r>
            <a:r>
              <a:rPr lang="en-US" i="1"/>
              <a:t>K20 Center 15 minute timer</a:t>
            </a:r>
            <a:r>
              <a:rPr lang="en-US"/>
              <a:t>. YouTube. https://www.youtube.com/watch?v=m3zT2IxZQaw </a:t>
            </a:r>
            <a:endParaRPr/>
          </a:p>
          <a:p>
            <a:pPr marL="0" lvl="0" indent="0" algn="l" rtl="0">
              <a:lnSpc>
                <a:spcPct val="115000"/>
              </a:lnSpc>
              <a:spcBef>
                <a:spcPts val="1200"/>
              </a:spcBef>
              <a:spcAft>
                <a:spcPts val="1000"/>
              </a:spcAft>
              <a:buClr>
                <a:schemeClr val="dk1"/>
              </a:buClr>
              <a:buSzPts val="1100"/>
              <a:buFont typeface="Arial"/>
              <a:buNone/>
            </a:pPr>
            <a:r>
              <a:rPr lang="en-US"/>
              <a:t>K20 Center. (n.d.). I notice, I wonder. strategies. Retrieved from https://learn.k20center.ou.edu/strategy/180</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2ff93650b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2ff93650b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t> </a:t>
            </a:r>
            <a:r>
              <a:rPr lang="en-US" sz="1200" u="sng">
                <a:solidFill>
                  <a:schemeClr val="hlink"/>
                </a:solidFill>
                <a:hlinkClick r:id="rId3"/>
              </a:rPr>
              <a:t>https://oklahoma.gov/careertech/about.html</a:t>
            </a:r>
            <a:endParaRPr sz="1200"/>
          </a:p>
          <a:p>
            <a:pPr marL="457200" lvl="0" indent="-304800" algn="l" rtl="0">
              <a:lnSpc>
                <a:spcPct val="115000"/>
              </a:lnSpc>
              <a:spcBef>
                <a:spcPts val="1200"/>
              </a:spcBef>
              <a:spcAft>
                <a:spcPts val="0"/>
              </a:spcAft>
              <a:buClr>
                <a:schemeClr val="dk1"/>
              </a:buClr>
              <a:buSzPts val="1200"/>
              <a:buFont typeface="Roboto"/>
              <a:buChar char="●"/>
            </a:pPr>
            <a:r>
              <a:rPr lang="en-US" sz="1200">
                <a:latin typeface="Roboto"/>
                <a:ea typeface="Roboto"/>
                <a:cs typeface="Roboto"/>
                <a:sym typeface="Roboto"/>
              </a:rPr>
              <a:t>Does not cover fees, books, housing, or meals.</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must begin their first CareerTech program before their 24th birthday.</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who are undocumented can receive the Next Step scholarship, but it’s important for them to check with an academic advisor to make sure they are eligible for certification within specific program fields.</a:t>
            </a:r>
            <a:endParaRPr sz="1200"/>
          </a:p>
          <a:p>
            <a:pPr marL="0" lvl="0" indent="0" algn="l" rtl="0">
              <a:lnSpc>
                <a:spcPct val="115000"/>
              </a:lnSpc>
              <a:spcBef>
                <a:spcPts val="1200"/>
              </a:spcBef>
              <a:spcAft>
                <a:spcPts val="1200"/>
              </a:spcAft>
              <a:buNone/>
            </a:pPr>
            <a:r>
              <a:rPr lang="en-US" sz="1200"/>
              <a:t>CareerTech. (n.d.).</a:t>
            </a:r>
            <a:r>
              <a:rPr lang="en-US" sz="1200">
                <a:uFill>
                  <a:noFill/>
                </a:uFill>
                <a:hlinkClick r:id="rId4"/>
              </a:rPr>
              <a:t> </a:t>
            </a:r>
            <a:r>
              <a:rPr lang="en-US" sz="1200" u="sng">
                <a:solidFill>
                  <a:srgbClr val="1155CC"/>
                </a:solidFill>
                <a:hlinkClick r:id="rId4">
                  <a:extLst>
                    <a:ext uri="{A12FA001-AC4F-418D-AE19-62706E023703}">
                      <ahyp:hlinkClr xmlns:ahyp="http://schemas.microsoft.com/office/drawing/2018/hyperlinkcolor" val="tx"/>
                    </a:ext>
                  </a:extLst>
                </a:hlinkClick>
              </a:rPr>
              <a:t>https://oklahoma.gov/careertech.html</a:t>
            </a:r>
            <a:endParaRPr sz="1200">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42035c2b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42035c2b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u="sng">
                <a:solidFill>
                  <a:schemeClr val="hlink"/>
                </a:solidFill>
                <a:latin typeface="Calibri"/>
                <a:ea typeface="Calibri"/>
                <a:cs typeface="Calibri"/>
                <a:sym typeface="Calibri"/>
                <a:hlinkClick r:id="rId3"/>
              </a:rPr>
              <a:t>https://www.jobcorps.gov/</a:t>
            </a: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200"/>
          </a:p>
          <a:p>
            <a:pPr marL="457200" lvl="0" indent="-304800" algn="l" rtl="0">
              <a:lnSpc>
                <a:spcPct val="115000"/>
              </a:lnSpc>
              <a:spcBef>
                <a:spcPts val="1200"/>
              </a:spcBef>
              <a:spcAft>
                <a:spcPts val="0"/>
              </a:spcAft>
              <a:buClr>
                <a:schemeClr val="dk1"/>
              </a:buClr>
              <a:buSzPts val="1200"/>
              <a:buChar char="●"/>
            </a:pPr>
            <a:r>
              <a:rPr lang="en-US" sz="1200"/>
              <a:t>Students can learn and earn money at the same time. Job Corps programs provide housing, meals, medical care, and a living allowance for students while they train for a career.</a:t>
            </a:r>
            <a:endParaRPr sz="1200"/>
          </a:p>
          <a:p>
            <a:pPr marL="457200" lvl="0" indent="-304800" algn="l" rtl="0">
              <a:lnSpc>
                <a:spcPct val="115000"/>
              </a:lnSpc>
              <a:spcBef>
                <a:spcPts val="0"/>
              </a:spcBef>
              <a:spcAft>
                <a:spcPts val="0"/>
              </a:spcAft>
              <a:buClr>
                <a:schemeClr val="dk1"/>
              </a:buClr>
              <a:buSzPts val="1200"/>
              <a:buChar char="●"/>
            </a:pPr>
            <a:r>
              <a:rPr lang="en-US" sz="1200"/>
              <a:t>Students aged 16-24 are eligible to attend Job Corps.</a:t>
            </a:r>
            <a:endParaRPr sz="1200"/>
          </a:p>
          <a:p>
            <a:pPr marL="457200" lvl="0" indent="-304800" algn="l" rtl="0">
              <a:lnSpc>
                <a:spcPct val="115000"/>
              </a:lnSpc>
              <a:spcBef>
                <a:spcPts val="0"/>
              </a:spcBef>
              <a:spcAft>
                <a:spcPts val="0"/>
              </a:spcAft>
              <a:buClr>
                <a:schemeClr val="dk1"/>
              </a:buClr>
              <a:buSzPts val="1200"/>
              <a:buChar char="●"/>
            </a:pPr>
            <a:r>
              <a:rPr lang="en-US" sz="1200"/>
              <a:t>Training programs are available in welding, computer technology, health care, carpentry, and many other career fields.</a:t>
            </a:r>
            <a:endParaRPr sz="1200"/>
          </a:p>
          <a:p>
            <a:pPr marL="457200" lvl="0" indent="-304800" algn="l" rtl="0">
              <a:lnSpc>
                <a:spcPct val="115000"/>
              </a:lnSpc>
              <a:spcBef>
                <a:spcPts val="0"/>
              </a:spcBef>
              <a:spcAft>
                <a:spcPts val="0"/>
              </a:spcAft>
              <a:buClr>
                <a:schemeClr val="dk1"/>
              </a:buClr>
              <a:buSzPts val="1200"/>
              <a:buChar char="●"/>
            </a:pPr>
            <a:r>
              <a:rPr lang="en-US" sz="1200"/>
              <a:t>Oklahoma has 3 Job Corps locations: Guthrie, Tahlequah, and Tulsa. There are also Job Corps all over the country. </a:t>
            </a:r>
            <a:endParaRPr sz="1200"/>
          </a:p>
          <a:p>
            <a:pPr marL="457200" lvl="0" indent="-304800" algn="l" rtl="0">
              <a:lnSpc>
                <a:spcPct val="115000"/>
              </a:lnSpc>
              <a:spcBef>
                <a:spcPts val="0"/>
              </a:spcBef>
              <a:spcAft>
                <a:spcPts val="0"/>
              </a:spcAft>
              <a:buClr>
                <a:schemeClr val="dk1"/>
              </a:buClr>
              <a:buSzPts val="1200"/>
              <a:buChar char="●"/>
            </a:pPr>
            <a:r>
              <a:rPr lang="en-US" sz="1200"/>
              <a:t>Students can go to </a:t>
            </a:r>
            <a:r>
              <a:rPr lang="en-US" sz="1200" u="sng"/>
              <a:t>jobcorps.gov</a:t>
            </a:r>
            <a:r>
              <a:rPr lang="en-US" sz="1200"/>
              <a:t> to learn more information and apply.</a:t>
            </a:r>
            <a:endParaRPr sz="1200"/>
          </a:p>
          <a:p>
            <a:pPr marL="0" lvl="0" indent="0" algn="l" rtl="0">
              <a:lnSpc>
                <a:spcPct val="115000"/>
              </a:lnSpc>
              <a:spcBef>
                <a:spcPts val="1200"/>
              </a:spcBef>
              <a:spcAft>
                <a:spcPts val="1200"/>
              </a:spcAft>
              <a:buNone/>
            </a:pPr>
            <a:r>
              <a:rPr lang="en-US" sz="1200" i="1"/>
              <a:t>Job Corps: Careers Begin here</a:t>
            </a:r>
            <a:r>
              <a:rPr lang="en-US" sz="1200"/>
              <a:t>. Job Corps | Careers Begin Here. (n.d.). </a:t>
            </a:r>
            <a:r>
              <a:rPr lang="en-US" sz="1200" u="sng">
                <a:solidFill>
                  <a:srgbClr val="1155CC"/>
                </a:solidFill>
                <a:hlinkClick r:id="rId3">
                  <a:extLst>
                    <a:ext uri="{A12FA001-AC4F-418D-AE19-62706E023703}">
                      <ahyp:hlinkClr xmlns:ahyp="http://schemas.microsoft.com/office/drawing/2018/hyperlinkcolor" val="tx"/>
                    </a:ext>
                  </a:extLst>
                </a:hlinkClick>
              </a:rPr>
              <a:t>https://www.jobcorps.gov/</a:t>
            </a:r>
            <a:r>
              <a:rPr lang="en-US" sz="1200"/>
              <a:t> </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2ff93650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22ff93650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u="sng">
                <a:solidFill>
                  <a:schemeClr val="hlink"/>
                </a:solidFill>
                <a:hlinkClick r:id="rId3"/>
              </a:rPr>
              <a:t> https://www.apprenticeship.gov/</a:t>
            </a:r>
            <a:endParaRPr sz="1200"/>
          </a:p>
          <a:p>
            <a:pPr marL="457200" lvl="0" indent="-304800" algn="l" rtl="0">
              <a:lnSpc>
                <a:spcPct val="115000"/>
              </a:lnSpc>
              <a:spcBef>
                <a:spcPts val="1200"/>
              </a:spcBef>
              <a:spcAft>
                <a:spcPts val="0"/>
              </a:spcAft>
              <a:buClr>
                <a:schemeClr val="dk1"/>
              </a:buClr>
              <a:buSzPts val="1200"/>
              <a:buFont typeface="Roboto"/>
              <a:buChar char="●"/>
            </a:pPr>
            <a:r>
              <a:rPr lang="en-US" sz="1200">
                <a:latin typeface="Roboto"/>
                <a:ea typeface="Roboto"/>
                <a:cs typeface="Roboto"/>
                <a:sym typeface="Roboto"/>
              </a:rPr>
              <a:t>Students can earn while they learn. Apprenticeships provide paid on-the-job training along with some classroom instruction.</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Registered apprenticeships are available in a wide variety of industries from employers who partner with the government to provide paid training, usually for students aged 16–24.</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Registered apprenticeships are available in construction, plumbing, pharmacy technology, truck driving, and many other career fields.</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can go to </a:t>
            </a:r>
            <a:r>
              <a:rPr lang="en-US" sz="1200" u="sng">
                <a:latin typeface="Roboto"/>
                <a:ea typeface="Roboto"/>
                <a:cs typeface="Roboto"/>
                <a:sym typeface="Roboto"/>
                <a:hlinkClick r:id="rId3"/>
              </a:rPr>
              <a:t>apprenticeship.gov</a:t>
            </a:r>
            <a:r>
              <a:rPr lang="en-US" sz="1200">
                <a:latin typeface="Roboto"/>
                <a:ea typeface="Roboto"/>
                <a:cs typeface="Roboto"/>
                <a:sym typeface="Roboto"/>
              </a:rPr>
              <a:t> to search for registered apprenticeships. </a:t>
            </a:r>
            <a:endParaRPr sz="1200"/>
          </a:p>
          <a:p>
            <a:pPr marL="0" lvl="0" indent="0" algn="l" rtl="0">
              <a:lnSpc>
                <a:spcPct val="115000"/>
              </a:lnSpc>
              <a:spcBef>
                <a:spcPts val="1200"/>
              </a:spcBef>
              <a:spcAft>
                <a:spcPts val="0"/>
              </a:spcAft>
              <a:buNone/>
            </a:pPr>
            <a:r>
              <a:rPr lang="en-US" sz="1200"/>
              <a:t>Apprenticeship, O. of. (2023, May 12). Apprenticeship.gov. </a:t>
            </a:r>
            <a:r>
              <a:rPr lang="en-US" sz="1200" u="sng">
                <a:solidFill>
                  <a:srgbClr val="1155CC"/>
                </a:solidFill>
                <a:hlinkClick r:id="rId3">
                  <a:extLst>
                    <a:ext uri="{A12FA001-AC4F-418D-AE19-62706E023703}">
                      <ahyp:hlinkClr xmlns:ahyp="http://schemas.microsoft.com/office/drawing/2018/hyperlinkcolor" val="tx"/>
                    </a:ext>
                  </a:extLst>
                </a:hlinkClick>
              </a:rPr>
              <a:t>https://www.apprenticeship.gov/ </a:t>
            </a:r>
            <a:endParaRPr sz="1200"/>
          </a:p>
          <a:p>
            <a:pPr marL="0" lvl="0" indent="0" algn="l" rtl="0">
              <a:lnSpc>
                <a:spcPct val="115000"/>
              </a:lnSpc>
              <a:spcBef>
                <a:spcPts val="1200"/>
              </a:spcBef>
              <a:spcAft>
                <a:spcPts val="1000"/>
              </a:spcAft>
              <a:buNone/>
            </a:pPr>
            <a:endParaRPr sz="1200">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22ff93650b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22ff93650b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t> </a:t>
            </a:r>
            <a:r>
              <a:rPr lang="en-US" sz="1200" u="sng">
                <a:solidFill>
                  <a:schemeClr val="hlink"/>
                </a:solidFill>
                <a:hlinkClick r:id="rId3"/>
              </a:rPr>
              <a:t>https://www.defense.gov/About/our-forces/</a:t>
            </a:r>
            <a:endParaRPr sz="1200"/>
          </a:p>
          <a:p>
            <a:pPr marL="457200" lvl="0" indent="-304800" algn="l" rtl="0">
              <a:lnSpc>
                <a:spcPct val="115000"/>
              </a:lnSpc>
              <a:spcBef>
                <a:spcPts val="1200"/>
              </a:spcBef>
              <a:spcAft>
                <a:spcPts val="0"/>
              </a:spcAft>
              <a:buClr>
                <a:schemeClr val="dk1"/>
              </a:buClr>
              <a:buSzPts val="1200"/>
              <a:buFont typeface="Roboto"/>
              <a:buChar char="●"/>
            </a:pPr>
            <a:r>
              <a:rPr lang="en-US" sz="1200">
                <a:latin typeface="Roboto"/>
                <a:ea typeface="Roboto"/>
                <a:cs typeface="Roboto"/>
                <a:sym typeface="Roboto"/>
              </a:rPr>
              <a:t>Students who serve in the Army, Navy, Air Force, Coast Guard, Marine Corps, or Space Force can receive tuition assistance to help them pay for college.</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Many colleges have ROTC programs with scholarships available to students who plan to serve in the military after they graduate.</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may choose to join the reserves to serve on a part-time basis while going to college.</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may be eligible to receive financial benefits for college based on their parents’ military service.</a:t>
            </a:r>
            <a:endParaRPr sz="1200">
              <a:latin typeface="Roboto"/>
              <a:ea typeface="Roboto"/>
              <a:cs typeface="Roboto"/>
              <a:sym typeface="Roboto"/>
            </a:endParaRPr>
          </a:p>
          <a:p>
            <a:pPr marL="457200" lvl="0" indent="-304800" algn="l" rtl="0">
              <a:lnSpc>
                <a:spcPct val="115000"/>
              </a:lnSpc>
              <a:spcBef>
                <a:spcPts val="1000"/>
              </a:spcBef>
              <a:spcAft>
                <a:spcPts val="0"/>
              </a:spcAft>
              <a:buClr>
                <a:srgbClr val="595959"/>
              </a:buClr>
              <a:buSzPts val="1200"/>
              <a:buFont typeface="Roboto"/>
              <a:buChar char="●"/>
            </a:pPr>
            <a:r>
              <a:rPr lang="en-US" sz="1200">
                <a:latin typeface="Roboto"/>
                <a:ea typeface="Roboto"/>
                <a:cs typeface="Roboto"/>
                <a:sym typeface="Roboto"/>
              </a:rPr>
              <a:t>Students can be deployed while still in college.</a:t>
            </a:r>
            <a:endParaRPr sz="1200">
              <a:latin typeface="Roboto"/>
              <a:ea typeface="Roboto"/>
              <a:cs typeface="Roboto"/>
              <a:sym typeface="Roboto"/>
            </a:endParaRPr>
          </a:p>
          <a:p>
            <a:pPr marL="0" lvl="0" indent="0" algn="l" rtl="0">
              <a:lnSpc>
                <a:spcPct val="115000"/>
              </a:lnSpc>
              <a:spcBef>
                <a:spcPts val="1200"/>
              </a:spcBef>
              <a:spcAft>
                <a:spcPts val="0"/>
              </a:spcAft>
              <a:buNone/>
            </a:pPr>
            <a:r>
              <a:rPr lang="en-US" i="1"/>
              <a:t>Our forces</a:t>
            </a:r>
            <a:r>
              <a:rPr lang="en-US"/>
              <a:t>. U.S. Department of Defense. (n.d.). </a:t>
            </a:r>
            <a:r>
              <a:rPr lang="en-US" u="sng">
                <a:solidFill>
                  <a:schemeClr val="hlink"/>
                </a:solidFill>
                <a:hlinkClick r:id="rId3"/>
              </a:rPr>
              <a:t>https://www.defense.gov/About/our-forces/ </a:t>
            </a:r>
            <a:endParaRPr/>
          </a:p>
          <a:p>
            <a:pPr marL="0" lvl="0" indent="0" algn="l" rtl="0">
              <a:spcBef>
                <a:spcPts val="12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22ff93650b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22ff93650b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t> </a:t>
            </a:r>
            <a:r>
              <a:rPr lang="en-US" sz="1200" u="sng">
                <a:solidFill>
                  <a:schemeClr val="hlink"/>
                </a:solidFill>
                <a:hlinkClick r:id="rId3"/>
              </a:rPr>
              <a:t>https://www.okhighered.org/okpromise/</a:t>
            </a:r>
            <a:endParaRPr sz="1200"/>
          </a:p>
          <a:p>
            <a:pPr marL="0" lvl="0" indent="0" algn="l" rtl="0">
              <a:lnSpc>
                <a:spcPct val="115000"/>
              </a:lnSpc>
              <a:spcBef>
                <a:spcPts val="1200"/>
              </a:spcBef>
              <a:spcAft>
                <a:spcPts val="0"/>
              </a:spcAft>
              <a:buClr>
                <a:schemeClr val="dk1"/>
              </a:buClr>
              <a:buSzPts val="1100"/>
              <a:buFont typeface="Arial"/>
              <a:buNone/>
            </a:pPr>
            <a:r>
              <a:rPr lang="en-US" sz="1200">
                <a:latin typeface="Roboto"/>
                <a:ea typeface="Roboto"/>
                <a:cs typeface="Roboto"/>
                <a:sym typeface="Roboto"/>
              </a:rPr>
              <a:t>This scholarship provides a full tuition waiver at public colleges and many CareerTech centers in Oklahoma. It provides partial tuition at private colleges and some career training programs. It does not cover fees, books, housing, or meals.</a:t>
            </a:r>
            <a:endParaRPr sz="1200">
              <a:latin typeface="Roboto"/>
              <a:ea typeface="Roboto"/>
              <a:cs typeface="Roboto"/>
              <a:sym typeface="Roboto"/>
            </a:endParaRPr>
          </a:p>
          <a:p>
            <a:pPr marL="457200" lvl="0" indent="-304800" algn="l" rtl="0">
              <a:lnSpc>
                <a:spcPct val="115000"/>
              </a:lnSpc>
              <a:spcBef>
                <a:spcPts val="1000"/>
              </a:spcBef>
              <a:spcAft>
                <a:spcPts val="0"/>
              </a:spcAft>
              <a:buClr>
                <a:schemeClr val="dk1"/>
              </a:buClr>
              <a:buSzPts val="1200"/>
              <a:buFont typeface="Roboto"/>
              <a:buChar char="●"/>
            </a:pPr>
            <a:r>
              <a:rPr lang="en-US" sz="1200">
                <a:latin typeface="Roboto"/>
                <a:ea typeface="Roboto"/>
                <a:cs typeface="Roboto"/>
                <a:sym typeface="Roboto"/>
              </a:rPr>
              <a:t>Students must apply while in 8th–11th grade. </a:t>
            </a:r>
            <a:endParaRPr sz="1200">
              <a:latin typeface="Roboto"/>
              <a:ea typeface="Roboto"/>
              <a:cs typeface="Roboto"/>
              <a:sym typeface="Roboto"/>
            </a:endParaRPr>
          </a:p>
          <a:p>
            <a:pPr marL="457200" lvl="0" indent="-304800" algn="l" rtl="0">
              <a:lnSpc>
                <a:spcPct val="115000"/>
              </a:lnSpc>
              <a:spcBef>
                <a:spcPts val="600"/>
              </a:spcBef>
              <a:spcAft>
                <a:spcPts val="0"/>
              </a:spcAft>
              <a:buClr>
                <a:schemeClr val="dk1"/>
              </a:buClr>
              <a:buSzPts val="1200"/>
              <a:buFont typeface="Roboto"/>
              <a:buChar char="●"/>
            </a:pPr>
            <a:r>
              <a:rPr lang="en-US" sz="1200">
                <a:latin typeface="Roboto"/>
                <a:ea typeface="Roboto"/>
                <a:cs typeface="Roboto"/>
                <a:sym typeface="Roboto"/>
              </a:rPr>
              <a:t>Students must have a 2.5 GPA overall </a:t>
            </a:r>
            <a:r>
              <a:rPr lang="en-US" sz="1200" u="sng">
                <a:latin typeface="Roboto"/>
                <a:ea typeface="Roboto"/>
                <a:cs typeface="Roboto"/>
                <a:sym typeface="Roboto"/>
              </a:rPr>
              <a:t>AND</a:t>
            </a:r>
            <a:r>
              <a:rPr lang="en-US" sz="1200">
                <a:latin typeface="Roboto"/>
                <a:ea typeface="Roboto"/>
                <a:cs typeface="Roboto"/>
                <a:sym typeface="Roboto"/>
              </a:rPr>
              <a:t> in the courses required for OK Promise when they graduate high school. </a:t>
            </a:r>
            <a:endParaRPr sz="1200">
              <a:latin typeface="Roboto"/>
              <a:ea typeface="Roboto"/>
              <a:cs typeface="Roboto"/>
              <a:sym typeface="Roboto"/>
            </a:endParaRPr>
          </a:p>
          <a:p>
            <a:pPr marL="457200" lvl="0" indent="-304800" algn="l" rtl="0">
              <a:lnSpc>
                <a:spcPct val="115000"/>
              </a:lnSpc>
              <a:spcBef>
                <a:spcPts val="600"/>
              </a:spcBef>
              <a:spcAft>
                <a:spcPts val="0"/>
              </a:spcAft>
              <a:buClr>
                <a:schemeClr val="dk1"/>
              </a:buClr>
              <a:buSzPts val="1200"/>
              <a:buFont typeface="Roboto"/>
              <a:buChar char="●"/>
            </a:pPr>
            <a:r>
              <a:rPr lang="en-US" sz="1200">
                <a:latin typeface="Roboto"/>
                <a:ea typeface="Roboto"/>
                <a:cs typeface="Roboto"/>
                <a:sym typeface="Roboto"/>
              </a:rPr>
              <a:t>Annual income guidelines apply: </a:t>
            </a:r>
            <a:endParaRPr sz="1200">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US" sz="1200">
                <a:latin typeface="Roboto"/>
                <a:ea typeface="Roboto"/>
                <a:cs typeface="Roboto"/>
                <a:sym typeface="Roboto"/>
              </a:rPr>
              <a:t>$60,000 OR LESS with 1 or 2 dependent children.</a:t>
            </a:r>
            <a:endParaRPr sz="1200">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US" sz="1200">
                <a:latin typeface="Roboto"/>
                <a:ea typeface="Roboto"/>
                <a:cs typeface="Roboto"/>
                <a:sym typeface="Roboto"/>
              </a:rPr>
              <a:t>$70,000 OR LESS with 3 or 4 dependent children.</a:t>
            </a:r>
            <a:endParaRPr sz="1200">
              <a:latin typeface="Roboto"/>
              <a:ea typeface="Roboto"/>
              <a:cs typeface="Roboto"/>
              <a:sym typeface="Roboto"/>
            </a:endParaRPr>
          </a:p>
          <a:p>
            <a:pPr marL="914400" lvl="1" indent="-304800" algn="l" rtl="0">
              <a:lnSpc>
                <a:spcPct val="115000"/>
              </a:lnSpc>
              <a:spcBef>
                <a:spcPts val="0"/>
              </a:spcBef>
              <a:spcAft>
                <a:spcPts val="0"/>
              </a:spcAft>
              <a:buClr>
                <a:schemeClr val="dk1"/>
              </a:buClr>
              <a:buSzPts val="1200"/>
              <a:buFont typeface="Roboto"/>
              <a:buChar char="○"/>
            </a:pPr>
            <a:r>
              <a:rPr lang="en-US" sz="1200">
                <a:latin typeface="Roboto"/>
                <a:ea typeface="Roboto"/>
                <a:cs typeface="Roboto"/>
                <a:sym typeface="Roboto"/>
              </a:rPr>
              <a:t>$80,000 OR LESS with 5 or more dependent children.</a:t>
            </a:r>
            <a:endParaRPr sz="1200">
              <a:latin typeface="Roboto"/>
              <a:ea typeface="Roboto"/>
              <a:cs typeface="Roboto"/>
              <a:sym typeface="Roboto"/>
            </a:endParaRPr>
          </a:p>
          <a:p>
            <a:pPr marL="0" lvl="0" indent="0" algn="l" rtl="0">
              <a:spcBef>
                <a:spcPts val="1200"/>
              </a:spcBef>
              <a:spcAft>
                <a:spcPts val="1200"/>
              </a:spcAft>
              <a:buNone/>
            </a:pPr>
            <a:r>
              <a:rPr lang="en-US" sz="1200" i="1"/>
              <a:t>What is Oklahoma’s promise?</a:t>
            </a:r>
            <a:r>
              <a:rPr lang="en-US" sz="1200"/>
              <a:t> Oklahoma’s Promise. (n.d.). </a:t>
            </a:r>
            <a:r>
              <a:rPr lang="en-US" sz="1200" u="sng">
                <a:solidFill>
                  <a:srgbClr val="1155CC"/>
                </a:solidFill>
                <a:hlinkClick r:id="rId3">
                  <a:extLst>
                    <a:ext uri="{A12FA001-AC4F-418D-AE19-62706E023703}">
                      <ahyp:hlinkClr xmlns:ahyp="http://schemas.microsoft.com/office/drawing/2018/hyperlinkcolor" val="tx"/>
                    </a:ext>
                  </a:extLst>
                </a:hlinkClick>
              </a:rPr>
              <a:t>https://www.okhighered.org/okpromise/</a:t>
            </a:r>
            <a:r>
              <a:rPr lang="en-US" sz="1200"/>
              <a:t> </a:t>
            </a:r>
            <a:endParaRPr sz="1200">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4343a6a6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4343a6a6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u="sng">
                <a:latin typeface="Calibri"/>
                <a:ea typeface="Calibri"/>
                <a:cs typeface="Calibri"/>
                <a:sym typeface="Calibri"/>
                <a:hlinkClick r:id="rId3"/>
              </a:rPr>
              <a:t>https://www.smartscholarship.org/smart</a:t>
            </a:r>
            <a:endParaRPr sz="1200" b="1"/>
          </a:p>
          <a:p>
            <a:pPr marL="457200" lvl="0" indent="-304800" algn="l" rtl="0">
              <a:spcBef>
                <a:spcPts val="1200"/>
              </a:spcBef>
              <a:spcAft>
                <a:spcPts val="0"/>
              </a:spcAft>
              <a:buClr>
                <a:schemeClr val="dk1"/>
              </a:buClr>
              <a:buSzPts val="1200"/>
              <a:buChar char="●"/>
            </a:pPr>
            <a:r>
              <a:rPr lang="en-US" sz="1200"/>
              <a:t>Scholarship-for Service is a combined educational and workforce development opportunity for STEM students that pays full tuition and education related expenses. </a:t>
            </a:r>
            <a:endParaRPr sz="1200"/>
          </a:p>
          <a:p>
            <a:pPr marL="457200" lvl="0" indent="-304800" algn="l" rtl="0">
              <a:spcBef>
                <a:spcPts val="0"/>
              </a:spcBef>
              <a:spcAft>
                <a:spcPts val="0"/>
              </a:spcAft>
              <a:buClr>
                <a:schemeClr val="dk1"/>
              </a:buClr>
              <a:buSzPts val="1200"/>
              <a:buChar char="●"/>
            </a:pPr>
            <a:r>
              <a:rPr lang="en-US" sz="1200"/>
              <a:t>The purpose of the scholarship is to allow students to focus on complex research to further the Department of Defense's mission and create a lasting impact.  </a:t>
            </a:r>
            <a:endParaRPr sz="1200"/>
          </a:p>
          <a:p>
            <a:pPr marL="457200" lvl="0" indent="-304800" algn="l" rtl="0">
              <a:spcBef>
                <a:spcPts val="0"/>
              </a:spcBef>
              <a:spcAft>
                <a:spcPts val="0"/>
              </a:spcAft>
              <a:buClr>
                <a:schemeClr val="dk1"/>
              </a:buClr>
              <a:buSzPts val="1200"/>
              <a:buChar char="●"/>
            </a:pPr>
            <a:r>
              <a:rPr lang="en-US" sz="1200"/>
              <a:t>For every year of degree funding the student commits to working for a year with the DoD as a civilian employee.</a:t>
            </a:r>
            <a:endParaRPr sz="1200"/>
          </a:p>
          <a:p>
            <a:pPr marL="457200" lvl="0" indent="-304800" algn="l" rtl="0">
              <a:spcBef>
                <a:spcPts val="0"/>
              </a:spcBef>
              <a:spcAft>
                <a:spcPts val="0"/>
              </a:spcAft>
              <a:buClr>
                <a:schemeClr val="dk1"/>
              </a:buClr>
              <a:buSzPts val="1200"/>
              <a:buChar char="●"/>
            </a:pPr>
            <a:r>
              <a:rPr lang="en-US" sz="1200"/>
              <a:t>Full tuition and education related expenses (meal plans, housing, and parking not included)</a:t>
            </a:r>
            <a:endParaRPr sz="1200"/>
          </a:p>
          <a:p>
            <a:pPr marL="457200" lvl="0" indent="-304800" algn="l" rtl="0">
              <a:spcBef>
                <a:spcPts val="0"/>
              </a:spcBef>
              <a:spcAft>
                <a:spcPts val="0"/>
              </a:spcAft>
              <a:buClr>
                <a:schemeClr val="dk1"/>
              </a:buClr>
              <a:buSzPts val="1200"/>
              <a:buChar char="●"/>
            </a:pPr>
            <a:r>
              <a:rPr lang="en-US" sz="1200"/>
              <a:t>Stipend paid depends on degree level </a:t>
            </a:r>
            <a:endParaRPr sz="1200"/>
          </a:p>
          <a:p>
            <a:pPr marL="457200" lvl="0" indent="-304800" algn="l" rtl="0">
              <a:spcBef>
                <a:spcPts val="0"/>
              </a:spcBef>
              <a:spcAft>
                <a:spcPts val="0"/>
              </a:spcAft>
              <a:buClr>
                <a:schemeClr val="dk1"/>
              </a:buClr>
              <a:buSzPts val="1200"/>
              <a:buChar char="●"/>
            </a:pPr>
            <a:r>
              <a:rPr lang="en-US" sz="1200"/>
              <a:t>There is a required summer research internships ranging from 8 to 12 weeks</a:t>
            </a:r>
            <a:endParaRPr sz="1200"/>
          </a:p>
          <a:p>
            <a:pPr marL="457200" lvl="0" indent="-304800" algn="l" rtl="0">
              <a:spcBef>
                <a:spcPts val="0"/>
              </a:spcBef>
              <a:spcAft>
                <a:spcPts val="0"/>
              </a:spcAft>
              <a:buClr>
                <a:schemeClr val="dk1"/>
              </a:buClr>
              <a:buSzPts val="1200"/>
              <a:buChar char="●"/>
            </a:pPr>
            <a:r>
              <a:rPr lang="en-US" sz="1200"/>
              <a:t>Health insurance allowance provided. </a:t>
            </a:r>
            <a:endParaRPr sz="1200"/>
          </a:p>
          <a:p>
            <a:pPr marL="457200" lvl="0" indent="-304800" algn="l" rtl="0">
              <a:spcBef>
                <a:spcPts val="0"/>
              </a:spcBef>
              <a:spcAft>
                <a:spcPts val="0"/>
              </a:spcAft>
              <a:buClr>
                <a:schemeClr val="dk1"/>
              </a:buClr>
              <a:buSzPts val="1200"/>
              <a:buChar char="●"/>
            </a:pPr>
            <a:r>
              <a:rPr lang="en-US" sz="1200"/>
              <a:t>Employment placement at a Department of Defense facility upon completion of their degree.</a:t>
            </a:r>
            <a:endParaRPr/>
          </a:p>
          <a:p>
            <a:pPr marL="0" lvl="0" indent="0" algn="l" rtl="0">
              <a:spcBef>
                <a:spcPts val="1200"/>
              </a:spcBef>
              <a:spcAft>
                <a:spcPts val="1200"/>
              </a:spcAft>
              <a:buNone/>
            </a:pPr>
            <a:r>
              <a:rPr lang="en-US" sz="1200" i="1"/>
              <a:t>Smart scholarship-for-service program. DoD STEM Scholarships &amp; Grants - SMART Scholarship. (n.d.-a). </a:t>
            </a:r>
            <a:r>
              <a:rPr lang="en-US" sz="1200" u="sng">
                <a:solidFill>
                  <a:srgbClr val="1155CC"/>
                </a:solidFill>
                <a:hlinkClick r:id="rId3">
                  <a:extLst>
                    <a:ext uri="{A12FA001-AC4F-418D-AE19-62706E023703}">
                      <ahyp:hlinkClr xmlns:ahyp="http://schemas.microsoft.com/office/drawing/2018/hyperlinkcolor" val="tx"/>
                    </a:ext>
                  </a:extLst>
                </a:hlinkClick>
              </a:rPr>
              <a:t>https://www.smartscholarship.org/smart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3df781130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3df781130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information about local scholarships and unhide the slide for the presentation.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3df781130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3df781130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information about local scholarships and unhide the slide for the presentation.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3df781130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3df781130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information about local scholarships and unhide the slide for the presentation.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4645903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4645903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500"/>
              </a:spcBef>
              <a:spcAft>
                <a:spcPts val="0"/>
              </a:spcAft>
              <a:buClr>
                <a:srgbClr val="991B1E"/>
              </a:buClr>
              <a:buSzPts val="1300"/>
              <a:buChar char="●"/>
            </a:pPr>
            <a:r>
              <a:rPr lang="en-US" sz="1200"/>
              <a:t>Each PSE program a student is interested in will likely have a scholarship page on its website that lists scholarships available specifically for that college/program.</a:t>
            </a:r>
            <a:endParaRPr sz="1200"/>
          </a:p>
          <a:p>
            <a:pPr marL="457200" lvl="0" indent="-311150" algn="l" rtl="0">
              <a:lnSpc>
                <a:spcPct val="115000"/>
              </a:lnSpc>
              <a:spcBef>
                <a:spcPts val="0"/>
              </a:spcBef>
              <a:spcAft>
                <a:spcPts val="0"/>
              </a:spcAft>
              <a:buClr>
                <a:srgbClr val="991B1E"/>
              </a:buClr>
              <a:buSzPts val="1300"/>
              <a:buChar char="●"/>
            </a:pPr>
            <a:r>
              <a:rPr lang="en-US" sz="1200"/>
              <a:t>Start early as the student can apply for many scholarships throughout high school, not just in their senior year. There is no limit to how many they can apply for, so just apply.</a:t>
            </a:r>
            <a:endParaRPr sz="1200"/>
          </a:p>
          <a:p>
            <a:pPr marL="457200" lvl="0" indent="-311150" algn="l" rtl="0">
              <a:lnSpc>
                <a:spcPct val="115000"/>
              </a:lnSpc>
              <a:spcBef>
                <a:spcPts val="0"/>
              </a:spcBef>
              <a:spcAft>
                <a:spcPts val="0"/>
              </a:spcAft>
              <a:buClr>
                <a:srgbClr val="991B1E"/>
              </a:buClr>
              <a:buSzPts val="1300"/>
              <a:buChar char="●"/>
            </a:pPr>
            <a:r>
              <a:rPr lang="en-US" sz="1200"/>
              <a:t>Pay attention to requirements and deadlines. Apply to PSE programs early to meet their early scholarship deadlines.</a:t>
            </a:r>
            <a:endParaRPr sz="1200"/>
          </a:p>
          <a:p>
            <a:pPr marL="457200" lvl="0" indent="-298450" algn="l" rtl="0">
              <a:lnSpc>
                <a:spcPct val="115000"/>
              </a:lnSpc>
              <a:spcBef>
                <a:spcPts val="0"/>
              </a:spcBef>
              <a:spcAft>
                <a:spcPts val="0"/>
              </a:spcAft>
              <a:buClr>
                <a:srgbClr val="991B1E"/>
              </a:buClr>
              <a:buSzPts val="1100"/>
              <a:buChar char="●"/>
            </a:pPr>
            <a:r>
              <a:rPr lang="en-US" sz="1200"/>
              <a:t>Store all of your student’s scholarship-related documents in a cloud-based storage platform, like Google Drive or Dropbox</a:t>
            </a:r>
            <a:r>
              <a:rPr lang="en-US" sz="2200"/>
              <a:t>.</a:t>
            </a:r>
            <a:endParaRPr sz="1200"/>
          </a:p>
          <a:p>
            <a:pPr marL="457200" lvl="0" indent="0" algn="l" rtl="0">
              <a:lnSpc>
                <a:spcPct val="115000"/>
              </a:lnSpc>
              <a:spcBef>
                <a:spcPts val="1200"/>
              </a:spcBef>
              <a:spcAft>
                <a:spcPts val="0"/>
              </a:spcAft>
              <a:buNone/>
            </a:pPr>
            <a:endParaRPr sz="1200"/>
          </a:p>
          <a:p>
            <a:pPr marL="0" lvl="0" indent="0" algn="l" rtl="0">
              <a:spcBef>
                <a:spcPts val="1200"/>
              </a:spcBef>
              <a:spcAft>
                <a:spcPts val="0"/>
              </a:spcAft>
              <a:buNone/>
            </a:pPr>
            <a:endParaRPr sz="1000">
              <a:latin typeface="Calibri"/>
              <a:ea typeface="Calibri"/>
              <a:cs typeface="Calibri"/>
              <a:sym typeface="Calibri"/>
            </a:endParaRPr>
          </a:p>
          <a:p>
            <a:pPr marL="50800" lvl="0" indent="0" algn="l" rtl="0">
              <a:lnSpc>
                <a:spcPct val="115000"/>
              </a:lnSpc>
              <a:spcBef>
                <a:spcPts val="0"/>
              </a:spcBef>
              <a:spcAft>
                <a:spcPts val="0"/>
              </a:spcAft>
              <a:buNone/>
            </a:pPr>
            <a:endParaRPr sz="1200">
              <a:solidFill>
                <a:srgbClr val="374151"/>
              </a:solidFill>
              <a:highlight>
                <a:srgbClr val="F7F7F8"/>
              </a:highlight>
              <a:latin typeface="Roboto"/>
              <a:ea typeface="Roboto"/>
              <a:cs typeface="Roboto"/>
              <a:sym typeface="Roboto"/>
            </a:endParaRPr>
          </a:p>
          <a:p>
            <a:pPr marL="0" lvl="0" indent="0" algn="l" rtl="0">
              <a:spcBef>
                <a:spcPts val="520"/>
              </a:spcBef>
              <a:spcAft>
                <a:spcPts val="0"/>
              </a:spcAft>
              <a:buNone/>
            </a:pPr>
            <a:endParaRPr sz="1000">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3df781130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3df781130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520"/>
              </a:spcBef>
              <a:spcAft>
                <a:spcPts val="0"/>
              </a:spcAft>
              <a:buClr>
                <a:srgbClr val="991B1E"/>
              </a:buClr>
              <a:buSzPts val="1200"/>
              <a:buChar char="●"/>
            </a:pPr>
            <a:r>
              <a:rPr lang="en-US" sz="1200"/>
              <a:t>Make sure the student has a personal, professional-sounding email account to use for communicating with colleges. Their school email and Google Drive will not work after they graduate.</a:t>
            </a:r>
            <a:endParaRPr sz="1200"/>
          </a:p>
          <a:p>
            <a:pPr marL="457200" lvl="0" indent="-304800" algn="l" rtl="0">
              <a:spcBef>
                <a:spcPts val="0"/>
              </a:spcBef>
              <a:spcAft>
                <a:spcPts val="0"/>
              </a:spcAft>
              <a:buClr>
                <a:srgbClr val="991B1E"/>
              </a:buClr>
              <a:buSzPts val="1200"/>
              <a:buChar char="●"/>
            </a:pPr>
            <a:r>
              <a:rPr lang="en-US" sz="1200"/>
              <a:t>One essay can be used or tweaked to apply for multiple scholarships, but carefully read the instructions for each scholarship to make sure the requirements are being met. </a:t>
            </a:r>
            <a:endParaRPr sz="1200"/>
          </a:p>
          <a:p>
            <a:pPr marL="457200" lvl="0" indent="-304800" algn="l" rtl="0">
              <a:spcBef>
                <a:spcPts val="0"/>
              </a:spcBef>
              <a:spcAft>
                <a:spcPts val="0"/>
              </a:spcAft>
              <a:buClr>
                <a:srgbClr val="991B1E"/>
              </a:buClr>
              <a:buSzPts val="1200"/>
              <a:buChar char="●"/>
            </a:pPr>
            <a:r>
              <a:rPr lang="en-US" sz="1200"/>
              <a:t>Keep a record of awards and community service hours for the scholarship applications. Develop a resume that provides a brief summary of the students activities and accomplishments.</a:t>
            </a:r>
            <a:endParaRPr sz="1200"/>
          </a:p>
          <a:p>
            <a:pPr marL="457200" lvl="0" indent="0" algn="l" rtl="0">
              <a:spcBef>
                <a:spcPts val="520"/>
              </a:spcBef>
              <a:spcAft>
                <a:spcPts val="0"/>
              </a:spcAft>
              <a:buNone/>
            </a:pPr>
            <a:endParaRPr sz="1500"/>
          </a:p>
          <a:p>
            <a:pPr marL="0" lvl="0" indent="0" algn="l" rtl="0">
              <a:spcBef>
                <a:spcPts val="0"/>
              </a:spcBef>
              <a:spcAft>
                <a:spcPts val="0"/>
              </a:spcAft>
              <a:buNone/>
            </a:pPr>
            <a:endParaRPr sz="1500"/>
          </a:p>
          <a:p>
            <a:pPr marL="0" lvl="0" indent="0" algn="l" rtl="0">
              <a:lnSpc>
                <a:spcPct val="115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3df781130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3df781130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lnSpc>
                <a:spcPct val="115000"/>
              </a:lnSpc>
              <a:spcBef>
                <a:spcPts val="0"/>
              </a:spcBef>
              <a:spcAft>
                <a:spcPts val="0"/>
              </a:spcAft>
              <a:buNone/>
            </a:pPr>
            <a:endParaRPr sz="1200">
              <a:solidFill>
                <a:srgbClr val="374151"/>
              </a:solidFill>
              <a:highlight>
                <a:srgbClr val="F7F7F8"/>
              </a:highlight>
              <a:latin typeface="Roboto"/>
              <a:ea typeface="Roboto"/>
              <a:cs typeface="Roboto"/>
              <a:sym typeface="Roboto"/>
            </a:endParaRPr>
          </a:p>
          <a:p>
            <a:pPr marL="457200" lvl="0" indent="-304800" algn="l" rtl="0">
              <a:spcBef>
                <a:spcPts val="520"/>
              </a:spcBef>
              <a:spcAft>
                <a:spcPts val="0"/>
              </a:spcAft>
              <a:buClr>
                <a:srgbClr val="991B1E"/>
              </a:buClr>
              <a:buSzPts val="1200"/>
              <a:buChar char="•"/>
            </a:pPr>
            <a:r>
              <a:rPr lang="en-US" sz="1200"/>
              <a:t>Many scholarships require a letter of recommendation from teachers, counselors, principals, or coaches. The student might also ask a supervisor from a job or a leader from a community organization or a place of worship.</a:t>
            </a:r>
            <a:endParaRPr sz="1200"/>
          </a:p>
          <a:p>
            <a:pPr marL="457200" lvl="0" indent="-304800" algn="l" rtl="0">
              <a:spcBef>
                <a:spcPts val="0"/>
              </a:spcBef>
              <a:spcAft>
                <a:spcPts val="0"/>
              </a:spcAft>
              <a:buClr>
                <a:srgbClr val="991B1E"/>
              </a:buClr>
              <a:buSzPts val="1200"/>
              <a:buChar char="•"/>
            </a:pPr>
            <a:r>
              <a:rPr lang="en-US" sz="1200"/>
              <a:t>Provide recommenders with the student’s resume of activities and accomplishments. Teachers and counselors work with a lot of students, so this will help them remember the details about the student.</a:t>
            </a:r>
            <a:endParaRPr sz="1200"/>
          </a:p>
          <a:p>
            <a:pPr marL="457200" lvl="0" indent="-304800" algn="l" rtl="0">
              <a:spcBef>
                <a:spcPts val="0"/>
              </a:spcBef>
              <a:spcAft>
                <a:spcPts val="0"/>
              </a:spcAft>
              <a:buClr>
                <a:srgbClr val="991B1E"/>
              </a:buClr>
              <a:buSzPts val="1200"/>
              <a:buChar char="•"/>
            </a:pPr>
            <a:r>
              <a:rPr lang="en-US" sz="1200"/>
              <a:t>Make sure to let them know how to submit the letter of recommendation. Sometimes these have to be completed online or mailed.</a:t>
            </a:r>
            <a:endParaRPr sz="1200"/>
          </a:p>
          <a:p>
            <a:pPr marL="457200" lvl="0" indent="0" algn="l" rtl="0">
              <a:spcBef>
                <a:spcPts val="52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3df781130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3df781130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520"/>
              </a:spcBef>
              <a:spcAft>
                <a:spcPts val="0"/>
              </a:spcAft>
              <a:buClr>
                <a:srgbClr val="991B1E"/>
              </a:buClr>
              <a:buSzPts val="1200"/>
              <a:buChar char="•"/>
            </a:pPr>
            <a:r>
              <a:rPr lang="en-US" sz="1200"/>
              <a:t>Most colleges offer a President’s Leadership scholarship that is based on the student’s involvement in their high school and community. These scholarships usually require interviews.</a:t>
            </a:r>
            <a:endParaRPr sz="1200"/>
          </a:p>
          <a:p>
            <a:pPr marL="457200" lvl="0" indent="-304800" algn="l" rtl="0">
              <a:spcBef>
                <a:spcPts val="0"/>
              </a:spcBef>
              <a:spcAft>
                <a:spcPts val="0"/>
              </a:spcAft>
              <a:buClr>
                <a:srgbClr val="991B1E"/>
              </a:buClr>
              <a:buSzPts val="1200"/>
              <a:buChar char="•"/>
            </a:pPr>
            <a:r>
              <a:rPr lang="en-US" sz="1200"/>
              <a:t>If the student has a scholarship interview, make sure they dress professionally. If they need help with clothing for interviews, ask a counselor at the school.</a:t>
            </a:r>
            <a:endParaRPr sz="1200"/>
          </a:p>
          <a:p>
            <a:pPr marL="457200" lvl="0" indent="-304800" algn="l" rtl="0">
              <a:spcBef>
                <a:spcPts val="0"/>
              </a:spcBef>
              <a:spcAft>
                <a:spcPts val="0"/>
              </a:spcAft>
              <a:buClr>
                <a:srgbClr val="991B1E"/>
              </a:buClr>
              <a:buSzPts val="1200"/>
              <a:buChar char="•"/>
            </a:pPr>
            <a:r>
              <a:rPr lang="en-US" sz="1200"/>
              <a:t>Help the student practice for scholarship interviews.</a:t>
            </a:r>
            <a:endParaRPr sz="1200"/>
          </a:p>
          <a:p>
            <a:pPr marL="0" lvl="0" indent="0" algn="l" rtl="0">
              <a:lnSpc>
                <a:spcPct val="115000"/>
              </a:lnSpc>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9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3df781130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3df781130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Remind the participants that they should not have to pay to apply for a scholarship. If a participant has a question about a scholarship they should reach out to a counselor or their child’s school.</a:t>
            </a:r>
            <a:endParaRPr sz="1200"/>
          </a:p>
          <a:p>
            <a:pPr marL="0" lvl="0" indent="0" algn="l" rtl="0">
              <a:spcBef>
                <a:spcPts val="0"/>
              </a:spcBef>
              <a:spcAft>
                <a:spcPts val="0"/>
              </a:spcAft>
              <a:buNone/>
            </a:pPr>
            <a:endParaRPr sz="1600">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253b655d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253b655d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3df781130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3df781130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3df781130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3df781130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520"/>
              </a:spcBef>
              <a:spcAft>
                <a:spcPts val="0"/>
              </a:spcAft>
              <a:buNone/>
            </a:pPr>
            <a:endParaRPr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df781130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3df781130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520"/>
              </a:spcBef>
              <a:spcAft>
                <a:spcPts val="0"/>
              </a:spcAft>
              <a:buNone/>
            </a:pPr>
            <a:endParaRPr sz="5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3df781130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3df781130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292929"/>
                </a:solidFill>
              </a:rPr>
              <a:t>K20 Center. (n.d.). Wakelet. Tech tools. </a:t>
            </a:r>
            <a:r>
              <a:rPr lang="en-US" sz="1200" u="sng">
                <a:solidFill>
                  <a:srgbClr val="1155CC"/>
                </a:solidFill>
                <a:hlinkClick r:id="rId3">
                  <a:extLst>
                    <a:ext uri="{A12FA001-AC4F-418D-AE19-62706E023703}">
                      <ahyp:hlinkClr xmlns:ahyp="http://schemas.microsoft.com/office/drawing/2018/hyperlinkcolor" val="tx"/>
                    </a:ext>
                  </a:extLst>
                </a:hlinkClick>
              </a:rPr>
              <a:t>https://learn.k20center.ou.edu/tech-tool/2180</a:t>
            </a:r>
            <a:endParaRPr sz="1200"/>
          </a:p>
          <a:p>
            <a:pPr marL="0" lvl="0" indent="0" algn="l" rtl="0">
              <a:lnSpc>
                <a:spcPct val="115000"/>
              </a:lnSpc>
              <a:spcBef>
                <a:spcPts val="1200"/>
              </a:spcBef>
              <a:spcAft>
                <a:spcPts val="0"/>
              </a:spcAft>
              <a:buClr>
                <a:schemeClr val="dk1"/>
              </a:buClr>
              <a:buSzPts val="1100"/>
              <a:buFont typeface="Arial"/>
              <a:buNone/>
            </a:pPr>
            <a:r>
              <a:rPr lang="en-US"/>
              <a:t>YouTube. (2021a, September 21). </a:t>
            </a:r>
            <a:r>
              <a:rPr lang="en-US" i="1"/>
              <a:t>K20 Center 5 minute timer</a:t>
            </a:r>
            <a:r>
              <a:rPr lang="en-US"/>
              <a:t>. YouTube. </a:t>
            </a:r>
            <a:r>
              <a:rPr lang="en-US" u="sng">
                <a:solidFill>
                  <a:schemeClr val="hlink"/>
                </a:solidFill>
                <a:hlinkClick r:id="rId4"/>
              </a:rPr>
              <a:t>https://www.youtube.com/watch?v=EVS_yYQoLJg </a:t>
            </a:r>
            <a:endParaRPr/>
          </a:p>
          <a:p>
            <a:pPr marL="0" lvl="0" indent="0" algn="l" rtl="0">
              <a:spcBef>
                <a:spcPts val="120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3df781130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3df781130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Inform participants that FAFSA can access their federal tax information using the IRS Data Retrieval Tool.</a:t>
            </a:r>
            <a:endParaRPr sz="1200"/>
          </a:p>
          <a:p>
            <a:pPr marL="0" lvl="0" indent="0" algn="l" rtl="0">
              <a:lnSpc>
                <a:spcPct val="100000"/>
              </a:lnSpc>
              <a:spcBef>
                <a:spcPts val="0"/>
              </a:spcBef>
              <a:spcAft>
                <a:spcPts val="0"/>
              </a:spcAft>
              <a:buSzPts val="1400"/>
              <a:buNone/>
            </a:pPr>
            <a:endParaRPr sz="1400">
              <a:solidFill>
                <a:srgbClr val="212529"/>
              </a:solidFill>
              <a:latin typeface="Calibri"/>
              <a:ea typeface="Calibri"/>
              <a:cs typeface="Calibri"/>
              <a:sym typeface="Calibri"/>
            </a:endParaRPr>
          </a:p>
        </p:txBody>
      </p:sp>
      <p:sp>
        <p:nvSpPr>
          <p:cNvPr id="341" name="Google Shape;3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3df7811307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3df781130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YouTube. (2022a, July 15). </a:t>
            </a:r>
            <a:r>
              <a:rPr lang="en-US" i="1" dirty="0"/>
              <a:t>How to create an account and username (FSA ID) for </a:t>
            </a:r>
            <a:r>
              <a:rPr lang="en-US" i="1" dirty="0" err="1"/>
              <a:t>studentaid.gov</a:t>
            </a:r>
            <a:r>
              <a:rPr lang="en-US" dirty="0"/>
              <a:t>. YouTube. </a:t>
            </a:r>
            <a:r>
              <a:rPr lang="en-US" u="sng" dirty="0">
                <a:solidFill>
                  <a:schemeClr val="hlink"/>
                </a:solidFill>
                <a:hlinkClick r:id="rId3"/>
              </a:rPr>
              <a:t>https://www.youtube.com/watch?v=iTb7hMVtzco&amp;t=2s </a:t>
            </a:r>
            <a:endParaRPr dirty="0"/>
          </a:p>
          <a:p>
            <a:pPr marL="0" lvl="0" indent="0" algn="l" rtl="0">
              <a:spcBef>
                <a:spcPts val="120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3df781130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3df781130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3df781130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3df781130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rgbClr val="000000"/>
                </a:solidFill>
              </a:rPr>
              <a:t>K20 Center. (n.d.). What? So what? Now what?. Strategies. Retrieved from </a:t>
            </a:r>
            <a:r>
              <a:rPr lang="en-US" u="sng">
                <a:solidFill>
                  <a:schemeClr val="hlink"/>
                </a:solidFill>
                <a:hlinkClick r:id="rId3"/>
              </a:rPr>
              <a:t>https://learn.k20center.ou.edu/strategy/b30762a7557ba0b391f207f4c6002113</a:t>
            </a:r>
            <a:endParaRPr>
              <a:solidFill>
                <a:srgbClr val="000000"/>
              </a:solidFill>
            </a:endParaRPr>
          </a:p>
          <a:p>
            <a:pPr marL="0" lvl="0" indent="0" algn="l" rtl="0">
              <a:lnSpc>
                <a:spcPct val="115000"/>
              </a:lnSpc>
              <a:spcBef>
                <a:spcPts val="1000"/>
              </a:spcBef>
              <a:spcAft>
                <a:spcPts val="0"/>
              </a:spcAft>
              <a:buNone/>
            </a:pPr>
            <a:endParaRPr>
              <a:solidFill>
                <a:srgbClr val="000000"/>
              </a:solidFill>
            </a:endParaRPr>
          </a:p>
          <a:p>
            <a:pPr marL="0" lvl="0" indent="0" algn="l" rtl="0">
              <a:spcBef>
                <a:spcPts val="100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4343a6a6f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4343a6a6f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time and date for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53b655d3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253b655d3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Scholarships.com. (n.d.). </a:t>
            </a:r>
            <a:r>
              <a:rPr lang="en-US" i="1"/>
              <a:t>Twins days festival twins scholarship</a:t>
            </a:r>
            <a:r>
              <a:rPr lang="en-US"/>
              <a:t>. Scholarships for high school and college students 2023. https://www.scholarships.com/financial-aid/college-scholarships/scholarships-by-type/unusual-scholarships/twins-days-festival-twins-scholarship/ </a:t>
            </a:r>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53b655d3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253b655d3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53b655d3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53b655d3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53b655d3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53b655d3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i="1"/>
              <a:t>World duck calling scholarship contest</a:t>
            </a:r>
            <a:r>
              <a:rPr lang="en-US"/>
              <a:t>. Wings over the Prairie Festival. (n.d.). https://www.stuttgartduckfest.com/scholarship-contest </a:t>
            </a:r>
            <a:endParaRPr/>
          </a:p>
          <a:p>
            <a:pPr marL="355600" lvl="0" indent="0" algn="l" rtl="0">
              <a:lnSpc>
                <a:spcPct val="115000"/>
              </a:lnSpc>
              <a:spcBef>
                <a:spcPts val="1200"/>
              </a:spcBef>
              <a:spcAft>
                <a:spcPts val="0"/>
              </a:spcAft>
              <a:buNone/>
            </a:pPr>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53b655d3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253b655d3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www.youtube.com/watch?v=m3zT2IxZQa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www.youtube.com/watch?v=m3zT2IxZQa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oklahoma.gov/careertech.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jobcorps.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apprenticeship.gov/"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smartscholarship.org/smar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k20.ou.edu/paying4college"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hyperlink" Target="http://www.youtube.com/watch?v=EVS_yYQoLJ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iTb7hMVtzco"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s-ES_tradnl" b="1" dirty="0"/>
              <a:t>Beca Universitaria del Grupo de Recursos Vegetarianos:</a:t>
            </a:r>
          </a:p>
          <a:p>
            <a:pPr marL="0" lvl="0" indent="0" algn="l" rtl="0">
              <a:spcBef>
                <a:spcPts val="520"/>
              </a:spcBef>
              <a:spcAft>
                <a:spcPts val="0"/>
              </a:spcAft>
              <a:buNone/>
            </a:pPr>
            <a:r>
              <a:rPr lang="es-ES_tradnl" dirty="0"/>
              <a:t>Esta beca se concede a estudiantes que promueven el vegetarianismo en su preparatoria y comunidad. Los solicitantes serán juzgados por haber demostrado </a:t>
            </a:r>
            <a:r>
              <a:rPr lang="es-ES_tradnl" dirty="0" err="1"/>
              <a:t>compassion</a:t>
            </a:r>
            <a:r>
              <a:rPr lang="es-ES_tradnl" dirty="0"/>
              <a:t>, valentía y un fuerte compromiso con la promoción de un mundo pacífico a través de un estilo de vida vegetariano.</a:t>
            </a:r>
          </a:p>
          <a:p>
            <a:pPr marL="0" lvl="0" indent="0" algn="ctr" rtl="0">
              <a:spcBef>
                <a:spcPts val="520"/>
              </a:spcBef>
              <a:spcAft>
                <a:spcPts val="0"/>
              </a:spcAft>
              <a:buNone/>
            </a:pPr>
            <a:endParaRPr lang="es-ES_tradnl" sz="5200" b="1" dirty="0"/>
          </a:p>
        </p:txBody>
      </p:sp>
      <p:sp>
        <p:nvSpPr>
          <p:cNvPr id="148" name="Google Shape;148;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¿Real o Falso?</a:t>
            </a:r>
          </a:p>
        </p:txBody>
      </p:sp>
      <p:sp>
        <p:nvSpPr>
          <p:cNvPr id="149" name="Google Shape;149;p31"/>
          <p:cNvSpPr txBox="1"/>
          <p:nvPr/>
        </p:nvSpPr>
        <p:spPr>
          <a:xfrm>
            <a:off x="3079032" y="3527953"/>
            <a:ext cx="3762300" cy="137214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s-ES_tradnl" sz="7300" b="1" dirty="0">
                <a:solidFill>
                  <a:srgbClr val="910D28"/>
                </a:solidFill>
                <a:latin typeface="Calibri"/>
                <a:ea typeface="Calibri"/>
                <a:cs typeface="Calibri"/>
                <a:sym typeface="Calibri"/>
              </a:rPr>
              <a:t>REAL</a:t>
            </a:r>
            <a:endParaRPr lang="es-ES_tradnl" sz="3500" dirty="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s-ES_tradnl" dirty="0"/>
              <a:t>Si </a:t>
            </a:r>
            <a:r>
              <a:rPr lang="es-ES_tradnl" dirty="0" err="1"/>
              <a:t>tiena</a:t>
            </a:r>
            <a:r>
              <a:rPr lang="es-ES_tradnl" dirty="0"/>
              <a:t> alguna pregunta durante la presentación, puede añadirla a nuestro Estacionamiento de Preguntas.</a:t>
            </a:r>
          </a:p>
        </p:txBody>
      </p:sp>
      <p:sp>
        <p:nvSpPr>
          <p:cNvPr id="155" name="Google Shape;155;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Parking Lot</a:t>
            </a:r>
          </a:p>
        </p:txBody>
      </p:sp>
      <p:pic>
        <p:nvPicPr>
          <p:cNvPr id="5" name="Picture 4" descr="A group of cars with question marks&#10;&#10;Description automatically generated with medium confidence">
            <a:extLst>
              <a:ext uri="{FF2B5EF4-FFF2-40B4-BE49-F238E27FC236}">
                <a16:creationId xmlns:a16="http://schemas.microsoft.com/office/drawing/2014/main" id="{DB4A32CC-9912-A6EE-9E9E-A800FEF300F5}"/>
              </a:ext>
            </a:extLst>
          </p:cNvPr>
          <p:cNvPicPr>
            <a:picLocks noChangeAspect="1"/>
          </p:cNvPicPr>
          <p:nvPr/>
        </p:nvPicPr>
        <p:blipFill>
          <a:blip r:embed="rId3"/>
          <a:stretch>
            <a:fillRect/>
          </a:stretch>
        </p:blipFill>
        <p:spPr>
          <a:xfrm>
            <a:off x="2484341" y="2270853"/>
            <a:ext cx="4064000" cy="2565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ts val="2600"/>
              <a:buNone/>
            </a:pPr>
            <a:r>
              <a:rPr lang="es-ES_tradnl" dirty="0"/>
              <a:t>PSE significa </a:t>
            </a:r>
            <a:r>
              <a:rPr lang="es-ES_tradnl" i="1" dirty="0"/>
              <a:t>educación</a:t>
            </a:r>
            <a:r>
              <a:rPr lang="es-ES_tradnl" dirty="0"/>
              <a:t> </a:t>
            </a:r>
            <a:r>
              <a:rPr lang="es-ES_tradnl" i="1" dirty="0"/>
              <a:t>postsecundaria</a:t>
            </a:r>
            <a:r>
              <a:rPr lang="es-ES_tradnl" dirty="0"/>
              <a:t>. Esto simplemente quiere decir educación después de la preparatoria.</a:t>
            </a:r>
          </a:p>
          <a:p>
            <a:pPr marL="457200" lvl="0" indent="-393700" algn="l" rtl="0">
              <a:lnSpc>
                <a:spcPct val="100000"/>
              </a:lnSpc>
              <a:spcBef>
                <a:spcPts val="520"/>
              </a:spcBef>
              <a:spcAft>
                <a:spcPts val="0"/>
              </a:spcAft>
              <a:buSzPts val="2600"/>
              <a:buChar char="•"/>
            </a:pPr>
            <a:r>
              <a:rPr lang="es-ES_tradnl" dirty="0"/>
              <a:t>Universidad</a:t>
            </a:r>
          </a:p>
          <a:p>
            <a:pPr marL="914400" lvl="1" indent="-355600" algn="l" rtl="0">
              <a:lnSpc>
                <a:spcPct val="100000"/>
              </a:lnSpc>
              <a:spcBef>
                <a:spcPts val="0"/>
              </a:spcBef>
              <a:spcAft>
                <a:spcPts val="0"/>
              </a:spcAft>
              <a:buSzPts val="2000"/>
              <a:buChar char="•"/>
            </a:pPr>
            <a:r>
              <a:rPr lang="es-ES_tradnl" dirty="0"/>
              <a:t>Colegio comunitario de dos años</a:t>
            </a:r>
          </a:p>
          <a:p>
            <a:pPr marL="914400" lvl="1" indent="-355600" algn="l" rtl="0">
              <a:lnSpc>
                <a:spcPct val="100000"/>
              </a:lnSpc>
              <a:spcBef>
                <a:spcPts val="0"/>
              </a:spcBef>
              <a:spcAft>
                <a:spcPts val="0"/>
              </a:spcAft>
              <a:buSzPts val="2000"/>
              <a:buChar char="•"/>
            </a:pPr>
            <a:r>
              <a:rPr lang="es-ES_tradnl" dirty="0"/>
              <a:t>Universidad de cuatro años</a:t>
            </a:r>
          </a:p>
          <a:p>
            <a:pPr marL="457200" lvl="0" indent="-393700" algn="l" rtl="0">
              <a:lnSpc>
                <a:spcPct val="100000"/>
              </a:lnSpc>
              <a:spcBef>
                <a:spcPts val="0"/>
              </a:spcBef>
              <a:spcAft>
                <a:spcPts val="0"/>
              </a:spcAft>
              <a:buSzPts val="2600"/>
              <a:buChar char="•"/>
            </a:pPr>
            <a:r>
              <a:rPr lang="es-ES_tradnl" dirty="0"/>
              <a:t>Centros de </a:t>
            </a:r>
            <a:r>
              <a:rPr lang="es-ES_tradnl" dirty="0" err="1"/>
              <a:t>CareerTech</a:t>
            </a:r>
            <a:endParaRPr lang="es-ES_tradnl" dirty="0"/>
          </a:p>
          <a:p>
            <a:pPr marL="457200" lvl="0" indent="-393700" algn="l" rtl="0">
              <a:lnSpc>
                <a:spcPct val="100000"/>
              </a:lnSpc>
              <a:spcBef>
                <a:spcPts val="0"/>
              </a:spcBef>
              <a:spcAft>
                <a:spcPts val="0"/>
              </a:spcAft>
              <a:buSzPts val="2600"/>
              <a:buChar char="•"/>
            </a:pPr>
            <a:r>
              <a:rPr lang="es-ES_tradnl" dirty="0"/>
              <a:t>Job Corps</a:t>
            </a:r>
          </a:p>
          <a:p>
            <a:pPr marL="457200" lvl="0" indent="-393700" algn="l" rtl="0">
              <a:lnSpc>
                <a:spcPct val="100000"/>
              </a:lnSpc>
              <a:spcBef>
                <a:spcPts val="0"/>
              </a:spcBef>
              <a:spcAft>
                <a:spcPts val="0"/>
              </a:spcAft>
              <a:buSzPts val="2600"/>
              <a:buChar char="•"/>
            </a:pPr>
            <a:r>
              <a:rPr lang="es-ES_tradnl" dirty="0"/>
              <a:t>Programas de Aprendizaje</a:t>
            </a:r>
          </a:p>
          <a:p>
            <a:pPr marL="457200" lvl="0" indent="-393700" algn="l" rtl="0">
              <a:lnSpc>
                <a:spcPct val="100000"/>
              </a:lnSpc>
              <a:spcBef>
                <a:spcPts val="0"/>
              </a:spcBef>
              <a:spcAft>
                <a:spcPts val="0"/>
              </a:spcAft>
              <a:buSzPts val="2600"/>
              <a:buChar char="•"/>
            </a:pPr>
            <a:r>
              <a:rPr lang="es-ES_tradnl" dirty="0"/>
              <a:t>Ejército</a:t>
            </a:r>
          </a:p>
        </p:txBody>
      </p:sp>
      <p:sp>
        <p:nvSpPr>
          <p:cNvPr id="162" name="Google Shape;162;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s-ES_tradnl" dirty="0"/>
              <a:t>Vías de Educación Postsecundarias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s-ES_tradnl" dirty="0"/>
              <a:t>La mayoría de estas vías cuestan dinero. Hay muchas opciones de ayuda financiera para ayudar a gestionar estos gastos.</a:t>
            </a:r>
          </a:p>
          <a:p>
            <a:pPr marL="457200" lvl="0" indent="-393700" algn="l" rtl="0">
              <a:spcBef>
                <a:spcPts val="520"/>
              </a:spcBef>
              <a:spcAft>
                <a:spcPts val="0"/>
              </a:spcAft>
              <a:buSzPts val="2600"/>
              <a:buChar char="•"/>
            </a:pPr>
            <a:r>
              <a:rPr lang="es-ES_tradnl" dirty="0"/>
              <a:t>Becas</a:t>
            </a:r>
          </a:p>
          <a:p>
            <a:pPr marL="457200" lvl="0" indent="-393700" algn="l" rtl="0">
              <a:spcBef>
                <a:spcPts val="0"/>
              </a:spcBef>
              <a:spcAft>
                <a:spcPts val="0"/>
              </a:spcAft>
              <a:buSzPts val="2600"/>
              <a:buChar char="•"/>
            </a:pPr>
            <a:r>
              <a:rPr lang="es-ES_tradnl" dirty="0"/>
              <a:t>Programas de trabajo y estudio</a:t>
            </a:r>
          </a:p>
          <a:p>
            <a:pPr marL="457200" lvl="0" indent="-393700" algn="l" rtl="0">
              <a:spcBef>
                <a:spcPts val="0"/>
              </a:spcBef>
              <a:spcAft>
                <a:spcPts val="0"/>
              </a:spcAft>
              <a:buSzPts val="2600"/>
              <a:buChar char="•"/>
            </a:pPr>
            <a:r>
              <a:rPr lang="es-ES_tradnl" dirty="0"/>
              <a:t>Préstamos</a:t>
            </a:r>
          </a:p>
        </p:txBody>
      </p:sp>
      <p:sp>
        <p:nvSpPr>
          <p:cNvPr id="168" name="Google Shape;168;p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s-ES_tradnl" dirty="0"/>
              <a:t>Pagando por Vías de Educación Postsecundaria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a:bodyPr>
          <a:lstStyle/>
          <a:p>
            <a:pPr marL="457200" lvl="0" indent="-393700" algn="l" rtl="0">
              <a:spcBef>
                <a:spcPts val="520"/>
              </a:spcBef>
              <a:spcAft>
                <a:spcPts val="0"/>
              </a:spcAft>
              <a:buSzPts val="2600"/>
              <a:buChar char="•"/>
            </a:pPr>
            <a:r>
              <a:rPr lang="es-ES_tradnl" dirty="0"/>
              <a:t>Beca </a:t>
            </a:r>
            <a:r>
              <a:rPr lang="es-ES_tradnl" dirty="0" err="1"/>
              <a:t>Pell</a:t>
            </a:r>
            <a:endParaRPr lang="es-ES_tradnl" dirty="0"/>
          </a:p>
          <a:p>
            <a:pPr marL="914400" lvl="1" indent="-355600" algn="l" rtl="0">
              <a:spcBef>
                <a:spcPts val="0"/>
              </a:spcBef>
              <a:spcAft>
                <a:spcPts val="0"/>
              </a:spcAft>
              <a:buSzPts val="2000"/>
              <a:buChar char="•"/>
            </a:pPr>
            <a:r>
              <a:rPr lang="es-ES_tradnl" dirty="0"/>
              <a:t>Se solicita completando la Solicitud Gratuita de Ayuda Federal para Estudiantes (FAFSA).</a:t>
            </a:r>
          </a:p>
          <a:p>
            <a:pPr marL="914400" lvl="1" indent="-355600" algn="l" rtl="0">
              <a:spcBef>
                <a:spcPts val="0"/>
              </a:spcBef>
              <a:spcAft>
                <a:spcPts val="0"/>
              </a:spcAft>
              <a:buSzPts val="2000"/>
              <a:buChar char="•"/>
            </a:pPr>
            <a:r>
              <a:rPr lang="es-ES_tradnl" dirty="0"/>
              <a:t>La subvención máxima actual es de </a:t>
            </a:r>
            <a:r>
              <a:rPr lang="es-ES_tradnl" dirty="0">
                <a:highlight>
                  <a:srgbClr val="00FFFF"/>
                </a:highlight>
              </a:rPr>
              <a:t>$______ </a:t>
            </a:r>
            <a:r>
              <a:rPr lang="es-ES_tradnl" dirty="0"/>
              <a:t>por año escolar.</a:t>
            </a:r>
          </a:p>
          <a:p>
            <a:pPr marL="457200" lvl="0" indent="-393700" algn="l" rtl="0">
              <a:spcBef>
                <a:spcPts val="520"/>
              </a:spcBef>
              <a:spcAft>
                <a:spcPts val="0"/>
              </a:spcAft>
              <a:buSzPts val="2600"/>
              <a:buChar char="•"/>
            </a:pPr>
            <a:r>
              <a:rPr lang="es-ES_tradnl" dirty="0"/>
              <a:t>Subvención de Ayuda para Matrícula de Oklahoma (OTAG)</a:t>
            </a:r>
          </a:p>
          <a:p>
            <a:pPr marL="914400" lvl="1" indent="-355600" algn="l" rtl="0">
              <a:spcBef>
                <a:spcPts val="0"/>
              </a:spcBef>
              <a:spcAft>
                <a:spcPts val="0"/>
              </a:spcAft>
              <a:buSzPts val="2000"/>
              <a:buChar char="•"/>
            </a:pPr>
            <a:r>
              <a:rPr lang="es-ES_tradnl" dirty="0"/>
              <a:t>Se solicita completando la FAFSA o una solicitud alternativa para estudiantes indocumentados.</a:t>
            </a:r>
          </a:p>
          <a:p>
            <a:pPr marL="914400" lvl="1" indent="-355600" algn="l" rtl="0">
              <a:spcBef>
                <a:spcPts val="0"/>
              </a:spcBef>
              <a:spcAft>
                <a:spcPts val="0"/>
              </a:spcAft>
              <a:buSzPts val="2000"/>
              <a:buChar char="•"/>
            </a:pPr>
            <a:r>
              <a:rPr lang="es-ES_tradnl" dirty="0"/>
              <a:t>Los fondos son limitados, así que solicite tan pronto como se abra la solicitud FAFSA. Las subvenciones varían de </a:t>
            </a:r>
            <a:r>
              <a:rPr lang="es-ES_tradnl" dirty="0">
                <a:highlight>
                  <a:srgbClr val="00FFFF"/>
                </a:highlight>
              </a:rPr>
              <a:t>$________</a:t>
            </a:r>
            <a:r>
              <a:rPr lang="es-ES_tradnl" dirty="0"/>
              <a:t> por año escolar.</a:t>
            </a:r>
          </a:p>
        </p:txBody>
      </p:sp>
      <p:sp>
        <p:nvSpPr>
          <p:cNvPr id="174" name="Google Shape;174;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Subvenciones = ¡Dinero Gratis!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6"/>
          <p:cNvSpPr txBox="1">
            <a:spLocks noGrp="1"/>
          </p:cNvSpPr>
          <p:nvPr>
            <p:ph type="body" idx="1"/>
          </p:nvPr>
        </p:nvSpPr>
        <p:spPr>
          <a:xfrm>
            <a:off x="457200" y="1232349"/>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s-ES_tradnl" sz="2000" dirty="0"/>
              <a:t>Las becas pueden ser en forma de exención de matrícula, exención de cuotas o dinero pagado directamente al programa de PSE o al estudiante.</a:t>
            </a:r>
          </a:p>
          <a:p>
            <a:pPr marL="457200" lvl="0" indent="-355600" algn="l" rtl="0">
              <a:spcBef>
                <a:spcPts val="520"/>
              </a:spcBef>
              <a:spcAft>
                <a:spcPts val="0"/>
              </a:spcAft>
              <a:buSzPts val="2000"/>
              <a:buChar char="•"/>
            </a:pPr>
            <a:r>
              <a:rPr lang="es-ES_tradnl" sz="2000" dirty="0"/>
              <a:t>Académica: basada en calificaciones y resultados de exámenes</a:t>
            </a:r>
          </a:p>
          <a:p>
            <a:pPr marL="457200" lvl="0" indent="-355600" algn="l" rtl="0">
              <a:spcBef>
                <a:spcPts val="0"/>
              </a:spcBef>
              <a:spcAft>
                <a:spcPts val="0"/>
              </a:spcAft>
              <a:buSzPts val="2000"/>
              <a:buChar char="•"/>
            </a:pPr>
            <a:r>
              <a:rPr lang="es-ES_tradnl" sz="2000" dirty="0"/>
              <a:t>Necesidad financiera: basada en los ingresos familiares</a:t>
            </a:r>
          </a:p>
          <a:p>
            <a:pPr marL="457200" lvl="0" indent="-355600" algn="l" rtl="0">
              <a:spcBef>
                <a:spcPts val="0"/>
              </a:spcBef>
              <a:spcAft>
                <a:spcPts val="0"/>
              </a:spcAft>
              <a:buSzPts val="2000"/>
              <a:buChar char="•"/>
            </a:pPr>
            <a:r>
              <a:rPr lang="es-ES_tradnl" sz="2000" dirty="0"/>
              <a:t>Liderazgo: basada en actividades extracurriculares y participación en la comunidad</a:t>
            </a:r>
          </a:p>
          <a:p>
            <a:pPr marL="457200" lvl="0" indent="-355600" algn="l" rtl="0">
              <a:spcBef>
                <a:spcPts val="0"/>
              </a:spcBef>
              <a:spcAft>
                <a:spcPts val="0"/>
              </a:spcAft>
              <a:buSzPts val="2000"/>
              <a:buChar char="•"/>
            </a:pPr>
            <a:r>
              <a:rPr lang="es-ES_tradnl" sz="2000" dirty="0"/>
              <a:t>Deportivas o relacionadas con actividades: basadas en la participación en deportes, artes escénicas u otras actividades</a:t>
            </a:r>
          </a:p>
          <a:p>
            <a:pPr lvl="1">
              <a:spcBef>
                <a:spcPts val="0"/>
              </a:spcBef>
            </a:pPr>
            <a:r>
              <a:rPr lang="es-ES_tradnl" sz="1400" dirty="0"/>
              <a:t>Las becas también pueden venir de organizaciones culturales o religiosas, concursos de ensayo, empresas, bancos, etc.</a:t>
            </a:r>
          </a:p>
        </p:txBody>
      </p:sp>
      <p:sp>
        <p:nvSpPr>
          <p:cNvPr id="180" name="Google Shape;180;p3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Becas = ¡Dinero Gratis!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Recursos Digitales</a:t>
            </a:r>
          </a:p>
        </p:txBody>
      </p:sp>
      <p:graphicFrame>
        <p:nvGraphicFramePr>
          <p:cNvPr id="186" name="Google Shape;186;p37"/>
          <p:cNvGraphicFramePr/>
          <p:nvPr>
            <p:extLst>
              <p:ext uri="{D42A27DB-BD31-4B8C-83A1-F6EECF244321}">
                <p14:modId xmlns:p14="http://schemas.microsoft.com/office/powerpoint/2010/main" val="2467686374"/>
              </p:ext>
            </p:extLst>
          </p:nvPr>
        </p:nvGraphicFramePr>
        <p:xfrm>
          <a:off x="220250" y="1298550"/>
          <a:ext cx="8575900" cy="3298850"/>
        </p:xfrm>
        <a:graphic>
          <a:graphicData uri="http://schemas.openxmlformats.org/drawingml/2006/table">
            <a:tbl>
              <a:tblPr>
                <a:noFill/>
                <a:tableStyleId>{7986206D-28D0-4EC6-B77F-E1F5B8B519D2}</a:tableStyleId>
              </a:tblPr>
              <a:tblGrid>
                <a:gridCol w="4287950">
                  <a:extLst>
                    <a:ext uri="{9D8B030D-6E8A-4147-A177-3AD203B41FA5}">
                      <a16:colId xmlns:a16="http://schemas.microsoft.com/office/drawing/2014/main" val="20000"/>
                    </a:ext>
                  </a:extLst>
                </a:gridCol>
                <a:gridCol w="4287950">
                  <a:extLst>
                    <a:ext uri="{9D8B030D-6E8A-4147-A177-3AD203B41FA5}">
                      <a16:colId xmlns:a16="http://schemas.microsoft.com/office/drawing/2014/main" val="20001"/>
                    </a:ext>
                  </a:extLst>
                </a:gridCol>
              </a:tblGrid>
              <a:tr h="1649425">
                <a:tc>
                  <a:txBody>
                    <a:bodyPr/>
                    <a:lstStyle/>
                    <a:p>
                      <a:pPr marL="0" lvl="0" indent="0" algn="ctr" rtl="0">
                        <a:spcBef>
                          <a:spcPts val="0"/>
                        </a:spcBef>
                        <a:spcAft>
                          <a:spcPts val="0"/>
                        </a:spcAft>
                        <a:buNone/>
                      </a:pPr>
                      <a:r>
                        <a:rPr lang="es-ES_tradnl" sz="1800" b="1" noProof="0" dirty="0">
                          <a:solidFill>
                            <a:srgbClr val="7D1619"/>
                          </a:solidFill>
                          <a:latin typeface="Calibri" panose="020F0502020204030204" pitchFamily="34" charset="0"/>
                          <a:cs typeface="Calibri" panose="020F0502020204030204" pitchFamily="34" charset="0"/>
                        </a:rPr>
                        <a:t>Hoja de Logros - Inglés</a:t>
                      </a: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ES_tradnl" sz="1800" b="1" noProof="0" dirty="0">
                          <a:solidFill>
                            <a:srgbClr val="7D1619"/>
                          </a:solidFill>
                          <a:latin typeface="Calibri" panose="020F0502020204030204" pitchFamily="34" charset="0"/>
                          <a:cs typeface="Calibri" panose="020F0502020204030204" pitchFamily="34" charset="0"/>
                        </a:rPr>
                        <a:t>Registro de Becas - Inglés</a:t>
                      </a:r>
                    </a:p>
                    <a:p>
                      <a:pPr marL="0" lvl="0" indent="0" algn="ctr" rtl="0">
                        <a:spcBef>
                          <a:spcPts val="0"/>
                        </a:spcBef>
                        <a:spcAft>
                          <a:spcPts val="0"/>
                        </a:spcAft>
                        <a:buNone/>
                      </a:pPr>
                      <a:endParaRPr sz="1500" b="1" dirty="0">
                        <a:solidFill>
                          <a:srgbClr val="7D1619"/>
                        </a:solidFill>
                        <a:latin typeface="Calibri" panose="020F0502020204030204" pitchFamily="34" charset="0"/>
                        <a:cs typeface="Calibri" panose="020F0502020204030204" pitchFamily="34" charset="0"/>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649425">
                <a:tc>
                  <a:txBody>
                    <a:bodyPr/>
                    <a:lstStyle/>
                    <a:p>
                      <a:pPr marL="0" lvl="0" indent="0" algn="ctr" rtl="0">
                        <a:spcBef>
                          <a:spcPts val="0"/>
                        </a:spcBef>
                        <a:spcAft>
                          <a:spcPts val="0"/>
                        </a:spcAft>
                        <a:buNone/>
                      </a:pPr>
                      <a:r>
                        <a:rPr lang="es-ES_tradnl" sz="1800" b="1" noProof="0" dirty="0">
                          <a:solidFill>
                            <a:srgbClr val="7D1619"/>
                          </a:solidFill>
                          <a:latin typeface="Calibri" panose="020F0502020204030204" pitchFamily="34" charset="0"/>
                          <a:cs typeface="Calibri" panose="020F0502020204030204" pitchFamily="34" charset="0"/>
                        </a:rPr>
                        <a:t>Hoja de Logros - Español</a:t>
                      </a: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ES_tradnl" sz="1800" b="1" noProof="0" dirty="0">
                          <a:solidFill>
                            <a:srgbClr val="7D1619"/>
                          </a:solidFill>
                          <a:latin typeface="Calibri" panose="020F0502020204030204" pitchFamily="34" charset="0"/>
                          <a:cs typeface="Calibri" panose="020F0502020204030204" pitchFamily="34" charset="0"/>
                        </a:rPr>
                        <a:t>Registro de Becas – Español</a:t>
                      </a:r>
                    </a:p>
                    <a:p>
                      <a:pPr marL="0" lvl="0" indent="0" algn="ctr" rtl="0">
                        <a:spcBef>
                          <a:spcPts val="0"/>
                        </a:spcBef>
                        <a:spcAft>
                          <a:spcPts val="0"/>
                        </a:spcAft>
                        <a:buNone/>
                      </a:pPr>
                      <a:endParaRPr sz="1800" b="1" dirty="0">
                        <a:solidFill>
                          <a:srgbClr val="7D1619"/>
                        </a:solidFill>
                        <a:latin typeface="Calibri" panose="020F0502020204030204" pitchFamily="34" charset="0"/>
                        <a:cs typeface="Calibri" panose="020F0502020204030204" pitchFamily="34" charset="0"/>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87" name="Google Shape;187;p37"/>
          <p:cNvPicPr preferRelativeResize="0"/>
          <p:nvPr/>
        </p:nvPicPr>
        <p:blipFill>
          <a:blip r:embed="rId3">
            <a:alphaModFix/>
          </a:blip>
          <a:stretch>
            <a:fillRect/>
          </a:stretch>
        </p:blipFill>
        <p:spPr>
          <a:xfrm>
            <a:off x="6054682" y="1658995"/>
            <a:ext cx="1164649" cy="1164649"/>
          </a:xfrm>
          <a:prstGeom prst="rect">
            <a:avLst/>
          </a:prstGeom>
          <a:noFill/>
          <a:ln>
            <a:noFill/>
          </a:ln>
        </p:spPr>
      </p:pic>
      <p:pic>
        <p:nvPicPr>
          <p:cNvPr id="188" name="Google Shape;188;p37"/>
          <p:cNvPicPr preferRelativeResize="0"/>
          <p:nvPr/>
        </p:nvPicPr>
        <p:blipFill>
          <a:blip r:embed="rId4">
            <a:alphaModFix/>
          </a:blip>
          <a:stretch>
            <a:fillRect/>
          </a:stretch>
        </p:blipFill>
        <p:spPr>
          <a:xfrm>
            <a:off x="6058043" y="3341843"/>
            <a:ext cx="1161288" cy="1161288"/>
          </a:xfrm>
          <a:prstGeom prst="rect">
            <a:avLst/>
          </a:prstGeom>
          <a:noFill/>
          <a:ln>
            <a:noFill/>
          </a:ln>
        </p:spPr>
      </p:pic>
      <p:pic>
        <p:nvPicPr>
          <p:cNvPr id="3" name="Picture 2" descr="A picture containing pattern, square, pixel&#10;&#10;Description automatically generated">
            <a:extLst>
              <a:ext uri="{FF2B5EF4-FFF2-40B4-BE49-F238E27FC236}">
                <a16:creationId xmlns:a16="http://schemas.microsoft.com/office/drawing/2014/main" id="{F077A0BE-FFAA-445E-B3CB-07B9C0BA19CA}"/>
              </a:ext>
            </a:extLst>
          </p:cNvPr>
          <p:cNvPicPr>
            <a:picLocks noChangeAspect="1"/>
          </p:cNvPicPr>
          <p:nvPr/>
        </p:nvPicPr>
        <p:blipFill>
          <a:blip r:embed="rId5"/>
          <a:stretch>
            <a:fillRect/>
          </a:stretch>
        </p:blipFill>
        <p:spPr>
          <a:xfrm>
            <a:off x="1721221" y="1662355"/>
            <a:ext cx="1161289" cy="1161289"/>
          </a:xfrm>
          <a:prstGeom prst="rect">
            <a:avLst/>
          </a:prstGeom>
        </p:spPr>
      </p:pic>
      <p:pic>
        <p:nvPicPr>
          <p:cNvPr id="5" name="Picture 4" descr="A picture containing pattern, square, pixel, design&#10;&#10;Description automatically generated">
            <a:extLst>
              <a:ext uri="{FF2B5EF4-FFF2-40B4-BE49-F238E27FC236}">
                <a16:creationId xmlns:a16="http://schemas.microsoft.com/office/drawing/2014/main" id="{223DB269-1556-E0D7-52C9-F29987795E43}"/>
              </a:ext>
            </a:extLst>
          </p:cNvPr>
          <p:cNvPicPr>
            <a:picLocks noChangeAspect="1"/>
          </p:cNvPicPr>
          <p:nvPr/>
        </p:nvPicPr>
        <p:blipFill>
          <a:blip r:embed="rId6"/>
          <a:stretch>
            <a:fillRect/>
          </a:stretch>
        </p:blipFill>
        <p:spPr>
          <a:xfrm>
            <a:off x="1721221" y="3341842"/>
            <a:ext cx="1161289" cy="116128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81000" algn="l" rtl="0">
              <a:spcBef>
                <a:spcPts val="520"/>
              </a:spcBef>
              <a:spcAft>
                <a:spcPts val="0"/>
              </a:spcAft>
              <a:buSzPts val="2400"/>
              <a:buAutoNum type="arabicPeriod"/>
            </a:pPr>
            <a:r>
              <a:rPr lang="es-ES_tradnl" sz="2400" dirty="0"/>
              <a:t>Mientras camina por la sala, use su teléfono para escanear los códigos QR de cada cartel.</a:t>
            </a:r>
          </a:p>
          <a:p>
            <a:pPr marL="457200" lvl="0" indent="-381000" algn="l" rtl="0">
              <a:spcBef>
                <a:spcPts val="0"/>
              </a:spcBef>
              <a:spcAft>
                <a:spcPts val="0"/>
              </a:spcAft>
              <a:buSzPts val="2400"/>
              <a:buAutoNum type="arabicPeriod"/>
            </a:pPr>
            <a:r>
              <a:rPr lang="es-ES_tradnl" sz="2400" dirty="0"/>
              <a:t>Tómese un momento para leer la información sobre el sitio web de la beca en cuestión.</a:t>
            </a:r>
          </a:p>
          <a:p>
            <a:pPr marL="457200" lvl="0" indent="-381000" algn="l" rtl="0">
              <a:spcBef>
                <a:spcPts val="0"/>
              </a:spcBef>
              <a:spcAft>
                <a:spcPts val="0"/>
              </a:spcAft>
              <a:buSzPts val="2400"/>
              <a:buAutoNum type="arabicPeriod"/>
            </a:pPr>
            <a:r>
              <a:rPr lang="es-ES_tradnl" sz="2400" dirty="0"/>
              <a:t>Escriba en el cartel algo que le haya parecido interesante y una pregunta sobre la beca.</a:t>
            </a:r>
          </a:p>
          <a:p>
            <a:pPr marL="457200" lvl="0" indent="-381000" algn="l" rtl="0">
              <a:spcBef>
                <a:spcPts val="0"/>
              </a:spcBef>
              <a:spcAft>
                <a:spcPts val="0"/>
              </a:spcAft>
              <a:buSzPts val="2400"/>
              <a:buAutoNum type="arabicPeriod"/>
            </a:pPr>
            <a:r>
              <a:rPr lang="es-ES_tradnl" sz="2400" dirty="0"/>
              <a:t>Después, pase a un nuevo cartel.</a:t>
            </a:r>
          </a:p>
        </p:txBody>
      </p:sp>
      <p:sp>
        <p:nvSpPr>
          <p:cNvPr id="194" name="Google Shape;194;p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Me Doy Cuenta, Me Pregunto</a:t>
            </a:r>
          </a:p>
        </p:txBody>
      </p:sp>
      <p:pic>
        <p:nvPicPr>
          <p:cNvPr id="195" name="Google Shape;195;p38"/>
          <p:cNvPicPr preferRelativeResize="0"/>
          <p:nvPr/>
        </p:nvPicPr>
        <p:blipFill>
          <a:blip r:embed="rId3">
            <a:alphaModFix/>
          </a:blip>
          <a:stretch>
            <a:fillRect/>
          </a:stretch>
        </p:blipFill>
        <p:spPr>
          <a:xfrm>
            <a:off x="7084612" y="48850"/>
            <a:ext cx="1544539" cy="1544539"/>
          </a:xfrm>
          <a:prstGeom prst="rect">
            <a:avLst/>
          </a:prstGeom>
          <a:noFill/>
          <a:ln>
            <a:noFill/>
          </a:ln>
        </p:spPr>
      </p:pic>
      <p:pic>
        <p:nvPicPr>
          <p:cNvPr id="196" name="Google Shape;196;p38" title="K20 Center 15 minute timer">
            <a:hlinkClick r:id="rId4"/>
          </p:cNvPr>
          <p:cNvPicPr preferRelativeResize="0"/>
          <p:nvPr/>
        </p:nvPicPr>
        <p:blipFill>
          <a:blip r:embed="rId5">
            <a:alphaModFix/>
          </a:blip>
          <a:stretch>
            <a:fillRect/>
          </a:stretch>
        </p:blipFill>
        <p:spPr>
          <a:xfrm>
            <a:off x="5457425" y="3626925"/>
            <a:ext cx="2363350" cy="1329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1" name="Google Shape;201;p3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81000" algn="l" rtl="0">
              <a:spcBef>
                <a:spcPts val="520"/>
              </a:spcBef>
              <a:spcAft>
                <a:spcPts val="0"/>
              </a:spcAft>
              <a:buSzPts val="2400"/>
              <a:buAutoNum type="arabicPeriod"/>
            </a:pPr>
            <a:r>
              <a:rPr lang="es-ES_tradnl" sz="2400" dirty="0"/>
              <a:t>Mientras camina por la sala, revise el folleto de cada beca</a:t>
            </a:r>
            <a:r>
              <a:rPr lang="en-US" sz="2400" dirty="0"/>
              <a:t>.</a:t>
            </a:r>
            <a:endParaRPr sz="2400" dirty="0"/>
          </a:p>
          <a:p>
            <a:pPr marL="457200" lvl="0" indent="-381000" algn="l" rtl="0">
              <a:spcBef>
                <a:spcPts val="0"/>
              </a:spcBef>
              <a:spcAft>
                <a:spcPts val="0"/>
              </a:spcAft>
              <a:buSzPts val="2400"/>
              <a:buAutoNum type="arabicPeriod"/>
            </a:pPr>
            <a:r>
              <a:rPr lang="es-ES_tradnl" sz="2400" dirty="0"/>
              <a:t>Tómese un momento para leer la información sobre la beca en cuestión</a:t>
            </a:r>
            <a:r>
              <a:rPr lang="en-US" sz="2400" dirty="0"/>
              <a:t>.</a:t>
            </a:r>
            <a:endParaRPr sz="2400" dirty="0"/>
          </a:p>
          <a:p>
            <a:pPr marL="457200" lvl="0" indent="-381000" algn="l" rtl="0">
              <a:spcBef>
                <a:spcPts val="0"/>
              </a:spcBef>
              <a:spcAft>
                <a:spcPts val="0"/>
              </a:spcAft>
              <a:buSzPts val="2400"/>
              <a:buAutoNum type="arabicPeriod"/>
            </a:pPr>
            <a:r>
              <a:rPr lang="es-ES_tradnl" sz="2400" dirty="0"/>
              <a:t>Escriba en el cartel algo que le haya parecido interesante y una pregunta sobre la beca.</a:t>
            </a:r>
          </a:p>
          <a:p>
            <a:pPr marL="457200" lvl="0" indent="-381000" algn="l" rtl="0">
              <a:spcBef>
                <a:spcPts val="0"/>
              </a:spcBef>
              <a:spcAft>
                <a:spcPts val="0"/>
              </a:spcAft>
              <a:buSzPts val="2400"/>
              <a:buAutoNum type="arabicPeriod"/>
            </a:pPr>
            <a:r>
              <a:rPr lang="es-ES_tradnl" sz="2400" dirty="0"/>
              <a:t>Después, pase a un nuevo cartel.</a:t>
            </a:r>
          </a:p>
          <a:p>
            <a:pPr marL="0" lvl="0" indent="0" algn="l" rtl="0">
              <a:spcBef>
                <a:spcPts val="520"/>
              </a:spcBef>
              <a:spcAft>
                <a:spcPts val="0"/>
              </a:spcAft>
              <a:buNone/>
            </a:pPr>
            <a:endParaRPr dirty="0"/>
          </a:p>
        </p:txBody>
      </p:sp>
      <p:sp>
        <p:nvSpPr>
          <p:cNvPr id="202" name="Google Shape;202;p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Me Doy Cuenta, Me Pregunto</a:t>
            </a:r>
            <a:endParaRPr dirty="0"/>
          </a:p>
        </p:txBody>
      </p:sp>
      <p:pic>
        <p:nvPicPr>
          <p:cNvPr id="203" name="Google Shape;203;p39"/>
          <p:cNvPicPr preferRelativeResize="0"/>
          <p:nvPr/>
        </p:nvPicPr>
        <p:blipFill>
          <a:blip r:embed="rId3">
            <a:alphaModFix/>
          </a:blip>
          <a:stretch>
            <a:fillRect/>
          </a:stretch>
        </p:blipFill>
        <p:spPr>
          <a:xfrm>
            <a:off x="7368650" y="48850"/>
            <a:ext cx="1260501" cy="1260501"/>
          </a:xfrm>
          <a:prstGeom prst="rect">
            <a:avLst/>
          </a:prstGeom>
          <a:noFill/>
          <a:ln>
            <a:noFill/>
          </a:ln>
        </p:spPr>
      </p:pic>
      <p:pic>
        <p:nvPicPr>
          <p:cNvPr id="204" name="Google Shape;204;p39" title="K20 Center 15 minute timer">
            <a:hlinkClick r:id="rId4"/>
          </p:cNvPr>
          <p:cNvPicPr preferRelativeResize="0"/>
          <p:nvPr/>
        </p:nvPicPr>
        <p:blipFill>
          <a:blip r:embed="rId5">
            <a:alphaModFix/>
          </a:blip>
          <a:stretch>
            <a:fillRect/>
          </a:stretch>
        </p:blipFill>
        <p:spPr>
          <a:xfrm>
            <a:off x="5227025" y="3630600"/>
            <a:ext cx="2356775" cy="1325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ctr" rtl="0">
              <a:spcBef>
                <a:spcPts val="0"/>
              </a:spcBef>
              <a:spcAft>
                <a:spcPts val="0"/>
              </a:spcAft>
              <a:buNone/>
            </a:pPr>
            <a:r>
              <a:rPr lang="en-US" sz="6500" dirty="0"/>
              <a:t>Vía PSE</a:t>
            </a:r>
            <a:endParaRPr sz="6500" dirty="0"/>
          </a:p>
        </p:txBody>
      </p:sp>
      <p:pic>
        <p:nvPicPr>
          <p:cNvPr id="210" name="Google Shape;210;p40"/>
          <p:cNvPicPr preferRelativeResize="0"/>
          <p:nvPr/>
        </p:nvPicPr>
        <p:blipFill>
          <a:blip r:embed="rId3">
            <a:alphaModFix/>
          </a:blip>
          <a:stretch>
            <a:fillRect/>
          </a:stretch>
        </p:blipFill>
        <p:spPr>
          <a:xfrm>
            <a:off x="947024" y="1502225"/>
            <a:ext cx="7249951" cy="2739975"/>
          </a:xfrm>
          <a:prstGeom prst="rect">
            <a:avLst/>
          </a:prstGeom>
          <a:noFill/>
          <a:ln>
            <a:noFill/>
          </a:ln>
        </p:spPr>
      </p:pic>
      <p:sp>
        <p:nvSpPr>
          <p:cNvPr id="211" name="Google Shape;211;p40"/>
          <p:cNvSpPr txBox="1"/>
          <p:nvPr/>
        </p:nvSpPr>
        <p:spPr>
          <a:xfrm>
            <a:off x="1853800" y="42422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https://oklahoma.gov/careertech.html</a:t>
            </a:r>
            <a:endParaRPr sz="2000"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s-ES_tradnl" dirty="0"/>
              <a:t>Cómo Pagar por la Universidad 101</a:t>
            </a:r>
          </a:p>
        </p:txBody>
      </p:sp>
      <p:sp>
        <p:nvSpPr>
          <p:cNvPr id="95" name="Google Shape;95;p23"/>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s-ES_tradnl" dirty="0"/>
              <a:t>Una Guía de Becas para Padres</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ctr" rtl="0">
              <a:spcBef>
                <a:spcPts val="0"/>
              </a:spcBef>
              <a:spcAft>
                <a:spcPts val="0"/>
              </a:spcAft>
              <a:buNone/>
            </a:pPr>
            <a:r>
              <a:rPr lang="en-US" sz="6500" dirty="0"/>
              <a:t>Vía PSE</a:t>
            </a:r>
            <a:endParaRPr sz="6500" dirty="0"/>
          </a:p>
        </p:txBody>
      </p:sp>
      <p:pic>
        <p:nvPicPr>
          <p:cNvPr id="217" name="Google Shape;217;p41"/>
          <p:cNvPicPr preferRelativeResize="0"/>
          <p:nvPr/>
        </p:nvPicPr>
        <p:blipFill>
          <a:blip r:embed="rId3">
            <a:alphaModFix/>
          </a:blip>
          <a:stretch>
            <a:fillRect/>
          </a:stretch>
        </p:blipFill>
        <p:spPr>
          <a:xfrm>
            <a:off x="3333750" y="1498555"/>
            <a:ext cx="2476500" cy="2809875"/>
          </a:xfrm>
          <a:prstGeom prst="rect">
            <a:avLst/>
          </a:prstGeom>
          <a:noFill/>
          <a:ln>
            <a:noFill/>
          </a:ln>
        </p:spPr>
      </p:pic>
      <p:sp>
        <p:nvSpPr>
          <p:cNvPr id="218" name="Google Shape;218;p41"/>
          <p:cNvSpPr txBox="1"/>
          <p:nvPr/>
        </p:nvSpPr>
        <p:spPr>
          <a:xfrm>
            <a:off x="1978800" y="43706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https://www.jobcorps.gov/</a:t>
            </a:r>
            <a:endParaRPr sz="2000" b="1"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2"/>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ctr" rtl="0">
              <a:spcBef>
                <a:spcPts val="0"/>
              </a:spcBef>
              <a:spcAft>
                <a:spcPts val="0"/>
              </a:spcAft>
              <a:buNone/>
            </a:pPr>
            <a:r>
              <a:rPr lang="en-US" sz="6500" dirty="0"/>
              <a:t>Vía PSE</a:t>
            </a:r>
            <a:endParaRPr sz="6500" dirty="0"/>
          </a:p>
        </p:txBody>
      </p:sp>
      <p:pic>
        <p:nvPicPr>
          <p:cNvPr id="224" name="Google Shape;224;p42"/>
          <p:cNvPicPr preferRelativeResize="0"/>
          <p:nvPr/>
        </p:nvPicPr>
        <p:blipFill>
          <a:blip r:embed="rId3">
            <a:alphaModFix/>
          </a:blip>
          <a:stretch>
            <a:fillRect/>
          </a:stretch>
        </p:blipFill>
        <p:spPr>
          <a:xfrm>
            <a:off x="505800" y="2229624"/>
            <a:ext cx="8269850" cy="1138725"/>
          </a:xfrm>
          <a:prstGeom prst="rect">
            <a:avLst/>
          </a:prstGeom>
          <a:noFill/>
          <a:ln>
            <a:noFill/>
          </a:ln>
        </p:spPr>
      </p:pic>
      <p:sp>
        <p:nvSpPr>
          <p:cNvPr id="225" name="Google Shape;225;p42"/>
          <p:cNvSpPr txBox="1"/>
          <p:nvPr/>
        </p:nvSpPr>
        <p:spPr>
          <a:xfrm>
            <a:off x="1853800" y="42422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https://www.apprenticeship.gov/</a:t>
            </a:r>
            <a:endParaRPr sz="2000" b="1">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3"/>
          <p:cNvSpPr txBox="1">
            <a:spLocks noGrp="1"/>
          </p:cNvSpPr>
          <p:nvPr>
            <p:ph type="title"/>
          </p:nvPr>
        </p:nvSpPr>
        <p:spPr>
          <a:xfrm>
            <a:off x="2353500" y="280300"/>
            <a:ext cx="4437000" cy="1263900"/>
          </a:xfrm>
          <a:prstGeom prst="rect">
            <a:avLst/>
          </a:prstGeom>
        </p:spPr>
        <p:txBody>
          <a:bodyPr spcFirstLastPara="1" wrap="square" lIns="0" tIns="45700" rIns="0" bIns="0" anchor="b" anchorCtr="0">
            <a:normAutofit/>
          </a:bodyPr>
          <a:lstStyle/>
          <a:p>
            <a:pPr marL="0" lvl="0" indent="0" algn="ctr" rtl="0">
              <a:spcBef>
                <a:spcPts val="0"/>
              </a:spcBef>
              <a:spcAft>
                <a:spcPts val="0"/>
              </a:spcAft>
              <a:buNone/>
            </a:pPr>
            <a:r>
              <a:rPr lang="en-US" sz="6500" dirty="0"/>
              <a:t>Vía PSE</a:t>
            </a:r>
            <a:endParaRPr sz="6500" dirty="0"/>
          </a:p>
        </p:txBody>
      </p:sp>
      <p:pic>
        <p:nvPicPr>
          <p:cNvPr id="231" name="Google Shape;231;p43"/>
          <p:cNvPicPr preferRelativeResize="0"/>
          <p:nvPr/>
        </p:nvPicPr>
        <p:blipFill>
          <a:blip r:embed="rId3">
            <a:alphaModFix/>
          </a:blip>
          <a:stretch>
            <a:fillRect/>
          </a:stretch>
        </p:blipFill>
        <p:spPr>
          <a:xfrm>
            <a:off x="385400" y="3242375"/>
            <a:ext cx="1770050" cy="1770050"/>
          </a:xfrm>
          <a:prstGeom prst="rect">
            <a:avLst/>
          </a:prstGeom>
          <a:noFill/>
          <a:ln>
            <a:noFill/>
          </a:ln>
        </p:spPr>
      </p:pic>
      <p:pic>
        <p:nvPicPr>
          <p:cNvPr id="232" name="Google Shape;232;p43"/>
          <p:cNvPicPr preferRelativeResize="0"/>
          <p:nvPr/>
        </p:nvPicPr>
        <p:blipFill>
          <a:blip r:embed="rId4">
            <a:alphaModFix/>
          </a:blip>
          <a:stretch>
            <a:fillRect/>
          </a:stretch>
        </p:blipFill>
        <p:spPr>
          <a:xfrm>
            <a:off x="1366400" y="1544200"/>
            <a:ext cx="1770050" cy="1770050"/>
          </a:xfrm>
          <a:prstGeom prst="rect">
            <a:avLst/>
          </a:prstGeom>
          <a:noFill/>
          <a:ln>
            <a:noFill/>
          </a:ln>
        </p:spPr>
      </p:pic>
      <p:pic>
        <p:nvPicPr>
          <p:cNvPr id="233" name="Google Shape;233;p43"/>
          <p:cNvPicPr preferRelativeResize="0"/>
          <p:nvPr/>
        </p:nvPicPr>
        <p:blipFill>
          <a:blip r:embed="rId5">
            <a:alphaModFix/>
          </a:blip>
          <a:stretch>
            <a:fillRect/>
          </a:stretch>
        </p:blipFill>
        <p:spPr>
          <a:xfrm>
            <a:off x="3378850" y="1584450"/>
            <a:ext cx="1770050" cy="1770050"/>
          </a:xfrm>
          <a:prstGeom prst="rect">
            <a:avLst/>
          </a:prstGeom>
          <a:noFill/>
          <a:ln>
            <a:noFill/>
          </a:ln>
        </p:spPr>
      </p:pic>
      <p:pic>
        <p:nvPicPr>
          <p:cNvPr id="234" name="Google Shape;234;p43"/>
          <p:cNvPicPr preferRelativeResize="0"/>
          <p:nvPr/>
        </p:nvPicPr>
        <p:blipFill>
          <a:blip r:embed="rId6">
            <a:alphaModFix/>
          </a:blip>
          <a:stretch>
            <a:fillRect/>
          </a:stretch>
        </p:blipFill>
        <p:spPr>
          <a:xfrm>
            <a:off x="5391300" y="1584450"/>
            <a:ext cx="1770050" cy="1770050"/>
          </a:xfrm>
          <a:prstGeom prst="rect">
            <a:avLst/>
          </a:prstGeom>
          <a:noFill/>
          <a:ln>
            <a:noFill/>
          </a:ln>
        </p:spPr>
      </p:pic>
      <p:pic>
        <p:nvPicPr>
          <p:cNvPr id="235" name="Google Shape;235;p43"/>
          <p:cNvPicPr preferRelativeResize="0"/>
          <p:nvPr/>
        </p:nvPicPr>
        <p:blipFill>
          <a:blip r:embed="rId7">
            <a:alphaModFix/>
          </a:blip>
          <a:stretch>
            <a:fillRect/>
          </a:stretch>
        </p:blipFill>
        <p:spPr>
          <a:xfrm>
            <a:off x="2327050" y="3242375"/>
            <a:ext cx="1770050" cy="1770050"/>
          </a:xfrm>
          <a:prstGeom prst="rect">
            <a:avLst/>
          </a:prstGeom>
          <a:noFill/>
          <a:ln>
            <a:noFill/>
          </a:ln>
        </p:spPr>
      </p:pic>
      <p:pic>
        <p:nvPicPr>
          <p:cNvPr id="236" name="Google Shape;236;p43"/>
          <p:cNvPicPr preferRelativeResize="0"/>
          <p:nvPr/>
        </p:nvPicPr>
        <p:blipFill>
          <a:blip r:embed="rId8">
            <a:alphaModFix/>
          </a:blip>
          <a:stretch>
            <a:fillRect/>
          </a:stretch>
        </p:blipFill>
        <p:spPr>
          <a:xfrm>
            <a:off x="4353913" y="3272375"/>
            <a:ext cx="1770050" cy="1770050"/>
          </a:xfrm>
          <a:prstGeom prst="rect">
            <a:avLst/>
          </a:prstGeom>
          <a:noFill/>
          <a:ln>
            <a:noFill/>
          </a:ln>
        </p:spPr>
      </p:pic>
      <p:pic>
        <p:nvPicPr>
          <p:cNvPr id="237" name="Google Shape;237;p43"/>
          <p:cNvPicPr preferRelativeResize="0"/>
          <p:nvPr/>
        </p:nvPicPr>
        <p:blipFill>
          <a:blip r:embed="rId9">
            <a:alphaModFix/>
          </a:blip>
          <a:stretch>
            <a:fillRect/>
          </a:stretch>
        </p:blipFill>
        <p:spPr>
          <a:xfrm>
            <a:off x="6278700" y="3242375"/>
            <a:ext cx="1770050" cy="1770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4"/>
          <p:cNvSpPr txBox="1">
            <a:spLocks noGrp="1"/>
          </p:cNvSpPr>
          <p:nvPr>
            <p:ph type="title"/>
          </p:nvPr>
        </p:nvSpPr>
        <p:spPr>
          <a:xfrm>
            <a:off x="1881575" y="280300"/>
            <a:ext cx="5457300" cy="1263900"/>
          </a:xfrm>
          <a:prstGeom prst="rect">
            <a:avLst/>
          </a:prstGeom>
        </p:spPr>
        <p:txBody>
          <a:bodyPr spcFirstLastPara="1" wrap="square" lIns="0" tIns="45700" rIns="0" bIns="0" anchor="b" anchorCtr="0">
            <a:normAutofit/>
          </a:bodyPr>
          <a:lstStyle/>
          <a:p>
            <a:pPr marL="0" lvl="0" indent="0" algn="ctr" rtl="0">
              <a:spcBef>
                <a:spcPts val="0"/>
              </a:spcBef>
              <a:spcAft>
                <a:spcPts val="0"/>
              </a:spcAft>
              <a:buNone/>
            </a:pPr>
            <a:r>
              <a:rPr lang="en-US" sz="6500" dirty="0"/>
              <a:t>Beca PSE</a:t>
            </a:r>
            <a:endParaRPr sz="6500" strike="sngStrike" dirty="0"/>
          </a:p>
        </p:txBody>
      </p:sp>
      <p:sp>
        <p:nvSpPr>
          <p:cNvPr id="243" name="Google Shape;243;p44"/>
          <p:cNvSpPr/>
          <p:nvPr/>
        </p:nvSpPr>
        <p:spPr>
          <a:xfrm>
            <a:off x="710375" y="2034525"/>
            <a:ext cx="7081200" cy="19095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44"/>
          <p:cNvPicPr preferRelativeResize="0"/>
          <p:nvPr/>
        </p:nvPicPr>
        <p:blipFill>
          <a:blip r:embed="rId3">
            <a:alphaModFix/>
          </a:blip>
          <a:stretch>
            <a:fillRect/>
          </a:stretch>
        </p:blipFill>
        <p:spPr>
          <a:xfrm>
            <a:off x="901450" y="2355850"/>
            <a:ext cx="6513975" cy="1446100"/>
          </a:xfrm>
          <a:prstGeom prst="rect">
            <a:avLst/>
          </a:prstGeom>
          <a:noFill/>
          <a:ln>
            <a:noFill/>
          </a:ln>
        </p:spPr>
      </p:pic>
      <p:sp>
        <p:nvSpPr>
          <p:cNvPr id="245" name="Google Shape;245;p44"/>
          <p:cNvSpPr txBox="1"/>
          <p:nvPr/>
        </p:nvSpPr>
        <p:spPr>
          <a:xfrm>
            <a:off x="1853800" y="42422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latin typeface="Calibri"/>
                <a:ea typeface="Calibri"/>
                <a:cs typeface="Calibri"/>
                <a:sym typeface="Calibri"/>
              </a:rPr>
              <a:t>https://www.okhighered.org/okpromise/</a:t>
            </a:r>
            <a:endParaRPr sz="2000" b="1">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1869725" y="280300"/>
            <a:ext cx="5296500" cy="1263900"/>
          </a:xfrm>
          <a:prstGeom prst="rect">
            <a:avLst/>
          </a:prstGeom>
        </p:spPr>
        <p:txBody>
          <a:bodyPr spcFirstLastPara="1" wrap="square" lIns="0" tIns="45700" rIns="0" bIns="0" anchor="b" anchorCtr="0">
            <a:normAutofit/>
          </a:bodyPr>
          <a:lstStyle/>
          <a:p>
            <a:pPr marL="0" lvl="0" indent="0" algn="ctr" rtl="0">
              <a:spcBef>
                <a:spcPts val="0"/>
              </a:spcBef>
              <a:spcAft>
                <a:spcPts val="0"/>
              </a:spcAft>
              <a:buNone/>
            </a:pPr>
            <a:r>
              <a:rPr lang="en-US" sz="6500" dirty="0"/>
              <a:t>Beca PSE</a:t>
            </a:r>
            <a:endParaRPr sz="6500" dirty="0"/>
          </a:p>
        </p:txBody>
      </p:sp>
      <p:pic>
        <p:nvPicPr>
          <p:cNvPr id="251" name="Google Shape;251;p45"/>
          <p:cNvPicPr preferRelativeResize="0"/>
          <p:nvPr/>
        </p:nvPicPr>
        <p:blipFill>
          <a:blip r:embed="rId3">
            <a:alphaModFix/>
          </a:blip>
          <a:stretch>
            <a:fillRect/>
          </a:stretch>
        </p:blipFill>
        <p:spPr>
          <a:xfrm>
            <a:off x="2798050" y="1460125"/>
            <a:ext cx="2919075" cy="2889875"/>
          </a:xfrm>
          <a:prstGeom prst="rect">
            <a:avLst/>
          </a:prstGeom>
          <a:noFill/>
          <a:ln>
            <a:noFill/>
          </a:ln>
        </p:spPr>
      </p:pic>
      <p:sp>
        <p:nvSpPr>
          <p:cNvPr id="252" name="Google Shape;252;p45"/>
          <p:cNvSpPr txBox="1"/>
          <p:nvPr/>
        </p:nvSpPr>
        <p:spPr>
          <a:xfrm>
            <a:off x="1853800" y="4242200"/>
            <a:ext cx="518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https://www.smartscholarship.org/smart</a:t>
            </a:r>
            <a:endParaRPr sz="2000" b="1">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56"/>
        <p:cNvGrpSpPr/>
        <p:nvPr/>
      </p:nvGrpSpPr>
      <p:grpSpPr>
        <a:xfrm>
          <a:off x="0" y="0"/>
          <a:ext cx="0" cy="0"/>
          <a:chOff x="0" y="0"/>
          <a:chExt cx="0" cy="0"/>
        </a:xfrm>
      </p:grpSpPr>
      <p:sp>
        <p:nvSpPr>
          <p:cNvPr id="257" name="Google Shape;257;p4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err="1">
                <a:highlight>
                  <a:srgbClr val="FFFF00"/>
                </a:highlight>
              </a:rPr>
              <a:t>Añade</a:t>
            </a:r>
            <a:r>
              <a:rPr lang="en-US" dirty="0">
                <a:highlight>
                  <a:srgbClr val="FFFF00"/>
                </a:highlight>
              </a:rPr>
              <a:t> </a:t>
            </a:r>
            <a:r>
              <a:rPr lang="en-US" dirty="0" err="1">
                <a:highlight>
                  <a:srgbClr val="FFFF00"/>
                </a:highlight>
              </a:rPr>
              <a:t>información</a:t>
            </a:r>
            <a:endParaRPr dirty="0">
              <a:highlight>
                <a:srgbClr val="FFFF00"/>
              </a:highlight>
            </a:endParaRPr>
          </a:p>
        </p:txBody>
      </p:sp>
      <p:sp>
        <p:nvSpPr>
          <p:cNvPr id="258" name="Google Shape;258;p4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Beca Local</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62"/>
        <p:cNvGrpSpPr/>
        <p:nvPr/>
      </p:nvGrpSpPr>
      <p:grpSpPr>
        <a:xfrm>
          <a:off x="0" y="0"/>
          <a:ext cx="0" cy="0"/>
          <a:chOff x="0" y="0"/>
          <a:chExt cx="0" cy="0"/>
        </a:xfrm>
      </p:grpSpPr>
      <p:sp>
        <p:nvSpPr>
          <p:cNvPr id="263" name="Google Shape;263;p4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err="1">
                <a:highlight>
                  <a:srgbClr val="FFFF00"/>
                </a:highlight>
              </a:rPr>
              <a:t>Añade</a:t>
            </a:r>
            <a:r>
              <a:rPr lang="en-US" dirty="0">
                <a:highlight>
                  <a:srgbClr val="FFFF00"/>
                </a:highlight>
              </a:rPr>
              <a:t> </a:t>
            </a:r>
            <a:r>
              <a:rPr lang="en-US" dirty="0" err="1">
                <a:highlight>
                  <a:srgbClr val="FFFF00"/>
                </a:highlight>
              </a:rPr>
              <a:t>información</a:t>
            </a:r>
            <a:endParaRPr lang="en-US" dirty="0">
              <a:highlight>
                <a:srgbClr val="FFFF00"/>
              </a:highlight>
            </a:endParaRPr>
          </a:p>
        </p:txBody>
      </p:sp>
      <p:sp>
        <p:nvSpPr>
          <p:cNvPr id="264" name="Google Shape;264;p4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Beca Local</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68"/>
        <p:cNvGrpSpPr/>
        <p:nvPr/>
      </p:nvGrpSpPr>
      <p:grpSpPr>
        <a:xfrm>
          <a:off x="0" y="0"/>
          <a:ext cx="0" cy="0"/>
          <a:chOff x="0" y="0"/>
          <a:chExt cx="0" cy="0"/>
        </a:xfrm>
      </p:grpSpPr>
      <p:sp>
        <p:nvSpPr>
          <p:cNvPr id="269" name="Google Shape;269;p4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err="1">
                <a:highlight>
                  <a:srgbClr val="FFFF00"/>
                </a:highlight>
              </a:rPr>
              <a:t>Añade</a:t>
            </a:r>
            <a:r>
              <a:rPr lang="en-US" dirty="0">
                <a:highlight>
                  <a:srgbClr val="FFFF00"/>
                </a:highlight>
              </a:rPr>
              <a:t> </a:t>
            </a:r>
            <a:r>
              <a:rPr lang="en-US" dirty="0" err="1">
                <a:highlight>
                  <a:srgbClr val="FFFF00"/>
                </a:highlight>
              </a:rPr>
              <a:t>información</a:t>
            </a:r>
            <a:endParaRPr lang="en-US" dirty="0">
              <a:highlight>
                <a:srgbClr val="FFFF00"/>
              </a:highlight>
            </a:endParaRPr>
          </a:p>
        </p:txBody>
      </p:sp>
      <p:sp>
        <p:nvSpPr>
          <p:cNvPr id="270" name="Google Shape;270;p4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Beca Local</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s-ES_tradnl" dirty="0"/>
              <a:t>Consejos para Becas</a:t>
            </a:r>
          </a:p>
        </p:txBody>
      </p:sp>
      <p:sp>
        <p:nvSpPr>
          <p:cNvPr id="276" name="Google Shape;276;p49"/>
          <p:cNvSpPr txBox="1"/>
          <p:nvPr/>
        </p:nvSpPr>
        <p:spPr>
          <a:xfrm>
            <a:off x="457200" y="1164647"/>
            <a:ext cx="7178100" cy="3385512"/>
          </a:xfrm>
          <a:prstGeom prst="rect">
            <a:avLst/>
          </a:prstGeom>
          <a:noFill/>
          <a:ln>
            <a:noFill/>
          </a:ln>
        </p:spPr>
        <p:txBody>
          <a:bodyPr spcFirstLastPara="1" wrap="square" lIns="91425" tIns="91425" rIns="91425" bIns="91425" anchor="t" anchorCtr="0">
            <a:spAutoFit/>
          </a:bodyPr>
          <a:lstStyle/>
          <a:p>
            <a:pPr marL="520700" lvl="0" indent="-457200" algn="l" rtl="0">
              <a:spcBef>
                <a:spcPts val="0"/>
              </a:spcBef>
              <a:spcAft>
                <a:spcPts val="0"/>
              </a:spcAft>
              <a:buClr>
                <a:schemeClr val="accent4"/>
              </a:buClr>
              <a:buSzPts val="2600"/>
              <a:buFont typeface="Arial" panose="020B0604020202020204" pitchFamily="34" charset="0"/>
              <a:buChar char="•"/>
            </a:pPr>
            <a:r>
              <a:rPr lang="es-ES_tradnl" sz="2600" dirty="0">
                <a:latin typeface="Calibri"/>
                <a:ea typeface="Calibri"/>
                <a:cs typeface="Calibri"/>
                <a:sym typeface="Calibri"/>
              </a:rPr>
              <a:t>Busque las páginas de becas específicas de las universidades o titulaciones</a:t>
            </a:r>
          </a:p>
          <a:p>
            <a:pPr marL="520700" lvl="0" indent="-457200" algn="l" rtl="0">
              <a:spcBef>
                <a:spcPts val="0"/>
              </a:spcBef>
              <a:spcAft>
                <a:spcPts val="0"/>
              </a:spcAft>
              <a:buClr>
                <a:schemeClr val="accent4"/>
              </a:buClr>
              <a:buSzPts val="2600"/>
              <a:buFont typeface="Arial" panose="020B0604020202020204" pitchFamily="34" charset="0"/>
              <a:buChar char="•"/>
            </a:pPr>
            <a:r>
              <a:rPr lang="es-ES_tradnl" sz="2600" dirty="0">
                <a:latin typeface="Calibri"/>
                <a:ea typeface="Calibri"/>
                <a:cs typeface="Calibri"/>
                <a:sym typeface="Calibri"/>
              </a:rPr>
              <a:t>Empiece pronto, solicite becas a lo largo que su estudiante esté en la preparatoria</a:t>
            </a:r>
          </a:p>
          <a:p>
            <a:pPr marL="520700" lvl="0" indent="-457200" algn="l" rtl="0">
              <a:spcBef>
                <a:spcPts val="0"/>
              </a:spcBef>
              <a:spcAft>
                <a:spcPts val="0"/>
              </a:spcAft>
              <a:buClr>
                <a:schemeClr val="accent4"/>
              </a:buClr>
              <a:buSzPts val="2600"/>
              <a:buFont typeface="Arial" panose="020B0604020202020204" pitchFamily="34" charset="0"/>
              <a:buChar char="•"/>
            </a:pPr>
            <a:r>
              <a:rPr lang="es-ES_tradnl" sz="2600" dirty="0">
                <a:latin typeface="Calibri"/>
                <a:ea typeface="Calibri"/>
                <a:cs typeface="Calibri"/>
                <a:sym typeface="Calibri"/>
              </a:rPr>
              <a:t>Tenga en cuenta los </a:t>
            </a:r>
            <a:r>
              <a:rPr lang="es-ES_tradnl" sz="2600" dirty="0" err="1">
                <a:latin typeface="Calibri"/>
                <a:ea typeface="Calibri"/>
                <a:cs typeface="Calibri"/>
                <a:sym typeface="Calibri"/>
              </a:rPr>
              <a:t>requisites</a:t>
            </a:r>
            <a:r>
              <a:rPr lang="es-ES_tradnl" sz="2600" dirty="0">
                <a:latin typeface="Calibri"/>
                <a:ea typeface="Calibri"/>
                <a:cs typeface="Calibri"/>
                <a:sym typeface="Calibri"/>
              </a:rPr>
              <a:t> y los plazos, solicite con suficiente tiempo</a:t>
            </a:r>
          </a:p>
          <a:p>
            <a:pPr marL="520700" lvl="0" indent="-457200" algn="l" rtl="0">
              <a:spcBef>
                <a:spcPts val="0"/>
              </a:spcBef>
              <a:spcAft>
                <a:spcPts val="0"/>
              </a:spcAft>
              <a:buClr>
                <a:schemeClr val="accent4"/>
              </a:buClr>
              <a:buSzPts val="2600"/>
              <a:buFont typeface="Arial" panose="020B0604020202020204" pitchFamily="34" charset="0"/>
              <a:buChar char="•"/>
            </a:pPr>
            <a:r>
              <a:rPr lang="es-ES_tradnl" sz="2600" dirty="0">
                <a:latin typeface="Calibri"/>
                <a:ea typeface="Calibri"/>
                <a:cs typeface="Calibri"/>
                <a:sym typeface="Calibri"/>
              </a:rPr>
              <a:t>Guarde los documentos de las becas en la nube (Google Drive, Dropbox, </a:t>
            </a:r>
            <a:r>
              <a:rPr lang="es-ES_tradnl" sz="2600" dirty="0" err="1">
                <a:latin typeface="Calibri"/>
                <a:ea typeface="Calibri"/>
                <a:cs typeface="Calibri"/>
                <a:sym typeface="Calibri"/>
              </a:rPr>
              <a:t>etc</a:t>
            </a:r>
            <a:r>
              <a:rPr lang="es-ES_tradnl" sz="2600" dirty="0">
                <a:latin typeface="Calibri"/>
                <a:ea typeface="Calibri"/>
                <a:cs typeface="Calibri"/>
                <a:sym typeface="Calibri"/>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0"/>
              </a:spcAft>
              <a:buSzPts val="2600"/>
              <a:buChar char="•"/>
            </a:pPr>
            <a:r>
              <a:rPr lang="es-ES_tradnl" dirty="0"/>
              <a:t>Obtenga un correo electrónico que suene </a:t>
            </a:r>
            <a:r>
              <a:rPr lang="es-ES_tradnl" dirty="0" err="1"/>
              <a:t>professional</a:t>
            </a:r>
            <a:r>
              <a:rPr lang="es-ES_tradnl" dirty="0"/>
              <a:t> para la comunicación universitaria</a:t>
            </a:r>
          </a:p>
          <a:p>
            <a:pPr marL="457200" lvl="0" indent="-393700" algn="l" rtl="0">
              <a:spcBef>
                <a:spcPts val="0"/>
              </a:spcBef>
              <a:spcAft>
                <a:spcPts val="0"/>
              </a:spcAft>
              <a:buSzPts val="2600"/>
              <a:buChar char="•"/>
            </a:pPr>
            <a:r>
              <a:rPr lang="es-ES_tradnl" dirty="0"/>
              <a:t>Adapte un ensayo para </a:t>
            </a:r>
            <a:r>
              <a:rPr lang="es-ES_tradnl" dirty="0" err="1"/>
              <a:t>multiples</a:t>
            </a:r>
            <a:r>
              <a:rPr lang="es-ES_tradnl" dirty="0"/>
              <a:t> becas</a:t>
            </a:r>
          </a:p>
          <a:p>
            <a:pPr marL="457200" lvl="0" indent="-393700" algn="l" rtl="0">
              <a:spcBef>
                <a:spcPts val="0"/>
              </a:spcBef>
              <a:spcAft>
                <a:spcPts val="0"/>
              </a:spcAft>
              <a:buSzPts val="2600"/>
              <a:buChar char="•"/>
            </a:pPr>
            <a:r>
              <a:rPr lang="es-ES_tradnl" dirty="0"/>
              <a:t>Mantenga un registro de premios y horas de servicio comunitario</a:t>
            </a:r>
          </a:p>
          <a:p>
            <a:pPr marL="457200" lvl="0" indent="-393700" algn="l" rtl="0">
              <a:spcBef>
                <a:spcPts val="0"/>
              </a:spcBef>
              <a:spcAft>
                <a:spcPts val="0"/>
              </a:spcAft>
              <a:buSzPts val="2600"/>
              <a:buChar char="•"/>
            </a:pPr>
            <a:r>
              <a:rPr lang="es-ES_tradnl" dirty="0"/>
              <a:t>Elabore un </a:t>
            </a:r>
            <a:r>
              <a:rPr lang="es-ES_tradnl" dirty="0" err="1"/>
              <a:t>curriculum</a:t>
            </a:r>
            <a:r>
              <a:rPr lang="es-ES_tradnl" dirty="0"/>
              <a:t> estudiantil</a:t>
            </a:r>
          </a:p>
          <a:p>
            <a:pPr marL="457200" lvl="0" indent="0" algn="l" rtl="0">
              <a:spcBef>
                <a:spcPts val="520"/>
              </a:spcBef>
              <a:spcAft>
                <a:spcPts val="0"/>
              </a:spcAft>
              <a:buNone/>
            </a:pPr>
            <a:endParaRPr lang="es-ES_tradnl" dirty="0"/>
          </a:p>
        </p:txBody>
      </p:sp>
      <p:sp>
        <p:nvSpPr>
          <p:cNvPr id="282" name="Google Shape;282;p5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Consejos para Becas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s-ES_tradnl" dirty="0"/>
              <a:t>Preguntas Esenciales</a:t>
            </a:r>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2" lvl="0" indent="0" algn="l" rtl="0">
              <a:lnSpc>
                <a:spcPct val="100000"/>
              </a:lnSpc>
              <a:spcBef>
                <a:spcPts val="0"/>
              </a:spcBef>
              <a:spcAft>
                <a:spcPts val="0"/>
              </a:spcAft>
              <a:buSzPts val="2210"/>
              <a:buNone/>
            </a:pPr>
            <a:r>
              <a:rPr lang="es-ES_tradnl" dirty="0"/>
              <a:t>¿Cuáles son los medios que ayudan a pagar la educación postsecundaria? </a:t>
            </a:r>
          </a:p>
          <a:p>
            <a:pPr marL="55562" lvl="0" indent="0" algn="l" rtl="0">
              <a:lnSpc>
                <a:spcPct val="100000"/>
              </a:lnSpc>
              <a:spcBef>
                <a:spcPts val="0"/>
              </a:spcBef>
              <a:spcAft>
                <a:spcPts val="0"/>
              </a:spcAft>
              <a:buSzPts val="2210"/>
              <a:buNone/>
            </a:pPr>
            <a:endParaRPr lang="es-ES_tradnl" dirty="0"/>
          </a:p>
          <a:p>
            <a:pPr marL="55563" lvl="0" indent="0" algn="l" rtl="0">
              <a:lnSpc>
                <a:spcPct val="100000"/>
              </a:lnSpc>
              <a:spcBef>
                <a:spcPts val="0"/>
              </a:spcBef>
              <a:spcAft>
                <a:spcPts val="0"/>
              </a:spcAft>
              <a:buSzPts val="2210"/>
              <a:buNone/>
            </a:pPr>
            <a:r>
              <a:rPr lang="es-ES_tradnl" dirty="0"/>
              <a:t>¿Cómo puedo accederlos o encontrarlos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s-ES_tradnl" dirty="0"/>
              <a:t>Pida recomendaciones a profesores, </a:t>
            </a:r>
            <a:r>
              <a:rPr lang="es-ES_tradnl" dirty="0" err="1"/>
              <a:t>consejeraas</a:t>
            </a:r>
            <a:r>
              <a:rPr lang="es-ES_tradnl" dirty="0"/>
              <a:t>, supervisores o líderes</a:t>
            </a:r>
          </a:p>
          <a:p>
            <a:pPr marL="457200" lvl="0" indent="-393700" algn="l" rtl="0">
              <a:spcBef>
                <a:spcPts val="0"/>
              </a:spcBef>
              <a:spcAft>
                <a:spcPts val="0"/>
              </a:spcAft>
              <a:buSzPts val="2600"/>
              <a:buChar char="•"/>
            </a:pPr>
            <a:r>
              <a:rPr lang="es-ES_tradnl" dirty="0"/>
              <a:t>Comparta con ellos el </a:t>
            </a:r>
            <a:r>
              <a:rPr lang="es-ES_tradnl" dirty="0" err="1"/>
              <a:t>curriculum</a:t>
            </a:r>
            <a:r>
              <a:rPr lang="es-ES_tradnl" dirty="0"/>
              <a:t> de su estudiante</a:t>
            </a:r>
          </a:p>
          <a:p>
            <a:pPr marL="457200" lvl="0" indent="-393700" algn="l" rtl="0">
              <a:spcBef>
                <a:spcPts val="0"/>
              </a:spcBef>
              <a:spcAft>
                <a:spcPts val="0"/>
              </a:spcAft>
              <a:buSzPts val="2600"/>
              <a:buChar char="•"/>
            </a:pPr>
            <a:r>
              <a:rPr lang="es-ES_tradnl" dirty="0"/>
              <a:t>Indíqueles el método de entrega</a:t>
            </a:r>
          </a:p>
          <a:p>
            <a:pPr marL="457200" lvl="0" indent="0" algn="l" rtl="0">
              <a:spcBef>
                <a:spcPts val="520"/>
              </a:spcBef>
              <a:spcAft>
                <a:spcPts val="0"/>
              </a:spcAft>
              <a:buNone/>
            </a:pPr>
            <a:endParaRPr lang="es-ES_tradnl" dirty="0"/>
          </a:p>
        </p:txBody>
      </p:sp>
      <p:sp>
        <p:nvSpPr>
          <p:cNvPr id="288" name="Google Shape;288;p5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Consejos para Becas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SzPts val="2600"/>
              <a:buFont typeface="Calibri"/>
              <a:buChar char="•"/>
            </a:pPr>
            <a:r>
              <a:rPr lang="es-ES_tradnl" dirty="0"/>
              <a:t>La mayoría de universidades ofrecen becas del presidente por liderazgo (</a:t>
            </a:r>
            <a:r>
              <a:rPr lang="es-ES_tradnl" dirty="0" err="1"/>
              <a:t>President’s</a:t>
            </a:r>
            <a:r>
              <a:rPr lang="es-ES_tradnl" dirty="0"/>
              <a:t> </a:t>
            </a:r>
            <a:r>
              <a:rPr lang="es-ES_tradnl" dirty="0" err="1"/>
              <a:t>Leadership</a:t>
            </a:r>
            <a:r>
              <a:rPr lang="es-ES_tradnl" dirty="0"/>
              <a:t>) basadas en la participación</a:t>
            </a:r>
          </a:p>
          <a:p>
            <a:pPr marL="457200" lvl="0" indent="-393700" algn="l" rtl="0">
              <a:spcBef>
                <a:spcPts val="0"/>
              </a:spcBef>
              <a:spcAft>
                <a:spcPts val="0"/>
              </a:spcAft>
              <a:buSzPts val="2600"/>
              <a:buFont typeface="Calibri"/>
              <a:buChar char="•"/>
            </a:pPr>
            <a:r>
              <a:rPr lang="es-ES_tradnl" dirty="0"/>
              <a:t>Vístanse profesionalmente para las entrevistas de becas</a:t>
            </a:r>
          </a:p>
          <a:p>
            <a:pPr marL="457200" lvl="0" indent="-393700" algn="l" rtl="0">
              <a:spcBef>
                <a:spcPts val="0"/>
              </a:spcBef>
              <a:spcAft>
                <a:spcPts val="0"/>
              </a:spcAft>
              <a:buSzPts val="2600"/>
              <a:buFont typeface="Calibri"/>
              <a:buChar char="•"/>
            </a:pPr>
            <a:r>
              <a:rPr lang="es-ES_tradnl" dirty="0"/>
              <a:t>Ayude a su estudiante a practicar para entrevistas</a:t>
            </a:r>
          </a:p>
          <a:p>
            <a:pPr marL="0" lvl="0" indent="0" algn="l" rtl="0">
              <a:spcBef>
                <a:spcPts val="520"/>
              </a:spcBef>
              <a:spcAft>
                <a:spcPts val="0"/>
              </a:spcAft>
              <a:buNone/>
            </a:pPr>
            <a:endParaRPr lang="es-ES_tradnl" sz="2000" dirty="0"/>
          </a:p>
        </p:txBody>
      </p:sp>
      <p:sp>
        <p:nvSpPr>
          <p:cNvPr id="294" name="Google Shape;294;p5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Consejos para Becas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_tradnl" sz="2000" dirty="0"/>
              <a:t>¡Cuidado con la estafas! Consulte los siguientes sitios de confianza para encontrar oportunidades de becas: </a:t>
            </a:r>
            <a:endParaRPr lang="es-ES_tradnl" sz="2000" u="sng" dirty="0"/>
          </a:p>
          <a:p>
            <a:pPr marL="457200" lvl="0" indent="-342900" algn="l" rtl="0">
              <a:lnSpc>
                <a:spcPct val="150000"/>
              </a:lnSpc>
              <a:spcBef>
                <a:spcPts val="520"/>
              </a:spcBef>
              <a:spcAft>
                <a:spcPts val="0"/>
              </a:spcAft>
              <a:buSzPts val="1800"/>
              <a:buFont typeface="Calibri"/>
              <a:buChar char="•"/>
            </a:pPr>
            <a:r>
              <a:rPr lang="es-ES_tradnl" sz="1800" u="sng" dirty="0" err="1"/>
              <a:t>occf.org</a:t>
            </a:r>
            <a:r>
              <a:rPr lang="es-ES_tradnl" sz="1800" u="sng" dirty="0"/>
              <a:t>/</a:t>
            </a:r>
            <a:r>
              <a:rPr lang="es-ES_tradnl" sz="1800" u="sng" dirty="0" err="1"/>
              <a:t>scholarships</a:t>
            </a:r>
            <a:endParaRPr lang="es-ES_tradnl" sz="1800" u="sng" dirty="0"/>
          </a:p>
          <a:p>
            <a:pPr marL="914400" lvl="1" indent="-342900" algn="l" rtl="0">
              <a:lnSpc>
                <a:spcPct val="150000"/>
              </a:lnSpc>
              <a:spcBef>
                <a:spcPts val="0"/>
              </a:spcBef>
              <a:spcAft>
                <a:spcPts val="0"/>
              </a:spcAft>
              <a:buSzPts val="1800"/>
              <a:buFont typeface="Calibri"/>
              <a:buChar char="•"/>
            </a:pPr>
            <a:r>
              <a:rPr lang="es-ES_tradnl" sz="1800" dirty="0"/>
              <a:t>Becas para estudiantes en Oklahoma</a:t>
            </a:r>
          </a:p>
          <a:p>
            <a:pPr marL="457200" lvl="0" indent="-342900" algn="l" rtl="0">
              <a:lnSpc>
                <a:spcPct val="150000"/>
              </a:lnSpc>
              <a:spcBef>
                <a:spcPts val="0"/>
              </a:spcBef>
              <a:spcAft>
                <a:spcPts val="0"/>
              </a:spcAft>
              <a:buSzPts val="1800"/>
              <a:buFont typeface="Calibri"/>
              <a:buChar char="•"/>
            </a:pPr>
            <a:r>
              <a:rPr lang="es-ES_tradnl" sz="1800" u="sng" dirty="0"/>
              <a:t>ucango2.org/</a:t>
            </a:r>
            <a:r>
              <a:rPr lang="es-ES_tradnl" sz="1800" u="sng" dirty="0" err="1"/>
              <a:t>scholarships.html</a:t>
            </a:r>
            <a:endParaRPr lang="es-ES_tradnl" sz="1800" u="sng" dirty="0"/>
          </a:p>
          <a:p>
            <a:pPr marL="457200" lvl="0" indent="-342900" algn="l" rtl="0">
              <a:lnSpc>
                <a:spcPct val="150000"/>
              </a:lnSpc>
              <a:spcBef>
                <a:spcPts val="0"/>
              </a:spcBef>
              <a:spcAft>
                <a:spcPts val="0"/>
              </a:spcAft>
              <a:buSzPts val="1800"/>
              <a:buFont typeface="Calibri"/>
              <a:buChar char="•"/>
            </a:pPr>
            <a:r>
              <a:rPr lang="es-ES_tradnl" sz="1800" u="sng" dirty="0" err="1"/>
              <a:t>okcollegestart.org</a:t>
            </a:r>
            <a:endParaRPr lang="es-ES_tradnl" sz="1800" u="sng" dirty="0"/>
          </a:p>
          <a:p>
            <a:pPr marL="457200" lvl="0" indent="-342900" algn="l" rtl="0">
              <a:lnSpc>
                <a:spcPct val="150000"/>
              </a:lnSpc>
              <a:spcBef>
                <a:spcPts val="0"/>
              </a:spcBef>
              <a:spcAft>
                <a:spcPts val="0"/>
              </a:spcAft>
              <a:buSzPts val="1800"/>
              <a:buFont typeface="Calibri"/>
              <a:buChar char="•"/>
            </a:pPr>
            <a:r>
              <a:rPr lang="es-ES_tradnl" sz="1800" u="sng" dirty="0" err="1"/>
              <a:t>fastweb.com</a:t>
            </a:r>
            <a:endParaRPr lang="es-ES_tradnl" sz="1800" u="sng" dirty="0"/>
          </a:p>
          <a:p>
            <a:pPr marL="457200" lvl="0" indent="-342900" algn="l" rtl="0">
              <a:lnSpc>
                <a:spcPct val="150000"/>
              </a:lnSpc>
              <a:spcBef>
                <a:spcPts val="0"/>
              </a:spcBef>
              <a:spcAft>
                <a:spcPts val="0"/>
              </a:spcAft>
              <a:buSzPts val="1800"/>
              <a:buFont typeface="Calibri"/>
              <a:buChar char="•"/>
            </a:pPr>
            <a:r>
              <a:rPr lang="es-ES_tradnl" sz="1800" u="sng" dirty="0"/>
              <a:t>k20.ou.edu/</a:t>
            </a:r>
            <a:r>
              <a:rPr lang="es-ES_tradnl" sz="1800" u="sng" dirty="0" err="1"/>
              <a:t>scholarships</a:t>
            </a:r>
            <a:endParaRPr lang="es-ES_tradnl" sz="1800" u="sng" dirty="0"/>
          </a:p>
          <a:p>
            <a:pPr marL="457200" lvl="0" indent="-342900" algn="l" rtl="0">
              <a:lnSpc>
                <a:spcPct val="150000"/>
              </a:lnSpc>
              <a:spcBef>
                <a:spcPts val="600"/>
              </a:spcBef>
              <a:spcAft>
                <a:spcPts val="600"/>
              </a:spcAft>
              <a:buSzPts val="1800"/>
              <a:buChar char="•"/>
            </a:pPr>
            <a:r>
              <a:rPr lang="es-ES_tradnl" sz="1800" u="sng" dirty="0"/>
              <a:t>https://</a:t>
            </a:r>
            <a:r>
              <a:rPr lang="es-ES_tradnl" sz="1800" u="sng" dirty="0" err="1"/>
              <a:t>www.scholarships.com</a:t>
            </a:r>
            <a:r>
              <a:rPr lang="es-ES_tradnl" sz="1800" u="sng" dirty="0"/>
              <a:t>/</a:t>
            </a:r>
          </a:p>
        </p:txBody>
      </p:sp>
      <p:sp>
        <p:nvSpPr>
          <p:cNvPr id="300" name="Google Shape;300;p5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Base de Datos de Becas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s-ES_tradnl" dirty="0"/>
              <a:t>Trabajo y estudio: dinero que se gana</a:t>
            </a:r>
          </a:p>
          <a:p>
            <a:pPr marL="914400" lvl="1" indent="-355600" algn="l" rtl="0">
              <a:spcBef>
                <a:spcPts val="0"/>
              </a:spcBef>
              <a:spcAft>
                <a:spcPts val="0"/>
              </a:spcAft>
              <a:buSzPts val="2000"/>
              <a:buChar char="•"/>
            </a:pPr>
            <a:r>
              <a:rPr lang="es-ES_tradnl" sz="2600" dirty="0"/>
              <a:t>Estudiantes pueden trabajar a tiempo parcial en el campus.</a:t>
            </a:r>
          </a:p>
          <a:p>
            <a:pPr marL="914400" lvl="1" indent="-355600" algn="l" rtl="0">
              <a:spcBef>
                <a:spcPts val="0"/>
              </a:spcBef>
              <a:spcAft>
                <a:spcPts val="0"/>
              </a:spcAft>
              <a:buSzPts val="2000"/>
              <a:buChar char="•"/>
            </a:pPr>
            <a:r>
              <a:rPr lang="es-ES_tradnl" sz="2600" dirty="0"/>
              <a:t>Los ingresos de estudiantes se destinan a pagar la matrícula, las cuotas o el alojamiento y la manutención pendientes.</a:t>
            </a:r>
          </a:p>
          <a:p>
            <a:pPr marL="914400" lvl="0" indent="0" algn="l" rtl="0">
              <a:spcBef>
                <a:spcPts val="520"/>
              </a:spcBef>
              <a:spcAft>
                <a:spcPts val="0"/>
              </a:spcAft>
              <a:buNone/>
            </a:pPr>
            <a:endParaRPr lang="es-ES_tradnl" dirty="0"/>
          </a:p>
          <a:p>
            <a:pPr marL="457200" lvl="0" indent="0" algn="l" rtl="0">
              <a:spcBef>
                <a:spcPts val="520"/>
              </a:spcBef>
              <a:spcAft>
                <a:spcPts val="0"/>
              </a:spcAft>
              <a:buNone/>
            </a:pPr>
            <a:endParaRPr lang="es-ES_tradnl" dirty="0"/>
          </a:p>
        </p:txBody>
      </p:sp>
      <p:sp>
        <p:nvSpPr>
          <p:cNvPr id="306" name="Google Shape;306;p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Otras Formas de Ayuda Financiera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s-ES_tradnl" dirty="0"/>
              <a:t>Préstamos: Dinero que se devuelve con intereses</a:t>
            </a:r>
          </a:p>
          <a:p>
            <a:pPr marL="914400" lvl="1" indent="-355600" algn="l" rtl="0">
              <a:spcBef>
                <a:spcPts val="0"/>
              </a:spcBef>
              <a:spcAft>
                <a:spcPts val="0"/>
              </a:spcAft>
              <a:buSzPts val="2000"/>
              <a:buChar char="•"/>
            </a:pPr>
            <a:r>
              <a:rPr lang="es-ES_tradnl" sz="2600" dirty="0"/>
              <a:t>Préstamos Federales para estudiantes: Se solicitan completando la FAFSA. No es necesario comprobar el crédito.</a:t>
            </a:r>
          </a:p>
          <a:p>
            <a:pPr marL="914400" lvl="1" indent="-355600" algn="l" rtl="0">
              <a:spcBef>
                <a:spcPts val="0"/>
              </a:spcBef>
              <a:spcAft>
                <a:spcPts val="0"/>
              </a:spcAft>
              <a:buSzPts val="2000"/>
              <a:buChar char="•"/>
            </a:pPr>
            <a:r>
              <a:rPr lang="es-ES_tradnl" sz="2600" dirty="0"/>
              <a:t>Préstamos Privados: Se solicitan a través de bancos. Se comprueba el crédito. Menos del 10% de estudiantes necesitan préstamos privados, por lo que éste es el último recurso. </a:t>
            </a:r>
          </a:p>
        </p:txBody>
      </p:sp>
      <p:sp>
        <p:nvSpPr>
          <p:cNvPr id="312" name="Google Shape;312;p5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Otras Formas de Ayuda Financiera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6"/>
          <p:cNvSpPr txBox="1">
            <a:spLocks noGrp="1"/>
          </p:cNvSpPr>
          <p:nvPr>
            <p:ph type="body" idx="4294967295"/>
          </p:nvPr>
        </p:nvSpPr>
        <p:spPr>
          <a:xfrm>
            <a:off x="457200" y="662588"/>
            <a:ext cx="8229600" cy="3434100"/>
          </a:xfrm>
          <a:prstGeom prst="rect">
            <a:avLst/>
          </a:prstGeom>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SzPts val="2600"/>
              <a:buFont typeface="Calibri"/>
              <a:buChar char="•"/>
            </a:pPr>
            <a:r>
              <a:rPr lang="es-ES_tradnl" dirty="0">
                <a:solidFill>
                  <a:schemeClr val="tx1"/>
                </a:solidFill>
              </a:rPr>
              <a:t>Universidades de dos años cuestan menos que las de cuatro. Estudiantes pueden trasladarse a una universidad de cuatro años para completar una licenciatura.</a:t>
            </a:r>
          </a:p>
          <a:p>
            <a:pPr marL="457200" lvl="0" indent="-393700" algn="l" rtl="0">
              <a:spcBef>
                <a:spcPts val="0"/>
              </a:spcBef>
              <a:spcAft>
                <a:spcPts val="0"/>
              </a:spcAft>
              <a:buSzPts val="2600"/>
              <a:buChar char="•"/>
            </a:pPr>
            <a:r>
              <a:rPr lang="es-ES_tradnl" dirty="0"/>
              <a:t>La mayoría de los programas de PSE ofrecen planes de pago mensuales.</a:t>
            </a:r>
          </a:p>
          <a:p>
            <a:pPr marL="457200" lvl="0" indent="-393700" algn="l" rtl="0">
              <a:spcBef>
                <a:spcPts val="0"/>
              </a:spcBef>
              <a:spcAft>
                <a:spcPts val="0"/>
              </a:spcAft>
              <a:buSzPts val="2600"/>
              <a:buChar char="•"/>
            </a:pPr>
            <a:r>
              <a:rPr lang="es-ES_tradnl" dirty="0"/>
              <a:t>Estudiantes que viven en un campus universitario pueden solicitar ser Asesores Residentes (RA) después de su primer año. Muchas universidades pagan el alojamiento y las comidas de los RA.</a:t>
            </a:r>
          </a:p>
        </p:txBody>
      </p:sp>
      <p:sp>
        <p:nvSpPr>
          <p:cNvPr id="318" name="Google Shape;318;p56"/>
          <p:cNvSpPr txBox="1">
            <a:spLocks noGrp="1"/>
          </p:cNvSpPr>
          <p:nvPr>
            <p:ph type="title" idx="4294967295"/>
          </p:nvPr>
        </p:nvSpPr>
        <p:spPr>
          <a:xfrm>
            <a:off x="457200" y="-4986"/>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s-ES_tradnl" dirty="0"/>
              <a:t>Consejos Adicionales para los Costes de la PSE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7"/>
          <p:cNvSpPr txBox="1">
            <a:spLocks noGrp="1"/>
          </p:cNvSpPr>
          <p:nvPr>
            <p:ph type="body" idx="4294967295"/>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s-ES_tradnl" dirty="0"/>
              <a:t>Alquilar o comprar libros usados suele ser más barato que comprarlos nuevos.</a:t>
            </a:r>
          </a:p>
          <a:p>
            <a:pPr marL="457200" lvl="0" indent="-393700" algn="l" rtl="0">
              <a:spcBef>
                <a:spcPts val="0"/>
              </a:spcBef>
              <a:spcAft>
                <a:spcPts val="0"/>
              </a:spcAft>
              <a:buSzPts val="2600"/>
              <a:buChar char="•"/>
            </a:pPr>
            <a:r>
              <a:rPr lang="es-ES_tradnl" dirty="0"/>
              <a:t>Las bibliotecas universitarias suelen ofrecer libros de texto en préstamo.</a:t>
            </a:r>
          </a:p>
          <a:p>
            <a:pPr marL="457200" lvl="0" indent="-393700" algn="l" rtl="0">
              <a:spcBef>
                <a:spcPts val="0"/>
              </a:spcBef>
              <a:spcAft>
                <a:spcPts val="0"/>
              </a:spcAft>
              <a:buSzPts val="2600"/>
              <a:buChar char="•"/>
            </a:pPr>
            <a:r>
              <a:rPr lang="es-ES_tradnl" dirty="0"/>
              <a:t>Muchos programas de PSE ofrecen despensas de alimentos, roperos y otros recursos.</a:t>
            </a:r>
          </a:p>
          <a:p>
            <a:pPr marL="457200" lvl="0" indent="0" algn="l" rtl="0">
              <a:spcBef>
                <a:spcPts val="520"/>
              </a:spcBef>
              <a:spcAft>
                <a:spcPts val="0"/>
              </a:spcAft>
              <a:buNone/>
            </a:pPr>
            <a:endParaRPr lang="es-ES_tradnl" dirty="0"/>
          </a:p>
        </p:txBody>
      </p:sp>
      <p:sp>
        <p:nvSpPr>
          <p:cNvPr id="324" name="Google Shape;324;p57"/>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s-ES_tradnl" dirty="0"/>
              <a:t>Consejos Adicionales para los Costes de la PSE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8"/>
          <p:cNvSpPr txBox="1">
            <a:spLocks noGrp="1"/>
          </p:cNvSpPr>
          <p:nvPr>
            <p:ph type="body" idx="4294967295"/>
          </p:nvPr>
        </p:nvSpPr>
        <p:spPr>
          <a:xfrm>
            <a:off x="308974" y="1385550"/>
            <a:ext cx="5861237" cy="3265963"/>
          </a:xfrm>
          <a:prstGeom prst="rect">
            <a:avLst/>
          </a:prstGeom>
        </p:spPr>
        <p:txBody>
          <a:bodyPr spcFirstLastPara="1" wrap="square" lIns="91425" tIns="45700" rIns="91425" bIns="45700" anchor="t" anchorCtr="0">
            <a:noAutofit/>
          </a:bodyPr>
          <a:lstStyle/>
          <a:p>
            <a:pPr marL="457200" lvl="0" indent="-381317" algn="l" rtl="0">
              <a:spcBef>
                <a:spcPts val="520"/>
              </a:spcBef>
              <a:spcAft>
                <a:spcPts val="0"/>
              </a:spcAft>
              <a:buSzPct val="100000"/>
              <a:buChar char="•"/>
            </a:pPr>
            <a:r>
              <a:rPr lang="es-ES_tradnl" dirty="0"/>
              <a:t>Tome algún tiempo para mirar el folleto de Becas o visite el </a:t>
            </a:r>
            <a:r>
              <a:rPr lang="es-ES_tradnl" dirty="0" err="1"/>
              <a:t>Wakelet</a:t>
            </a:r>
            <a:r>
              <a:rPr lang="es-ES_tradnl" dirty="0"/>
              <a:t> en </a:t>
            </a:r>
            <a:r>
              <a:rPr lang="es-ES_tradnl" u="sng" dirty="0">
                <a:solidFill>
                  <a:srgbClr val="0000FF"/>
                </a:solidFill>
                <a:hlinkClick r:id="rId3">
                  <a:extLst>
                    <a:ext uri="{A12FA001-AC4F-418D-AE19-62706E023703}">
                      <ahyp:hlinkClr xmlns:ahyp="http://schemas.microsoft.com/office/drawing/2018/hyperlinkcolor" val="tx"/>
                    </a:ext>
                  </a:extLst>
                </a:hlinkClick>
              </a:rPr>
              <a:t>http://k20.ou.edu/paying4college</a:t>
            </a:r>
            <a:r>
              <a:rPr lang="es-ES_tradnl" dirty="0"/>
              <a:t>.</a:t>
            </a:r>
          </a:p>
          <a:p>
            <a:pPr marL="457200" lvl="0" indent="-381317" algn="l" rtl="0">
              <a:spcBef>
                <a:spcPts val="1000"/>
              </a:spcBef>
              <a:spcAft>
                <a:spcPts val="0"/>
              </a:spcAft>
              <a:buSzPct val="100000"/>
              <a:buChar char="•"/>
            </a:pPr>
            <a:r>
              <a:rPr lang="es-ES_tradnl" dirty="0"/>
              <a:t>Busque una o dos becas que puedan aplicarse a su estudiante.</a:t>
            </a:r>
          </a:p>
          <a:p>
            <a:pPr marL="457200" lvl="0" indent="-381317" algn="l" rtl="0">
              <a:spcBef>
                <a:spcPts val="1000"/>
              </a:spcBef>
              <a:spcAft>
                <a:spcPts val="1000"/>
              </a:spcAft>
              <a:buSzPct val="100000"/>
              <a:buChar char="•"/>
            </a:pPr>
            <a:r>
              <a:rPr lang="es-ES_tradnl" dirty="0"/>
              <a:t>En la parte inferior del </a:t>
            </a:r>
            <a:r>
              <a:rPr lang="es-ES_tradnl" dirty="0" err="1"/>
              <a:t>Atrapanotas</a:t>
            </a:r>
            <a:r>
              <a:rPr lang="es-ES_tradnl" dirty="0"/>
              <a:t> escriba las becas que ha encontrado.</a:t>
            </a:r>
          </a:p>
        </p:txBody>
      </p:sp>
      <p:sp>
        <p:nvSpPr>
          <p:cNvPr id="330" name="Google Shape;330;p58"/>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Encuentra una Beca o Dos</a:t>
            </a:r>
          </a:p>
        </p:txBody>
      </p:sp>
      <p:pic>
        <p:nvPicPr>
          <p:cNvPr id="331" name="Google Shape;331;p58" title="K20 Center 5 minute timer">
            <a:hlinkClick r:id="rId4"/>
          </p:cNvPr>
          <p:cNvPicPr preferRelativeResize="0"/>
          <p:nvPr/>
        </p:nvPicPr>
        <p:blipFill>
          <a:blip r:embed="rId5">
            <a:alphaModFix/>
          </a:blip>
          <a:stretch>
            <a:fillRect/>
          </a:stretch>
        </p:blipFill>
        <p:spPr>
          <a:xfrm>
            <a:off x="6170211" y="3209815"/>
            <a:ext cx="2734375" cy="1538075"/>
          </a:xfrm>
          <a:prstGeom prst="rect">
            <a:avLst/>
          </a:prstGeom>
          <a:noFill/>
          <a:ln>
            <a:noFill/>
          </a:ln>
        </p:spPr>
      </p:pic>
      <p:pic>
        <p:nvPicPr>
          <p:cNvPr id="332" name="Google Shape;332;p58"/>
          <p:cNvPicPr preferRelativeResize="0"/>
          <p:nvPr/>
        </p:nvPicPr>
        <p:blipFill>
          <a:blip r:embed="rId6">
            <a:alphaModFix/>
          </a:blip>
          <a:stretch>
            <a:fillRect/>
          </a:stretch>
        </p:blipFill>
        <p:spPr>
          <a:xfrm>
            <a:off x="6170211" y="1164647"/>
            <a:ext cx="1732078" cy="1732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lnSpcReduction="10000"/>
          </a:bodyPr>
          <a:lstStyle/>
          <a:p>
            <a:pPr marL="457200" lvl="0" indent="-381000" algn="l" rtl="0">
              <a:spcBef>
                <a:spcPts val="520"/>
              </a:spcBef>
              <a:spcAft>
                <a:spcPts val="0"/>
              </a:spcAft>
              <a:buSzPts val="2400"/>
              <a:buChar char="•"/>
            </a:pPr>
            <a:r>
              <a:rPr lang="es-ES_tradnl" sz="2400" dirty="0"/>
              <a:t>FAFSA son las siglas en inglés de </a:t>
            </a:r>
            <a:r>
              <a:rPr lang="es-ES_tradnl" sz="2400" i="1" dirty="0"/>
              <a:t>Solicitud Gratuita de Ayuda Federal para Estudiantes</a:t>
            </a:r>
            <a:r>
              <a:rPr lang="es-ES_tradnl" sz="2400" dirty="0"/>
              <a:t>. </a:t>
            </a:r>
            <a:r>
              <a:rPr lang="es-ES_tradnl" sz="2400" u="sng" dirty="0"/>
              <a:t>NO</a:t>
            </a:r>
            <a:r>
              <a:rPr lang="es-ES_tradnl" sz="2400" dirty="0"/>
              <a:t> es la ayuda financiera en sí.</a:t>
            </a:r>
          </a:p>
          <a:p>
            <a:pPr marL="457200" lvl="0" indent="-381000" algn="l" rtl="0">
              <a:spcBef>
                <a:spcPts val="0"/>
              </a:spcBef>
              <a:spcAft>
                <a:spcPts val="0"/>
              </a:spcAft>
              <a:buSzPts val="2400"/>
              <a:buChar char="•"/>
            </a:pPr>
            <a:r>
              <a:rPr lang="es-ES_tradnl" sz="2400" dirty="0"/>
              <a:t>FAFSA debe completarse para poder solicitar ayuda federal para estudiantes (becas federales, fondos de estudio y trabajo y préstamos).</a:t>
            </a:r>
          </a:p>
          <a:p>
            <a:pPr marL="457200" lvl="0" indent="-381000" algn="l" rtl="0">
              <a:spcBef>
                <a:spcPts val="0"/>
              </a:spcBef>
              <a:spcAft>
                <a:spcPts val="0"/>
              </a:spcAft>
              <a:buSzPts val="2400"/>
              <a:buChar char="•"/>
            </a:pPr>
            <a:r>
              <a:rPr lang="es-ES_tradnl" sz="2400" dirty="0"/>
              <a:t>FAFSA es </a:t>
            </a:r>
            <a:r>
              <a:rPr lang="es-ES_tradnl" sz="2400" b="1" i="1" dirty="0">
                <a:highlight>
                  <a:srgbClr val="FFFF00"/>
                </a:highlight>
              </a:rPr>
              <a:t>gratis</a:t>
            </a:r>
            <a:r>
              <a:rPr lang="es-ES_tradnl" sz="2400" dirty="0"/>
              <a:t> y da acceso a la mayor fuente de ayuda para pagar la universidad o la escuela profesional.</a:t>
            </a:r>
          </a:p>
          <a:p>
            <a:pPr marL="457200" lvl="0" indent="-381000" algn="l" rtl="0">
              <a:spcBef>
                <a:spcPts val="0"/>
              </a:spcBef>
              <a:spcAft>
                <a:spcPts val="0"/>
              </a:spcAft>
              <a:buSzPts val="2400"/>
              <a:buChar char="•"/>
            </a:pPr>
            <a:r>
              <a:rPr lang="es-ES_tradnl" sz="2400" dirty="0"/>
              <a:t>FAFSA también ayuda a determinar la elegibilidad para recibir ayuda estatal y escolar. Incluso algunos proveedores de ayuda privada usarán la información de la FAFSA.</a:t>
            </a:r>
          </a:p>
        </p:txBody>
      </p:sp>
      <p:sp>
        <p:nvSpPr>
          <p:cNvPr id="338" name="Google Shape;338;p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¿Qué es la FAFSA?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ts val="3600"/>
              <a:buFont typeface="Calibri"/>
              <a:buNone/>
            </a:pPr>
            <a:r>
              <a:rPr lang="es-ES_tradnl" dirty="0"/>
              <a:t>¿Qué información es necesaria para la FAFSA?</a:t>
            </a:r>
          </a:p>
        </p:txBody>
      </p:sp>
      <p:graphicFrame>
        <p:nvGraphicFramePr>
          <p:cNvPr id="344" name="Google Shape;344;p60"/>
          <p:cNvGraphicFramePr/>
          <p:nvPr>
            <p:extLst>
              <p:ext uri="{D42A27DB-BD31-4B8C-83A1-F6EECF244321}">
                <p14:modId xmlns:p14="http://schemas.microsoft.com/office/powerpoint/2010/main" val="633487478"/>
              </p:ext>
            </p:extLst>
          </p:nvPr>
        </p:nvGraphicFramePr>
        <p:xfrm>
          <a:off x="457200" y="1309688"/>
          <a:ext cx="8374565" cy="3815080"/>
        </p:xfrm>
        <a:graphic>
          <a:graphicData uri="http://schemas.openxmlformats.org/drawingml/2006/table">
            <a:tbl>
              <a:tblPr>
                <a:noFill/>
                <a:tableStyleId>{B8A522B5-3FAF-47AF-8BAE-F699B89DCBF1}</a:tableStyleId>
              </a:tblPr>
              <a:tblGrid>
                <a:gridCol w="2660798">
                  <a:extLst>
                    <a:ext uri="{9D8B030D-6E8A-4147-A177-3AD203B41FA5}">
                      <a16:colId xmlns:a16="http://schemas.microsoft.com/office/drawing/2014/main" val="20000"/>
                    </a:ext>
                  </a:extLst>
                </a:gridCol>
                <a:gridCol w="2876768">
                  <a:extLst>
                    <a:ext uri="{9D8B030D-6E8A-4147-A177-3AD203B41FA5}">
                      <a16:colId xmlns:a16="http://schemas.microsoft.com/office/drawing/2014/main" val="20001"/>
                    </a:ext>
                  </a:extLst>
                </a:gridCol>
                <a:gridCol w="2836999">
                  <a:extLst>
                    <a:ext uri="{9D8B030D-6E8A-4147-A177-3AD203B41FA5}">
                      <a16:colId xmlns:a16="http://schemas.microsoft.com/office/drawing/2014/main" val="20002"/>
                    </a:ext>
                  </a:extLst>
                </a:gridCol>
              </a:tblGrid>
              <a:tr h="228600">
                <a:tc gridSpan="2">
                  <a:txBody>
                    <a:bodyPr/>
                    <a:lstStyle/>
                    <a:p>
                      <a:pPr marL="0" marR="0" lvl="0" indent="0" algn="ctr" rtl="0">
                        <a:lnSpc>
                          <a:spcPct val="100000"/>
                        </a:lnSpc>
                        <a:spcBef>
                          <a:spcPts val="0"/>
                        </a:spcBef>
                        <a:spcAft>
                          <a:spcPts val="0"/>
                        </a:spcAft>
                        <a:buClr>
                          <a:srgbClr val="000000"/>
                        </a:buClr>
                        <a:buSzPts val="1800"/>
                        <a:buFont typeface="Arial"/>
                        <a:buNone/>
                      </a:pP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hMerge="1">
                  <a:txBody>
                    <a:bodyPr/>
                    <a:lstStyle/>
                    <a:p>
                      <a:endParaRPr lang="en-US"/>
                    </a:p>
                  </a:txBody>
                  <a:tcPr/>
                </a:tc>
                <a:tc>
                  <a:txBody>
                    <a:bodyPr/>
                    <a:lstStyle/>
                    <a:p>
                      <a:pPr marL="0" marR="0" lvl="0" indent="0" algn="ctr" rtl="0">
                        <a:lnSpc>
                          <a:spcPct val="100000"/>
                        </a:lnSpc>
                        <a:spcBef>
                          <a:spcPts val="0"/>
                        </a:spcBef>
                        <a:spcAft>
                          <a:spcPts val="0"/>
                        </a:spcAft>
                        <a:buNone/>
                      </a:pP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err="1">
                          <a:latin typeface="Calibri"/>
                          <a:ea typeface="Calibri"/>
                          <a:cs typeface="Calibri"/>
                          <a:sym typeface="Calibri"/>
                        </a:rPr>
                        <a:t>Número</a:t>
                      </a:r>
                      <a:r>
                        <a:rPr lang="en-US" sz="1800" dirty="0">
                          <a:latin typeface="Calibri"/>
                          <a:ea typeface="Calibri"/>
                          <a:cs typeface="Calibri"/>
                          <a:sym typeface="Calibri"/>
                        </a:rPr>
                        <a:t> de la </a:t>
                      </a:r>
                      <a:r>
                        <a:rPr lang="en-US" sz="1800" dirty="0" err="1">
                          <a:latin typeface="Calibri"/>
                          <a:ea typeface="Calibri"/>
                          <a:cs typeface="Calibri"/>
                          <a:sym typeface="Calibri"/>
                        </a:rPr>
                        <a:t>seguro</a:t>
                      </a:r>
                      <a:r>
                        <a:rPr lang="en-US" sz="1800" dirty="0">
                          <a:latin typeface="Calibri"/>
                          <a:ea typeface="Calibri"/>
                          <a:cs typeface="Calibri"/>
                          <a:sym typeface="Calibri"/>
                        </a:rPr>
                        <a:t> social (</a:t>
                      </a:r>
                      <a:r>
                        <a:rPr lang="en-US" sz="1800" dirty="0" err="1">
                          <a:latin typeface="Calibri"/>
                          <a:ea typeface="Calibri"/>
                          <a:cs typeface="Calibri"/>
                          <a:sym typeface="Calibri"/>
                        </a:rPr>
                        <a:t>estudiante</a:t>
                      </a:r>
                      <a:r>
                        <a:rPr lang="en-US" sz="1800" dirty="0">
                          <a:latin typeface="Calibri"/>
                          <a:ea typeface="Calibri"/>
                          <a:cs typeface="Calibri"/>
                          <a:sym typeface="Calibri"/>
                        </a:rPr>
                        <a:t> y padre(s))</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latin typeface="Calibri"/>
                          <a:ea typeface="Calibri"/>
                          <a:cs typeface="Calibri"/>
                          <a:sym typeface="Calibri"/>
                        </a:rPr>
                        <a:t>Declaración</a:t>
                      </a:r>
                      <a:r>
                        <a:rPr lang="en-US" sz="1800" u="none" strike="noStrike" cap="none" dirty="0">
                          <a:latin typeface="Calibri"/>
                          <a:ea typeface="Calibri"/>
                          <a:cs typeface="Calibri"/>
                          <a:sym typeface="Calibri"/>
                        </a:rPr>
                        <a:t> de </a:t>
                      </a:r>
                      <a:r>
                        <a:rPr lang="en-US" sz="1800" u="none" strike="noStrike" cap="none" dirty="0" err="1">
                          <a:latin typeface="Calibri"/>
                          <a:ea typeface="Calibri"/>
                          <a:cs typeface="Calibri"/>
                          <a:sym typeface="Calibri"/>
                        </a:rPr>
                        <a:t>ingresos</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dirty="0" err="1">
                          <a:latin typeface="Calibri"/>
                          <a:ea typeface="Calibri"/>
                          <a:cs typeface="Calibri"/>
                          <a:sym typeface="Calibri"/>
                        </a:rPr>
                        <a:t>Número</a:t>
                      </a:r>
                      <a:r>
                        <a:rPr lang="en-US" sz="1800" dirty="0">
                          <a:latin typeface="Calibri"/>
                          <a:ea typeface="Calibri"/>
                          <a:cs typeface="Calibri"/>
                          <a:sym typeface="Calibri"/>
                        </a:rPr>
                        <a:t> del </a:t>
                      </a:r>
                      <a:r>
                        <a:rPr lang="en-US" sz="1800" dirty="0" err="1">
                          <a:latin typeface="Calibri"/>
                          <a:ea typeface="Calibri"/>
                          <a:cs typeface="Calibri"/>
                          <a:sym typeface="Calibri"/>
                        </a:rPr>
                        <a:t>permiso</a:t>
                      </a:r>
                      <a:r>
                        <a:rPr lang="en-US" sz="1800" dirty="0">
                          <a:latin typeface="Calibri"/>
                          <a:ea typeface="Calibri"/>
                          <a:cs typeface="Calibri"/>
                          <a:sym typeface="Calibri"/>
                        </a:rPr>
                        <a:t> de </a:t>
                      </a:r>
                      <a:r>
                        <a:rPr lang="en-US" sz="1800" dirty="0" err="1">
                          <a:latin typeface="Calibri"/>
                          <a:ea typeface="Calibri"/>
                          <a:cs typeface="Calibri"/>
                          <a:sym typeface="Calibri"/>
                        </a:rPr>
                        <a:t>conducir</a:t>
                      </a:r>
                      <a:endParaRPr sz="1800" u="none" strike="noStrike" cap="none"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err="1">
                          <a:latin typeface="Calibri"/>
                          <a:ea typeface="Calibri"/>
                          <a:cs typeface="Calibri"/>
                          <a:sym typeface="Calibri"/>
                        </a:rPr>
                        <a:t>Número</a:t>
                      </a:r>
                      <a:r>
                        <a:rPr lang="en-US" sz="1800" dirty="0">
                          <a:latin typeface="Calibri"/>
                          <a:ea typeface="Calibri"/>
                          <a:cs typeface="Calibri"/>
                          <a:sym typeface="Calibri"/>
                        </a:rPr>
                        <a:t> de </a:t>
                      </a:r>
                      <a:r>
                        <a:rPr lang="en-US" sz="1800" dirty="0" err="1">
                          <a:latin typeface="Calibri"/>
                          <a:ea typeface="Calibri"/>
                          <a:cs typeface="Calibri"/>
                          <a:sym typeface="Calibri"/>
                        </a:rPr>
                        <a:t>registro</a:t>
                      </a:r>
                      <a:r>
                        <a:rPr lang="en-US" sz="1800" dirty="0">
                          <a:latin typeface="Calibri"/>
                          <a:ea typeface="Calibri"/>
                          <a:cs typeface="Calibri"/>
                          <a:sym typeface="Calibri"/>
                        </a:rPr>
                        <a:t> de </a:t>
                      </a:r>
                      <a:r>
                        <a:rPr lang="en-US" sz="1800" dirty="0" err="1">
                          <a:latin typeface="Calibri"/>
                          <a:ea typeface="Calibri"/>
                          <a:cs typeface="Calibri"/>
                          <a:sym typeface="Calibri"/>
                        </a:rPr>
                        <a:t>extranjeros</a:t>
                      </a:r>
                      <a:r>
                        <a:rPr lang="en-US" sz="1800" dirty="0">
                          <a:latin typeface="Calibri"/>
                          <a:ea typeface="Calibri"/>
                          <a:cs typeface="Calibri"/>
                          <a:sym typeface="Calibri"/>
                        </a:rPr>
                        <a:t> (</a:t>
                      </a:r>
                      <a:r>
                        <a:rPr lang="en-US" sz="1800" dirty="0" err="1">
                          <a:latin typeface="Calibri"/>
                          <a:ea typeface="Calibri"/>
                          <a:cs typeface="Calibri"/>
                          <a:sym typeface="Calibri"/>
                        </a:rPr>
                        <a:t>si</a:t>
                      </a:r>
                      <a:r>
                        <a:rPr lang="en-US" sz="1800" dirty="0">
                          <a:latin typeface="Calibri"/>
                          <a:ea typeface="Calibri"/>
                          <a:cs typeface="Calibri"/>
                          <a:sym typeface="Calibri"/>
                        </a:rPr>
                        <a:t> no es </a:t>
                      </a:r>
                      <a:r>
                        <a:rPr lang="en-US" sz="1800" dirty="0" err="1">
                          <a:latin typeface="Calibri"/>
                          <a:ea typeface="Calibri"/>
                          <a:cs typeface="Calibri"/>
                          <a:sym typeface="Calibri"/>
                        </a:rPr>
                        <a:t>ciudadano</a:t>
                      </a:r>
                      <a:r>
                        <a:rPr lang="en-US" sz="1800" dirty="0">
                          <a:latin typeface="Calibri"/>
                          <a:ea typeface="Calibri"/>
                          <a:cs typeface="Calibri"/>
                          <a:sym typeface="Calibri"/>
                        </a:rPr>
                        <a:t>)</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 W-2</a:t>
                      </a:r>
                      <a:r>
                        <a:rPr lang="en-US" sz="1800">
                          <a:latin typeface="Calibri"/>
                          <a:ea typeface="Calibri"/>
                          <a:cs typeface="Calibri"/>
                          <a:sym typeface="Calibri"/>
                        </a:rPr>
                        <a:t>s</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dirty="0">
                          <a:latin typeface="Calibri"/>
                          <a:ea typeface="Calibri"/>
                          <a:cs typeface="Calibri"/>
                          <a:sym typeface="Calibri"/>
                        </a:rPr>
                        <a:t>Una </a:t>
                      </a:r>
                      <a:r>
                        <a:rPr lang="en-US" sz="1800" dirty="0" err="1">
                          <a:latin typeface="Calibri"/>
                          <a:ea typeface="Calibri"/>
                          <a:cs typeface="Calibri"/>
                          <a:sym typeface="Calibri"/>
                        </a:rPr>
                        <a:t>lista</a:t>
                      </a:r>
                      <a:r>
                        <a:rPr lang="en-US" sz="1800" dirty="0">
                          <a:latin typeface="Calibri"/>
                          <a:ea typeface="Calibri"/>
                          <a:cs typeface="Calibri"/>
                          <a:sym typeface="Calibri"/>
                        </a:rPr>
                        <a:t> de </a:t>
                      </a:r>
                      <a:r>
                        <a:rPr lang="en-US" sz="1800" dirty="0" err="1">
                          <a:latin typeface="Calibri"/>
                          <a:ea typeface="Calibri"/>
                          <a:cs typeface="Calibri"/>
                          <a:sym typeface="Calibri"/>
                        </a:rPr>
                        <a:t>todas</a:t>
                      </a:r>
                      <a:r>
                        <a:rPr lang="en-US" sz="1800" dirty="0">
                          <a:latin typeface="Calibri"/>
                          <a:ea typeface="Calibri"/>
                          <a:cs typeface="Calibri"/>
                          <a:sym typeface="Calibri"/>
                        </a:rPr>
                        <a:t> las </a:t>
                      </a:r>
                      <a:r>
                        <a:rPr lang="en-US" sz="1800" dirty="0" err="1">
                          <a:latin typeface="Calibri"/>
                          <a:ea typeface="Calibri"/>
                          <a:cs typeface="Calibri"/>
                          <a:sym typeface="Calibri"/>
                        </a:rPr>
                        <a:t>universidades</a:t>
                      </a:r>
                      <a:r>
                        <a:rPr lang="en-US" sz="1800" dirty="0">
                          <a:latin typeface="Calibri"/>
                          <a:ea typeface="Calibri"/>
                          <a:cs typeface="Calibri"/>
                          <a:sym typeface="Calibri"/>
                        </a:rPr>
                        <a:t> a las que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estudiantes</a:t>
                      </a:r>
                      <a:r>
                        <a:rPr lang="en-US" sz="1800" dirty="0">
                          <a:latin typeface="Calibri"/>
                          <a:ea typeface="Calibri"/>
                          <a:cs typeface="Calibri"/>
                          <a:sym typeface="Calibri"/>
                        </a:rPr>
                        <a:t> </a:t>
                      </a:r>
                      <a:r>
                        <a:rPr lang="en-US" sz="1800" dirty="0" err="1">
                          <a:latin typeface="Calibri"/>
                          <a:ea typeface="Calibri"/>
                          <a:cs typeface="Calibri"/>
                          <a:sym typeface="Calibri"/>
                        </a:rPr>
                        <a:t>está</a:t>
                      </a:r>
                      <a:r>
                        <a:rPr lang="en-US" sz="1800" dirty="0">
                          <a:latin typeface="Calibri"/>
                          <a:ea typeface="Calibri"/>
                          <a:cs typeface="Calibri"/>
                          <a:sym typeface="Calibri"/>
                        </a:rPr>
                        <a:t> </a:t>
                      </a:r>
                      <a:r>
                        <a:rPr lang="en-US" sz="1800" dirty="0" err="1">
                          <a:latin typeface="Calibri"/>
                          <a:ea typeface="Calibri"/>
                          <a:cs typeface="Calibri"/>
                          <a:sym typeface="Calibri"/>
                        </a:rPr>
                        <a:t>interesado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asistir</a:t>
                      </a:r>
                      <a:endParaRPr sz="1800" u="none" strike="noStrike" cap="none"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err="1">
                          <a:latin typeface="Calibri"/>
                          <a:ea typeface="Calibri"/>
                          <a:cs typeface="Calibri"/>
                          <a:sym typeface="Calibri"/>
                        </a:rPr>
                        <a:t>Activos</a:t>
                      </a:r>
                      <a:r>
                        <a:rPr lang="en-US" sz="1800" dirty="0">
                          <a:latin typeface="Calibri"/>
                          <a:ea typeface="Calibri"/>
                          <a:cs typeface="Calibri"/>
                          <a:sym typeface="Calibri"/>
                        </a:rPr>
                        <a:t>: </a:t>
                      </a:r>
                      <a:r>
                        <a:rPr lang="en-US" sz="1800" dirty="0" err="1">
                          <a:latin typeface="Calibri"/>
                          <a:ea typeface="Calibri"/>
                          <a:cs typeface="Calibri"/>
                          <a:sym typeface="Calibri"/>
                        </a:rPr>
                        <a:t>Cuánto</a:t>
                      </a:r>
                      <a:r>
                        <a:rPr lang="en-US" sz="1800" dirty="0">
                          <a:latin typeface="Calibri"/>
                          <a:ea typeface="Calibri"/>
                          <a:cs typeface="Calibri"/>
                          <a:sym typeface="Calibri"/>
                        </a:rPr>
                        <a:t> dinero hay </a:t>
                      </a:r>
                      <a:r>
                        <a:rPr lang="en-US" sz="1800" dirty="0" err="1">
                          <a:latin typeface="Calibri"/>
                          <a:ea typeface="Calibri"/>
                          <a:cs typeface="Calibri"/>
                          <a:sym typeface="Calibri"/>
                        </a:rPr>
                        <a:t>en</a:t>
                      </a:r>
                      <a:r>
                        <a:rPr lang="en-US" sz="1800" dirty="0">
                          <a:latin typeface="Calibri"/>
                          <a:ea typeface="Calibri"/>
                          <a:cs typeface="Calibri"/>
                          <a:sym typeface="Calibri"/>
                        </a:rPr>
                        <a:t> sus </a:t>
                      </a:r>
                      <a:r>
                        <a:rPr lang="en-US" sz="1800" dirty="0" err="1">
                          <a:latin typeface="Calibri"/>
                          <a:ea typeface="Calibri"/>
                          <a:cs typeface="Calibri"/>
                          <a:sym typeface="Calibri"/>
                        </a:rPr>
                        <a:t>cuentas</a:t>
                      </a:r>
                      <a:r>
                        <a:rPr lang="en-US" sz="1800" dirty="0">
                          <a:latin typeface="Calibri"/>
                          <a:ea typeface="Calibri"/>
                          <a:cs typeface="Calibri"/>
                          <a:sym typeface="Calibri"/>
                        </a:rPr>
                        <a:t> Corrientes y de </a:t>
                      </a:r>
                      <a:r>
                        <a:rPr lang="en-US" sz="1800" dirty="0" err="1">
                          <a:latin typeface="Calibri"/>
                          <a:ea typeface="Calibri"/>
                          <a:cs typeface="Calibri"/>
                          <a:sym typeface="Calibri"/>
                        </a:rPr>
                        <a:t>ahorro</a:t>
                      </a:r>
                      <a:r>
                        <a:rPr lang="en-US" sz="1800" dirty="0">
                          <a:latin typeface="Calibri"/>
                          <a:ea typeface="Calibri"/>
                          <a:cs typeface="Calibri"/>
                          <a:sym typeface="Calibri"/>
                        </a:rPr>
                        <a:t>, </a:t>
                      </a:r>
                      <a:r>
                        <a:rPr lang="en-US" sz="1800" dirty="0" err="1">
                          <a:latin typeface="Calibri"/>
                          <a:ea typeface="Calibri"/>
                          <a:cs typeface="Calibri"/>
                          <a:sym typeface="Calibri"/>
                        </a:rPr>
                        <a:t>acciones</a:t>
                      </a:r>
                      <a:r>
                        <a:rPr lang="en-US" sz="1800" dirty="0">
                          <a:latin typeface="Calibri"/>
                          <a:ea typeface="Calibri"/>
                          <a:cs typeface="Calibri"/>
                          <a:sym typeface="Calibri"/>
                        </a:rPr>
                        <a:t> y </a:t>
                      </a:r>
                      <a:r>
                        <a:rPr lang="en-US" sz="1800" dirty="0" err="1">
                          <a:latin typeface="Calibri"/>
                          <a:ea typeface="Calibri"/>
                          <a:cs typeface="Calibri"/>
                          <a:sym typeface="Calibri"/>
                        </a:rPr>
                        <a:t>bonos</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800"/>
                        <a:buFont typeface="Arial"/>
                        <a:buNone/>
                      </a:pPr>
                      <a:r>
                        <a:rPr lang="en-US" sz="1800" b="1" dirty="0">
                          <a:solidFill>
                            <a:srgbClr val="910D28"/>
                          </a:solidFill>
                          <a:latin typeface="Calibri"/>
                          <a:ea typeface="Calibri"/>
                          <a:cs typeface="Calibri"/>
                          <a:sym typeface="Calibri"/>
                        </a:rPr>
                        <a:t>FSA ID (para padre(s) y </a:t>
                      </a:r>
                      <a:r>
                        <a:rPr lang="en-US" sz="1800" b="1" dirty="0" err="1">
                          <a:solidFill>
                            <a:srgbClr val="910D28"/>
                          </a:solidFill>
                          <a:latin typeface="Calibri"/>
                          <a:ea typeface="Calibri"/>
                          <a:cs typeface="Calibri"/>
                          <a:sym typeface="Calibri"/>
                        </a:rPr>
                        <a:t>estudiante</a:t>
                      </a:r>
                      <a:r>
                        <a:rPr lang="en-US" sz="1800" b="1" dirty="0">
                          <a:solidFill>
                            <a:srgbClr val="910D28"/>
                          </a:solidFill>
                          <a:latin typeface="Calibri"/>
                          <a:ea typeface="Calibri"/>
                          <a:cs typeface="Calibri"/>
                          <a:sym typeface="Calibri"/>
                        </a:rPr>
                        <a:t>)</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800" b="1" dirty="0">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s-ES_tradnl" dirty="0"/>
              <a:t>Objetivos de la Lección</a:t>
            </a:r>
          </a:p>
        </p:txBody>
      </p:sp>
      <p:sp>
        <p:nvSpPr>
          <p:cNvPr id="107" name="Google Shape;107;p2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SzPts val="2200"/>
              <a:buChar char="•"/>
            </a:pPr>
            <a:r>
              <a:rPr lang="es-ES_tradnl" sz="2200" dirty="0"/>
              <a:t>Los participantes comprenderán las ventajas de las becas.</a:t>
            </a:r>
          </a:p>
          <a:p>
            <a:pPr marL="457200" lvl="0" indent="-368300" algn="l" rtl="0">
              <a:lnSpc>
                <a:spcPct val="115000"/>
              </a:lnSpc>
              <a:spcBef>
                <a:spcPts val="0"/>
              </a:spcBef>
              <a:spcAft>
                <a:spcPts val="0"/>
              </a:spcAft>
              <a:buSzPts val="2200"/>
              <a:buChar char="•"/>
            </a:pPr>
            <a:r>
              <a:rPr lang="es-ES_tradnl" sz="2200" dirty="0"/>
              <a:t>Los participantes identificarán posibles becas para su estudiante.</a:t>
            </a:r>
          </a:p>
          <a:p>
            <a:pPr marL="457200" lvl="0" indent="-368300" algn="l" rtl="0">
              <a:lnSpc>
                <a:spcPct val="115000"/>
              </a:lnSpc>
              <a:spcBef>
                <a:spcPts val="0"/>
              </a:spcBef>
              <a:spcAft>
                <a:spcPts val="0"/>
              </a:spcAft>
              <a:buSzPts val="2200"/>
              <a:buChar char="•"/>
            </a:pPr>
            <a:r>
              <a:rPr lang="es-ES_tradnl" sz="2200" dirty="0"/>
              <a:t>Los participantes enumerarán las becas que podrían ser útiles para su estudiante.</a:t>
            </a:r>
          </a:p>
          <a:p>
            <a:pPr marL="457200" lvl="0" indent="-368300" algn="l" rtl="0">
              <a:lnSpc>
                <a:spcPct val="115000"/>
              </a:lnSpc>
              <a:spcBef>
                <a:spcPts val="0"/>
              </a:spcBef>
              <a:spcAft>
                <a:spcPts val="0"/>
              </a:spcAft>
              <a:buSzPts val="2200"/>
              <a:buChar char="•"/>
            </a:pPr>
            <a:r>
              <a:rPr lang="es-ES_tradnl" sz="2200" dirty="0"/>
              <a:t>Los participantes revisarán los requisitos para la FAFSA.</a:t>
            </a:r>
          </a:p>
          <a:p>
            <a:pPr marL="0" lvl="0" indent="0" algn="l" rtl="0">
              <a:lnSpc>
                <a:spcPct val="100000"/>
              </a:lnSpc>
              <a:spcBef>
                <a:spcPts val="0"/>
              </a:spcBef>
              <a:spcAft>
                <a:spcPts val="0"/>
              </a:spcAft>
              <a:buNone/>
            </a:pPr>
            <a:endParaRPr lang="es-ES_tradnl" sz="2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61" descr="Walk through the process of creating your own Federal Student Aid (FSA) account username and password, also known as an FSA ID. Your FSA ID can be used to securely log in to U.S. Department of Education websites such as https://StudentAid.gov.  &#10;&#10;You’ll also learn how to set up two-step verification to better protect your identity and account information.  &#10;&#10;If you plan to fill out the Free Application for Federal Student Aid (FAFSA®) form when it becomes available on Oct. 1, you (and your parent if you're a dependent student) should create an FSA ID as soon as possible. &#10;&#10;To create an account, go to https://StudentAid.gov/login &#10;&#10;0:25 Personal Information &#10;1:29 Account Information &#10;1:55 Contact Information &#10;2:13 Communication Preferences &#10;2:49 Challenge Questions &#10;3:08 Confirm and Verify &#10;3:24 Verify Your Contact Info &#10;5:27 Congratulations! You’ve Created Your FSA ID" title="How to Create an Account and Username (FSA ID) for StudentAid.gov">
            <a:hlinkClick r:id="rId3"/>
          </p:cNvPr>
          <p:cNvPicPr preferRelativeResize="0"/>
          <p:nvPr/>
        </p:nvPicPr>
        <p:blipFill>
          <a:blip r:embed="rId4">
            <a:alphaModFix/>
          </a:blip>
          <a:stretch>
            <a:fillRect/>
          </a:stretch>
        </p:blipFill>
        <p:spPr>
          <a:xfrm>
            <a:off x="491425" y="358475"/>
            <a:ext cx="7962125" cy="447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s-ES_tradnl" dirty="0"/>
              <a:t>FSA ID es el nombre de usuario y contraseña que permite a los padres y estudiantes identificarse electrónicamente para acceder a los sistemas del Departamento de Educación de EE.UU., incluida la FAFSA. Cada estudiante y padre creará su propia FSA ID.</a:t>
            </a:r>
          </a:p>
          <a:p>
            <a:pPr marL="0" lvl="0" indent="0" algn="l" rtl="0">
              <a:spcBef>
                <a:spcPts val="520"/>
              </a:spcBef>
              <a:spcAft>
                <a:spcPts val="0"/>
              </a:spcAft>
              <a:buNone/>
            </a:pPr>
            <a:endParaRPr lang="es-ES_tradnl" dirty="0"/>
          </a:p>
          <a:p>
            <a:pPr marL="0" lvl="0" indent="0" algn="l" rtl="0">
              <a:spcBef>
                <a:spcPts val="0"/>
              </a:spcBef>
              <a:spcAft>
                <a:spcPts val="0"/>
              </a:spcAft>
              <a:buNone/>
            </a:pPr>
            <a:r>
              <a:rPr lang="es-ES_tradnl" sz="1800" b="1" dirty="0">
                <a:solidFill>
                  <a:srgbClr val="910D28"/>
                </a:solidFill>
              </a:rPr>
              <a:t>¡Crea una FSA ID esta noche antes de irte!</a:t>
            </a:r>
          </a:p>
          <a:p>
            <a:pPr marL="0" lvl="0" indent="0" algn="l" rtl="0">
              <a:spcBef>
                <a:spcPts val="0"/>
              </a:spcBef>
              <a:spcAft>
                <a:spcPts val="0"/>
              </a:spcAft>
              <a:buNone/>
            </a:pPr>
            <a:r>
              <a:rPr lang="es-ES_tradnl" sz="1800" b="1" dirty="0">
                <a:solidFill>
                  <a:srgbClr val="910D28"/>
                </a:solidFill>
              </a:rPr>
              <a:t>Sólo le llevará unos minutos.</a:t>
            </a:r>
          </a:p>
          <a:p>
            <a:pPr marL="0" lvl="0" indent="0" algn="l" rtl="0">
              <a:spcBef>
                <a:spcPts val="0"/>
              </a:spcBef>
              <a:spcAft>
                <a:spcPts val="0"/>
              </a:spcAft>
              <a:buNone/>
            </a:pPr>
            <a:r>
              <a:rPr lang="es-ES_tradnl" sz="1800" b="1" dirty="0">
                <a:solidFill>
                  <a:srgbClr val="910D28"/>
                </a:solidFill>
              </a:rPr>
              <a:t>Usted necesitará su número de seguro social.</a:t>
            </a:r>
          </a:p>
          <a:p>
            <a:pPr marL="0" lvl="0" indent="0" algn="l" rtl="0">
              <a:spcBef>
                <a:spcPts val="0"/>
              </a:spcBef>
              <a:spcAft>
                <a:spcPts val="0"/>
              </a:spcAft>
              <a:buNone/>
            </a:pPr>
            <a:r>
              <a:rPr lang="es-ES_tradnl" sz="1800" b="1" dirty="0">
                <a:solidFill>
                  <a:srgbClr val="910D28"/>
                </a:solidFill>
              </a:rPr>
              <a:t>Podría tomar hasta 3 días para recibir su información.</a:t>
            </a:r>
          </a:p>
        </p:txBody>
      </p:sp>
      <p:sp>
        <p:nvSpPr>
          <p:cNvPr id="355" name="Google Shape;355;p6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FSA ID</a:t>
            </a:r>
          </a:p>
        </p:txBody>
      </p:sp>
      <p:pic>
        <p:nvPicPr>
          <p:cNvPr id="356" name="Google Shape;356;p62"/>
          <p:cNvPicPr preferRelativeResize="0"/>
          <p:nvPr/>
        </p:nvPicPr>
        <p:blipFill>
          <a:blip r:embed="rId3">
            <a:alphaModFix/>
          </a:blip>
          <a:stretch>
            <a:fillRect/>
          </a:stretch>
        </p:blipFill>
        <p:spPr>
          <a:xfrm>
            <a:off x="5637773" y="2846325"/>
            <a:ext cx="1863125" cy="18631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s-ES_tradnl" dirty="0"/>
              <a:t>En su </a:t>
            </a:r>
            <a:r>
              <a:rPr lang="es-ES_tradnl" dirty="0" err="1"/>
              <a:t>Atrapanotas</a:t>
            </a:r>
            <a:r>
              <a:rPr lang="es-ES_tradnl" dirty="0"/>
              <a:t> de Cómo Pagar por la Universidad 101: Parte Uno responda a las siguientes tres preguntas:</a:t>
            </a:r>
          </a:p>
          <a:p>
            <a:pPr marL="457200" lvl="0" indent="-393700" algn="l" rtl="0">
              <a:spcBef>
                <a:spcPts val="520"/>
              </a:spcBef>
              <a:spcAft>
                <a:spcPts val="0"/>
              </a:spcAft>
              <a:buSzPts val="2600"/>
              <a:buChar char="•"/>
            </a:pPr>
            <a:r>
              <a:rPr lang="es-ES_tradnl" dirty="0"/>
              <a:t>¿Qué aprendió?</a:t>
            </a:r>
          </a:p>
          <a:p>
            <a:pPr marL="457200" lvl="0" indent="-393700" algn="l" rtl="0">
              <a:spcBef>
                <a:spcPts val="0"/>
              </a:spcBef>
              <a:spcAft>
                <a:spcPts val="0"/>
              </a:spcAft>
              <a:buSzPts val="2600"/>
              <a:buChar char="•"/>
            </a:pPr>
            <a:r>
              <a:rPr lang="es-ES_tradnl" dirty="0"/>
              <a:t>Entonces, ¿qué becas podrían interesarle a su estudiante?</a:t>
            </a:r>
          </a:p>
          <a:p>
            <a:pPr marL="457200" lvl="0" indent="-393700" algn="l" rtl="0">
              <a:spcBef>
                <a:spcPts val="0"/>
              </a:spcBef>
              <a:spcAft>
                <a:spcPts val="0"/>
              </a:spcAft>
              <a:buSzPts val="2600"/>
              <a:buChar char="•"/>
            </a:pPr>
            <a:r>
              <a:rPr lang="es-ES_tradnl" dirty="0"/>
              <a:t>Ahora, ¿qué pasos debe seguir para ayudar a su estudiante a pagar la universidad?</a:t>
            </a:r>
          </a:p>
        </p:txBody>
      </p:sp>
      <p:sp>
        <p:nvSpPr>
          <p:cNvPr id="362" name="Google Shape;362;p6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¿Qué? ¿Entonces Qué? ¿Ahora Qué?</a:t>
            </a:r>
          </a:p>
        </p:txBody>
      </p:sp>
      <p:pic>
        <p:nvPicPr>
          <p:cNvPr id="363" name="Google Shape;363;p63"/>
          <p:cNvPicPr preferRelativeResize="0"/>
          <p:nvPr/>
        </p:nvPicPr>
        <p:blipFill>
          <a:blip r:embed="rId3">
            <a:alphaModFix/>
          </a:blip>
          <a:stretch>
            <a:fillRect/>
          </a:stretch>
        </p:blipFill>
        <p:spPr>
          <a:xfrm>
            <a:off x="7683900" y="53625"/>
            <a:ext cx="1201325" cy="12013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err="1"/>
              <a:t>Fecha</a:t>
            </a:r>
            <a:r>
              <a:rPr lang="en-US" dirty="0"/>
              <a:t>:</a:t>
            </a:r>
            <a:endParaRPr dirty="0"/>
          </a:p>
          <a:p>
            <a:pPr marL="0" lvl="0" indent="0" algn="l" rtl="0">
              <a:spcBef>
                <a:spcPts val="520"/>
              </a:spcBef>
              <a:spcAft>
                <a:spcPts val="0"/>
              </a:spcAft>
              <a:buNone/>
            </a:pPr>
            <a:r>
              <a:rPr lang="en-US" dirty="0" err="1"/>
              <a:t>Tiempo</a:t>
            </a:r>
            <a:r>
              <a:rPr lang="en-US" dirty="0"/>
              <a:t>:</a:t>
            </a:r>
            <a:endParaRPr dirty="0"/>
          </a:p>
          <a:p>
            <a:pPr marL="0" lvl="0" indent="0" algn="l" rtl="0">
              <a:spcBef>
                <a:spcPts val="520"/>
              </a:spcBef>
              <a:spcAft>
                <a:spcPts val="0"/>
              </a:spcAft>
              <a:buNone/>
            </a:pPr>
            <a:r>
              <a:rPr lang="en-US" dirty="0"/>
              <a:t>Lugar:</a:t>
            </a:r>
            <a:endParaRPr dirty="0"/>
          </a:p>
        </p:txBody>
      </p:sp>
      <p:sp>
        <p:nvSpPr>
          <p:cNvPr id="369" name="Google Shape;369;p6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err="1"/>
              <a:t>Cómo</a:t>
            </a:r>
            <a:r>
              <a:rPr lang="en-US" dirty="0"/>
              <a:t> </a:t>
            </a:r>
            <a:r>
              <a:rPr lang="en-US" dirty="0" err="1"/>
              <a:t>Pagar</a:t>
            </a:r>
            <a:r>
              <a:rPr lang="en-US" dirty="0"/>
              <a:t> </a:t>
            </a:r>
            <a:r>
              <a:rPr lang="en-US" dirty="0" err="1"/>
              <a:t>por</a:t>
            </a:r>
            <a:r>
              <a:rPr lang="en-US" dirty="0"/>
              <a:t> la Universidad: </a:t>
            </a:r>
            <a:r>
              <a:rPr lang="en-US" dirty="0" err="1"/>
              <a:t>Parte</a:t>
            </a:r>
            <a:r>
              <a:rPr lang="en-US" dirty="0"/>
              <a:t> Dos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s-ES_tradnl" b="1" dirty="0"/>
              <a:t>Beca para Gemelos del Festival del Día de Gemelos</a:t>
            </a:r>
          </a:p>
          <a:p>
            <a:pPr marL="0" lvl="0" indent="0" algn="l" rtl="0">
              <a:spcBef>
                <a:spcPts val="520"/>
              </a:spcBef>
              <a:spcAft>
                <a:spcPts val="0"/>
              </a:spcAft>
              <a:buNone/>
            </a:pPr>
            <a:r>
              <a:rPr lang="es-ES_tradnl" dirty="0"/>
              <a:t>Esta beca se concede a gemelos que atenderán una Universidad acreditada. Los gemelos deben haber asistido a tres de los últimos cinco Festival del Día de Gemelos.</a:t>
            </a:r>
          </a:p>
          <a:p>
            <a:pPr marL="0" lvl="0" indent="0" algn="l" rtl="0">
              <a:spcBef>
                <a:spcPts val="520"/>
              </a:spcBef>
              <a:spcAft>
                <a:spcPts val="0"/>
              </a:spcAft>
              <a:buNone/>
            </a:pPr>
            <a:endParaRPr lang="es-ES_tradnl" dirty="0"/>
          </a:p>
          <a:p>
            <a:pPr marL="0" lvl="0" indent="0" algn="ctr" rtl="0">
              <a:spcBef>
                <a:spcPts val="520"/>
              </a:spcBef>
              <a:spcAft>
                <a:spcPts val="0"/>
              </a:spcAft>
              <a:buNone/>
            </a:pPr>
            <a:endParaRPr lang="es-ES_tradnl" sz="5200" b="1" dirty="0"/>
          </a:p>
        </p:txBody>
      </p:sp>
      <p:sp>
        <p:nvSpPr>
          <p:cNvPr id="113" name="Google Shape;113;p2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¿Real o Falso?</a:t>
            </a:r>
          </a:p>
        </p:txBody>
      </p:sp>
      <p:sp>
        <p:nvSpPr>
          <p:cNvPr id="114" name="Google Shape;114;p26"/>
          <p:cNvSpPr txBox="1"/>
          <p:nvPr/>
        </p:nvSpPr>
        <p:spPr>
          <a:xfrm>
            <a:off x="2828775" y="3246025"/>
            <a:ext cx="3762300" cy="137214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Clr>
                <a:schemeClr val="dk1"/>
              </a:buClr>
              <a:buSzPts val="1100"/>
              <a:buFont typeface="Arial"/>
              <a:buNone/>
            </a:pPr>
            <a:r>
              <a:rPr lang="es-ES_tradnl" sz="7300" b="1" dirty="0">
                <a:solidFill>
                  <a:srgbClr val="910D28"/>
                </a:solidFill>
                <a:latin typeface="Calibri"/>
                <a:ea typeface="Calibri"/>
                <a:cs typeface="Calibri"/>
                <a:sym typeface="Calibri"/>
              </a:rPr>
              <a:t>REAL</a:t>
            </a:r>
            <a:endParaRPr lang="es-ES_tradnl" sz="3500" dirty="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s-ES_tradnl" b="1" dirty="0"/>
              <a:t>Beca de Investigación Paranormal:</a:t>
            </a:r>
          </a:p>
          <a:p>
            <a:pPr marL="0" lvl="0" indent="0" algn="l" rtl="0">
              <a:spcBef>
                <a:spcPts val="520"/>
              </a:spcBef>
              <a:spcAft>
                <a:spcPts val="0"/>
              </a:spcAft>
              <a:buNone/>
            </a:pPr>
            <a:r>
              <a:rPr lang="es-ES_tradnl" dirty="0"/>
              <a:t>Esta beca se concede a estudiantes interesados en fenómenos paranormales y en realizar investigaciones sobre lugares embrujados, sucesos sobrenaturales y misterioso inexplicables.</a:t>
            </a:r>
          </a:p>
          <a:p>
            <a:pPr marL="0" lvl="0" indent="0" algn="l" rtl="0">
              <a:spcBef>
                <a:spcPts val="520"/>
              </a:spcBef>
              <a:spcAft>
                <a:spcPts val="0"/>
              </a:spcAft>
              <a:buNone/>
            </a:pPr>
            <a:endParaRPr lang="es-ES_tradnl" dirty="0"/>
          </a:p>
          <a:p>
            <a:pPr marL="0" lvl="0" indent="0" algn="ctr" rtl="0">
              <a:spcBef>
                <a:spcPts val="520"/>
              </a:spcBef>
              <a:spcAft>
                <a:spcPts val="0"/>
              </a:spcAft>
              <a:buNone/>
            </a:pPr>
            <a:endParaRPr lang="es-ES_tradnl" sz="5200" b="1" dirty="0"/>
          </a:p>
        </p:txBody>
      </p:sp>
      <p:sp>
        <p:nvSpPr>
          <p:cNvPr id="120" name="Google Shape;120;p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¿Real o Falso?</a:t>
            </a:r>
          </a:p>
        </p:txBody>
      </p:sp>
      <p:sp>
        <p:nvSpPr>
          <p:cNvPr id="121" name="Google Shape;121;p27"/>
          <p:cNvSpPr txBox="1"/>
          <p:nvPr/>
        </p:nvSpPr>
        <p:spPr>
          <a:xfrm>
            <a:off x="2828775" y="3246025"/>
            <a:ext cx="3762300" cy="137214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s-ES_tradnl" sz="7300" b="1" dirty="0">
                <a:solidFill>
                  <a:srgbClr val="910D28"/>
                </a:solidFill>
                <a:latin typeface="Calibri"/>
                <a:ea typeface="Calibri"/>
                <a:cs typeface="Calibri"/>
                <a:sym typeface="Calibri"/>
              </a:rPr>
              <a:t>FALSO</a:t>
            </a:r>
            <a:endParaRPr lang="es-ES_tradnl" sz="3500" dirty="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s-ES_tradnl" b="1" dirty="0"/>
              <a:t>Beca de Interpretación de Emoji:</a:t>
            </a:r>
          </a:p>
          <a:p>
            <a:pPr marL="0" lvl="0" indent="0" algn="l" rtl="0">
              <a:spcBef>
                <a:spcPts val="520"/>
              </a:spcBef>
              <a:spcAft>
                <a:spcPts val="0"/>
              </a:spcAft>
              <a:buNone/>
            </a:pPr>
            <a:r>
              <a:rPr lang="es-ES_tradnl" dirty="0"/>
              <a:t>Esta beca se conceded a estudiantes que hayan demostrado una capacidad excepcional para descifrar el significado y la importancia cultural de los emojis en la comunicación contemporánea.</a:t>
            </a:r>
          </a:p>
          <a:p>
            <a:pPr marL="0" lvl="0" indent="0" algn="l" rtl="0">
              <a:spcBef>
                <a:spcPts val="520"/>
              </a:spcBef>
              <a:spcAft>
                <a:spcPts val="0"/>
              </a:spcAft>
              <a:buNone/>
            </a:pPr>
            <a:endParaRPr lang="es-ES_tradnl" dirty="0"/>
          </a:p>
          <a:p>
            <a:pPr marL="0" lvl="0" indent="0" algn="ctr" rtl="0">
              <a:spcBef>
                <a:spcPts val="520"/>
              </a:spcBef>
              <a:spcAft>
                <a:spcPts val="0"/>
              </a:spcAft>
              <a:buNone/>
            </a:pPr>
            <a:endParaRPr lang="es-ES_tradnl" sz="5200" b="1" dirty="0"/>
          </a:p>
        </p:txBody>
      </p:sp>
      <p:sp>
        <p:nvSpPr>
          <p:cNvPr id="127" name="Google Shape;127;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¿Real o Falso?</a:t>
            </a:r>
          </a:p>
        </p:txBody>
      </p:sp>
      <p:sp>
        <p:nvSpPr>
          <p:cNvPr id="128" name="Google Shape;128;p28"/>
          <p:cNvSpPr txBox="1"/>
          <p:nvPr/>
        </p:nvSpPr>
        <p:spPr>
          <a:xfrm>
            <a:off x="2828775" y="3246025"/>
            <a:ext cx="3762300" cy="137214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s-ES_tradnl" sz="7300" b="1" dirty="0">
                <a:solidFill>
                  <a:srgbClr val="910D28"/>
                </a:solidFill>
                <a:latin typeface="Calibri"/>
                <a:ea typeface="Calibri"/>
                <a:cs typeface="Calibri"/>
                <a:sym typeface="Calibri"/>
              </a:rPr>
              <a:t>FALSO</a:t>
            </a:r>
            <a:endParaRPr lang="es-ES_tradnl" sz="3500" dirty="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s-ES_tradnl" b="1" dirty="0"/>
              <a:t>Concurso de Canto de Patos en Memoria de </a:t>
            </a:r>
            <a:r>
              <a:rPr lang="es-ES_tradnl" b="1" dirty="0" err="1"/>
              <a:t>Chick</a:t>
            </a:r>
            <a:r>
              <a:rPr lang="es-ES_tradnl" b="1" dirty="0"/>
              <a:t> y Sophie </a:t>
            </a:r>
            <a:r>
              <a:rPr lang="es-ES_tradnl" b="1" dirty="0" err="1"/>
              <a:t>Major</a:t>
            </a:r>
            <a:r>
              <a:rPr lang="es-ES_tradnl" b="1" dirty="0"/>
              <a:t>:</a:t>
            </a:r>
          </a:p>
          <a:p>
            <a:pPr marL="0" lvl="0" indent="0" algn="l" rtl="0">
              <a:spcBef>
                <a:spcPts val="520"/>
              </a:spcBef>
              <a:spcAft>
                <a:spcPts val="0"/>
              </a:spcAft>
              <a:buNone/>
            </a:pPr>
            <a:r>
              <a:rPr lang="es-ES_tradnl" dirty="0"/>
              <a:t>Este concurso premia a los cuatro mejores estudiantes preparatorios que ganen el Concurse de Canto de Patos. El premio está previsto para una universidad.</a:t>
            </a:r>
          </a:p>
          <a:p>
            <a:pPr marL="0" lvl="0" indent="0" algn="l" rtl="0">
              <a:spcBef>
                <a:spcPts val="520"/>
              </a:spcBef>
              <a:spcAft>
                <a:spcPts val="0"/>
              </a:spcAft>
              <a:buNone/>
            </a:pPr>
            <a:endParaRPr lang="es-ES_tradnl" dirty="0"/>
          </a:p>
          <a:p>
            <a:pPr marL="0" lvl="0" indent="0" algn="ctr" rtl="0">
              <a:spcBef>
                <a:spcPts val="520"/>
              </a:spcBef>
              <a:spcAft>
                <a:spcPts val="0"/>
              </a:spcAft>
              <a:buNone/>
            </a:pPr>
            <a:endParaRPr lang="es-ES_tradnl" sz="5200" b="1" dirty="0"/>
          </a:p>
        </p:txBody>
      </p:sp>
      <p:sp>
        <p:nvSpPr>
          <p:cNvPr id="134" name="Google Shape;134;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¿Real o Falso?</a:t>
            </a:r>
          </a:p>
        </p:txBody>
      </p:sp>
      <p:sp>
        <p:nvSpPr>
          <p:cNvPr id="135" name="Google Shape;135;p29"/>
          <p:cNvSpPr txBox="1"/>
          <p:nvPr/>
        </p:nvSpPr>
        <p:spPr>
          <a:xfrm>
            <a:off x="2828775" y="3246025"/>
            <a:ext cx="3762300" cy="137214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s-ES_tradnl" sz="7300" b="1" dirty="0">
                <a:solidFill>
                  <a:srgbClr val="910D28"/>
                </a:solidFill>
                <a:latin typeface="Calibri"/>
                <a:ea typeface="Calibri"/>
                <a:cs typeface="Calibri"/>
                <a:sym typeface="Calibri"/>
              </a:rPr>
              <a:t>REAL</a:t>
            </a:r>
            <a:endParaRPr lang="es-ES_tradnl" sz="3500" dirty="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s-ES_tradnl" b="1" dirty="0"/>
              <a:t>Beca para la Preservación de Videojuegos Retro:</a:t>
            </a:r>
          </a:p>
          <a:p>
            <a:pPr marL="0" lvl="0" indent="0" algn="l" rtl="0">
              <a:spcBef>
                <a:spcPts val="520"/>
              </a:spcBef>
              <a:spcAft>
                <a:spcPts val="0"/>
              </a:spcAft>
              <a:buNone/>
            </a:pPr>
            <a:r>
              <a:rPr lang="es-ES_tradnl" dirty="0"/>
              <a:t>Esta beca apoya a estudiantes apasionados para </a:t>
            </a:r>
            <a:r>
              <a:rPr lang="es-ES_tradnl" dirty="0" err="1"/>
              <a:t>preserver</a:t>
            </a:r>
            <a:r>
              <a:rPr lang="es-ES_tradnl" dirty="0"/>
              <a:t> y documentar la historia de los videojuegos retro, incluyendo su impacto cultural y sus avances tecnológicos.</a:t>
            </a:r>
          </a:p>
          <a:p>
            <a:pPr marL="0" lvl="0" indent="0" algn="l" rtl="0">
              <a:spcBef>
                <a:spcPts val="520"/>
              </a:spcBef>
              <a:spcAft>
                <a:spcPts val="0"/>
              </a:spcAft>
              <a:buNone/>
            </a:pPr>
            <a:endParaRPr lang="es-ES_tradnl" dirty="0"/>
          </a:p>
          <a:p>
            <a:pPr marL="0" lvl="0" indent="0" algn="ctr" rtl="0">
              <a:spcBef>
                <a:spcPts val="520"/>
              </a:spcBef>
              <a:spcAft>
                <a:spcPts val="0"/>
              </a:spcAft>
              <a:buNone/>
            </a:pPr>
            <a:endParaRPr lang="es-ES_tradnl" sz="5200" b="1" dirty="0"/>
          </a:p>
        </p:txBody>
      </p:sp>
      <p:sp>
        <p:nvSpPr>
          <p:cNvPr id="141" name="Google Shape;141;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s-ES_tradnl" dirty="0"/>
              <a:t>¿Real o Falso?</a:t>
            </a:r>
          </a:p>
        </p:txBody>
      </p:sp>
      <p:sp>
        <p:nvSpPr>
          <p:cNvPr id="142" name="Google Shape;142;p30"/>
          <p:cNvSpPr txBox="1"/>
          <p:nvPr/>
        </p:nvSpPr>
        <p:spPr>
          <a:xfrm>
            <a:off x="2828775" y="3246025"/>
            <a:ext cx="3762300" cy="137214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s-ES_tradnl" sz="7300" b="1" dirty="0">
                <a:solidFill>
                  <a:srgbClr val="910D28"/>
                </a:solidFill>
                <a:latin typeface="Calibri"/>
                <a:ea typeface="Calibri"/>
                <a:cs typeface="Calibri"/>
                <a:sym typeface="Calibri"/>
              </a:rPr>
              <a:t>FALSO</a:t>
            </a:r>
            <a:endParaRPr lang="es-ES_tradnl" sz="3500" dirty="0">
              <a:solidFill>
                <a:srgbClr val="910D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3418</Words>
  <Application>Microsoft Macintosh PowerPoint</Application>
  <PresentationFormat>On-screen Show (16:9)</PresentationFormat>
  <Paragraphs>263</Paragraphs>
  <Slides>43</Slides>
  <Notes>43</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Noto Sans Symbols</vt:lpstr>
      <vt:lpstr>Roboto</vt:lpstr>
      <vt:lpstr>Arial</vt:lpstr>
      <vt:lpstr>Calibri</vt:lpstr>
      <vt:lpstr>LEARN theme</vt:lpstr>
      <vt:lpstr>LEARN theme</vt:lpstr>
      <vt:lpstr>PowerPoint Presentation</vt:lpstr>
      <vt:lpstr>Cómo Pagar por la Universidad 101</vt:lpstr>
      <vt:lpstr>Preguntas Esenciales</vt:lpstr>
      <vt:lpstr>Objetivos de la Lección</vt:lpstr>
      <vt:lpstr>¿Real o Falso?</vt:lpstr>
      <vt:lpstr>¿Real o Falso?</vt:lpstr>
      <vt:lpstr>¿Real o Falso?</vt:lpstr>
      <vt:lpstr>¿Real o Falso?</vt:lpstr>
      <vt:lpstr>¿Real o Falso?</vt:lpstr>
      <vt:lpstr>¿Real o Falso?</vt:lpstr>
      <vt:lpstr>Parking Lot</vt:lpstr>
      <vt:lpstr>Vías de Educación Postsecundarias</vt:lpstr>
      <vt:lpstr>Pagando por Vías de Educación Postsecundaria</vt:lpstr>
      <vt:lpstr>Subvenciones = ¡Dinero Gratis!</vt:lpstr>
      <vt:lpstr>Becas = ¡Dinero Gratis!</vt:lpstr>
      <vt:lpstr>Recursos Digitales</vt:lpstr>
      <vt:lpstr>Me Doy Cuenta, Me Pregunto</vt:lpstr>
      <vt:lpstr>Me Doy Cuenta, Me Pregunto</vt:lpstr>
      <vt:lpstr>Vía PSE</vt:lpstr>
      <vt:lpstr>Vía PSE</vt:lpstr>
      <vt:lpstr>Vía PSE</vt:lpstr>
      <vt:lpstr>Vía PSE</vt:lpstr>
      <vt:lpstr>Beca PSE</vt:lpstr>
      <vt:lpstr>Beca PSE</vt:lpstr>
      <vt:lpstr>Beca Local</vt:lpstr>
      <vt:lpstr>Beca Local</vt:lpstr>
      <vt:lpstr>Beca Local</vt:lpstr>
      <vt:lpstr>Consejos para Becas</vt:lpstr>
      <vt:lpstr>Consejos para Becas</vt:lpstr>
      <vt:lpstr>Consejos para Becas</vt:lpstr>
      <vt:lpstr>Consejos para Becas</vt:lpstr>
      <vt:lpstr>Base de Datos de Becas</vt:lpstr>
      <vt:lpstr>Otras Formas de Ayuda Financiera</vt:lpstr>
      <vt:lpstr>Otras Formas de Ayuda Financiera</vt:lpstr>
      <vt:lpstr>Consejos Adicionales para los Costes de la PSE</vt:lpstr>
      <vt:lpstr>Consejos Adicionales para los Costes de la PSE</vt:lpstr>
      <vt:lpstr>Encuentra una Beca o Dos</vt:lpstr>
      <vt:lpstr>¿Qué es la FAFSA?</vt:lpstr>
      <vt:lpstr>¿Qué información es necesaria para la FAFSA?</vt:lpstr>
      <vt:lpstr>PowerPoint Presentation</vt:lpstr>
      <vt:lpstr>FSA ID</vt:lpstr>
      <vt:lpstr>¿Qué? ¿Entonces Qué? ¿Ahora Qué?</vt:lpstr>
      <vt:lpstr>Cómo Pagar por la Universidad: Parte Dos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Paying for College 101: Part One</dc:title>
  <dc:subject/>
  <dc:creator>K20 Center</dc:creator>
  <cp:keywords/>
  <dc:description/>
  <cp:lastModifiedBy>Gracia, Ann M.</cp:lastModifiedBy>
  <cp:revision>45</cp:revision>
  <dcterms:modified xsi:type="dcterms:W3CDTF">2023-06-29T19:54:13Z</dcterms:modified>
  <cp:category/>
</cp:coreProperties>
</file>