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Noto Sans" panose="020B050204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204"/>
  </p:normalViewPr>
  <p:slideViewPr>
    <p:cSldViewPr snapToGrid="0">
      <p:cViewPr varScale="1">
        <p:scale>
          <a:sx n="104" d="100"/>
          <a:sy n="104" d="100"/>
        </p:scale>
        <p:origin x="182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95ba38d6f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95ba38d6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Chalk talk. Strategies. https://learn.k20center.ou.edu/strategy/197</a:t>
            </a:r>
          </a:p>
          <a:p>
            <a:pPr marL="0" lvl="0" indent="0" algn="l" rtl="0">
              <a:spcBef>
                <a:spcPts val="0"/>
              </a:spcBef>
              <a:spcAft>
                <a:spcPts val="0"/>
              </a:spcAft>
              <a:buNone/>
            </a:pPr>
            <a:r>
              <a:rPr lang="en-US" dirty="0"/>
              <a:t>K20 Center. (n.d.). Two stars and a wish. Strategies. https://learn.k20center.ou.edu/strategy/83</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295ba38d6f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295ba38d6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95ba38d6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95ba38d6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K20 Center. (n.d.). How am I feeling? What am I thinking?. Strategies. https://learn.k20center.ou.edu/strategy/187</a:t>
            </a:r>
            <a:endParaRPr lang="en" dirty="0"/>
          </a:p>
          <a:p>
            <a:pPr marL="0" lvl="0" indent="0" algn="l" rtl="0">
              <a:lnSpc>
                <a:spcPct val="115000"/>
              </a:lnSpc>
              <a:spcBef>
                <a:spcPts val="1200"/>
              </a:spcBef>
              <a:spcAft>
                <a:spcPts val="0"/>
              </a:spcAft>
              <a:buClr>
                <a:schemeClr val="dk1"/>
              </a:buClr>
              <a:buSzPts val="1100"/>
              <a:buFont typeface="Arial"/>
              <a:buNone/>
            </a:pPr>
            <a:r>
              <a:rPr lang="en" dirty="0"/>
              <a:t>Ask participants to first reflect individually, then share at their table group, highlighting the positive impact it had on their sense of identity and belonging. Then have one representative from each table give a summary of the benefits of diverse representation. </a:t>
            </a:r>
            <a:endParaRPr dirty="0"/>
          </a:p>
          <a:p>
            <a:pPr marL="0" lvl="0" indent="0" algn="l" rtl="0">
              <a:spcBef>
                <a:spcPts val="12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95ba38d6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95ba38d6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295ba38d6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295ba38d6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295ba38d6f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295ba38d6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chemeClr val="dk1"/>
                </a:solidFill>
              </a:rPr>
              <a:t>Emphasize: </a:t>
            </a:r>
            <a:r>
              <a:rPr lang="en" sz="1400" dirty="0">
                <a:solidFill>
                  <a:schemeClr val="dk1"/>
                </a:solidFill>
              </a:rPr>
              <a:t>What </a:t>
            </a:r>
            <a:r>
              <a:rPr lang="en" sz="1400" dirty="0">
                <a:solidFill>
                  <a:schemeClr val="dk1"/>
                </a:solidFill>
                <a:latin typeface="Calibri"/>
                <a:ea typeface="Calibri"/>
                <a:cs typeface="Calibri"/>
                <a:sym typeface="Calibri"/>
              </a:rPr>
              <a:t>Strategy/activity(</a:t>
            </a:r>
            <a:r>
              <a:rPr lang="en" sz="1400" dirty="0" err="1">
                <a:solidFill>
                  <a:schemeClr val="dk1"/>
                </a:solidFill>
                <a:latin typeface="Calibri"/>
                <a:ea typeface="Calibri"/>
                <a:cs typeface="Calibri"/>
                <a:sym typeface="Calibri"/>
              </a:rPr>
              <a:t>ies</a:t>
            </a:r>
            <a:r>
              <a:rPr lang="en" sz="1400" dirty="0">
                <a:solidFill>
                  <a:schemeClr val="dk1"/>
                </a:solidFill>
                <a:latin typeface="Calibri"/>
                <a:ea typeface="Calibri"/>
                <a:cs typeface="Calibri"/>
                <a:sym typeface="Calibri"/>
              </a:rPr>
              <a:t>) used in this lesson where student draw on their own cultural frameworks?</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Share one strategy they found at their table.</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95ba38d6f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295ba38d6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CUS and discuss. Strategies. https://learn.k20center.ou.edu/strategy/162</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95ba38d6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95ba38d6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quote represents one of the main ideas from the reading. Discuss at your table ideas you marked that support this idea and talk about the reflection questions on the slide.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95ba38d6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295ba38d6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1"/>
          <p:cNvSpPr txBox="1">
            <a:spLocks noGrp="1"/>
          </p:cNvSpPr>
          <p:nvPr>
            <p:ph type="body" idx="1"/>
          </p:nvPr>
        </p:nvSpPr>
        <p:spPr>
          <a:xfrm>
            <a:off x="3575050" y="1428750"/>
            <a:ext cx="5111700" cy="32574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2"/>
          </p:nvPr>
        </p:nvSpPr>
        <p:spPr>
          <a:xfrm>
            <a:off x="457200" y="1428750"/>
            <a:ext cx="3124200" cy="32574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6" name="Google Shape;46;p1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7" name="Google Shape;47;p1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8" name="Google Shape;4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40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1"/>
            <a:ext cx="8229600" cy="3725700"/>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7"/>
        <p:cNvGrpSpPr/>
        <p:nvPr/>
      </p:nvGrpSpPr>
      <p:grpSpPr>
        <a:xfrm>
          <a:off x="0" y="0"/>
          <a:ext cx="0" cy="0"/>
          <a:chOff x="0" y="0"/>
          <a:chExt cx="0" cy="0"/>
        </a:xfrm>
      </p:grpSpPr>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k20.ou.edu/native-lesson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Chalk Talk/Two Stars and a Wish</a:t>
            </a:r>
            <a:endParaRPr dirty="0"/>
          </a:p>
        </p:txBody>
      </p:sp>
      <p:sp>
        <p:nvSpPr>
          <p:cNvPr id="126" name="Google Shape;126;p26"/>
          <p:cNvSpPr txBox="1">
            <a:spLocks noGrp="1"/>
          </p:cNvSpPr>
          <p:nvPr>
            <p:ph type="body" idx="1"/>
          </p:nvPr>
        </p:nvSpPr>
        <p:spPr>
          <a:prstGeom prst="rect">
            <a:avLst/>
          </a:prstGeom>
        </p:spPr>
        <p:txBody>
          <a:bodyPr spcFirstLastPara="1" wrap="square" lIns="130025" tIns="130025" rIns="130025" bIns="130025" anchor="t" anchorCtr="0">
            <a:noAutofit/>
          </a:bodyPr>
          <a:lstStyle/>
          <a:p>
            <a:pPr marL="457200" lvl="0" indent="-393700" algn="l" rtl="0">
              <a:spcBef>
                <a:spcPts val="520"/>
              </a:spcBef>
              <a:spcAft>
                <a:spcPts val="0"/>
              </a:spcAft>
              <a:buSzPts val="2600"/>
              <a:buAutoNum type="arabicPeriod"/>
            </a:pPr>
            <a:r>
              <a:rPr lang="en" sz="2400" dirty="0"/>
              <a:t>Pass your lesson guide to the right.</a:t>
            </a:r>
            <a:endParaRPr sz="2400" dirty="0"/>
          </a:p>
          <a:p>
            <a:pPr marL="457200" lvl="0" indent="-393700" algn="l" rtl="0">
              <a:spcBef>
                <a:spcPts val="1000"/>
              </a:spcBef>
              <a:spcAft>
                <a:spcPts val="0"/>
              </a:spcAft>
              <a:buSzPts val="2600"/>
              <a:buAutoNum type="arabicPeriod"/>
            </a:pPr>
            <a:r>
              <a:rPr lang="en" sz="2400" dirty="0"/>
              <a:t>Read your neighbor’s guide.</a:t>
            </a:r>
            <a:endParaRPr sz="2400" dirty="0"/>
          </a:p>
          <a:p>
            <a:pPr marL="914400" lvl="1" indent="-325755" algn="l" rtl="0">
              <a:spcBef>
                <a:spcPts val="1000"/>
              </a:spcBef>
              <a:spcAft>
                <a:spcPts val="0"/>
              </a:spcAft>
              <a:buClr>
                <a:srgbClr val="991B1E"/>
              </a:buClr>
              <a:buSzPts val="1530"/>
              <a:buChar char="●"/>
            </a:pPr>
            <a:r>
              <a:rPr lang="en" b="1" dirty="0"/>
              <a:t>Stars: </a:t>
            </a:r>
            <a:r>
              <a:rPr lang="en" dirty="0"/>
              <a:t>Draw a star by two things you think </a:t>
            </a:r>
            <a:br>
              <a:rPr lang="en" dirty="0"/>
            </a:br>
            <a:r>
              <a:rPr lang="en" dirty="0"/>
              <a:t>are important ideas. </a:t>
            </a:r>
            <a:endParaRPr dirty="0"/>
          </a:p>
          <a:p>
            <a:pPr marL="914400" lvl="1" indent="-325755" algn="l" rtl="0">
              <a:spcBef>
                <a:spcPts val="1000"/>
              </a:spcBef>
              <a:spcAft>
                <a:spcPts val="0"/>
              </a:spcAft>
              <a:buClr>
                <a:srgbClr val="991B1E"/>
              </a:buClr>
              <a:buSzPts val="1530"/>
              <a:buChar char="●"/>
            </a:pPr>
            <a:r>
              <a:rPr lang="en" b="1" dirty="0"/>
              <a:t>Wish: </a:t>
            </a:r>
            <a:r>
              <a:rPr lang="en" dirty="0"/>
              <a:t>Write one note in the margins as an </a:t>
            </a:r>
            <a:br>
              <a:rPr lang="en" dirty="0"/>
            </a:br>
            <a:r>
              <a:rPr lang="en" dirty="0"/>
              <a:t>additional idea for them to consider in their plan.</a:t>
            </a:r>
            <a:endParaRPr dirty="0"/>
          </a:p>
          <a:p>
            <a:pPr marL="457200" lvl="0" indent="-393700" algn="l" rtl="0">
              <a:spcBef>
                <a:spcPts val="1000"/>
              </a:spcBef>
              <a:spcAft>
                <a:spcPts val="0"/>
              </a:spcAft>
              <a:buSzPts val="2600"/>
              <a:buAutoNum type="arabicPeriod"/>
            </a:pPr>
            <a:r>
              <a:rPr lang="en" sz="2400" dirty="0"/>
              <a:t>Pass to the right and provide feedback again 2x</a:t>
            </a:r>
            <a:r>
              <a:rPr lang="en-US" sz="2400" dirty="0"/>
              <a:t>.</a:t>
            </a:r>
            <a:endParaRPr sz="2400" dirty="0"/>
          </a:p>
          <a:p>
            <a:pPr marL="457200" lvl="0" indent="-393700" algn="l" rtl="0">
              <a:spcBef>
                <a:spcPts val="1000"/>
              </a:spcBef>
              <a:spcAft>
                <a:spcPts val="0"/>
              </a:spcAft>
              <a:buSzPts val="2600"/>
              <a:buAutoNum type="arabicPeriod"/>
            </a:pPr>
            <a:r>
              <a:rPr lang="en" sz="2400" dirty="0"/>
              <a:t>Pass left three time to return guides to original authors.</a:t>
            </a:r>
            <a:endParaRPr sz="2400" dirty="0"/>
          </a:p>
          <a:p>
            <a:pPr marL="0" lvl="0" indent="0" algn="l" rtl="0">
              <a:spcBef>
                <a:spcPts val="1000"/>
              </a:spcBef>
              <a:spcAft>
                <a:spcPts val="1000"/>
              </a:spcAft>
              <a:buNone/>
            </a:pPr>
            <a:endParaRPr dirty="0"/>
          </a:p>
        </p:txBody>
      </p:sp>
      <p:pic>
        <p:nvPicPr>
          <p:cNvPr id="127" name="Google Shape;127;p26"/>
          <p:cNvPicPr preferRelativeResize="0"/>
          <p:nvPr/>
        </p:nvPicPr>
        <p:blipFill>
          <a:blip r:embed="rId3">
            <a:alphaModFix/>
          </a:blip>
          <a:stretch>
            <a:fillRect/>
          </a:stretch>
        </p:blipFill>
        <p:spPr>
          <a:xfrm>
            <a:off x="6207825" y="1743915"/>
            <a:ext cx="1970202" cy="1970202"/>
          </a:xfrm>
          <a:prstGeom prst="rect">
            <a:avLst/>
          </a:prstGeom>
          <a:noFill/>
          <a:ln>
            <a:noFill/>
          </a:ln>
        </p:spPr>
      </p:pic>
      <p:pic>
        <p:nvPicPr>
          <p:cNvPr id="128" name="Google Shape;128;p26"/>
          <p:cNvPicPr preferRelativeResize="0"/>
          <p:nvPr/>
        </p:nvPicPr>
        <p:blipFill>
          <a:blip r:embed="rId4">
            <a:alphaModFix/>
          </a:blip>
          <a:stretch>
            <a:fillRect/>
          </a:stretch>
        </p:blipFill>
        <p:spPr>
          <a:xfrm>
            <a:off x="6570177" y="557770"/>
            <a:ext cx="2328110" cy="20987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8"/>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Educating with </a:t>
            </a:r>
            <a:br>
              <a:rPr lang="en"/>
            </a:br>
            <a:r>
              <a:rPr lang="en"/>
              <a:t>Indigenous Perspectives: </a:t>
            </a:r>
            <a:endParaRPr/>
          </a:p>
        </p:txBody>
      </p:sp>
      <p:sp>
        <p:nvSpPr>
          <p:cNvPr id="71" name="Google Shape;71;p18"/>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Integrating Native Culture into the Curriculum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How Am I Feeling? What Am I Thinking?</a:t>
            </a:r>
            <a:endParaRPr dirty="0"/>
          </a:p>
        </p:txBody>
      </p:sp>
      <p:sp>
        <p:nvSpPr>
          <p:cNvPr id="77" name="Google Shape;77;p19"/>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sz="2400" dirty="0"/>
              <a:t>Reflect on a time you felt represented </a:t>
            </a:r>
          </a:p>
          <a:p>
            <a:pPr marL="0" lvl="0" indent="0" algn="l" rtl="0">
              <a:spcBef>
                <a:spcPts val="520"/>
              </a:spcBef>
              <a:spcAft>
                <a:spcPts val="0"/>
              </a:spcAft>
              <a:buNone/>
            </a:pPr>
            <a:r>
              <a:rPr lang="en" sz="2400" dirty="0"/>
              <a:t>in something you read, watched, </a:t>
            </a:r>
          </a:p>
          <a:p>
            <a:pPr marL="0" lvl="0" indent="0" algn="l" rtl="0">
              <a:spcBef>
                <a:spcPts val="520"/>
              </a:spcBef>
              <a:spcAft>
                <a:spcPts val="0"/>
              </a:spcAft>
              <a:buNone/>
            </a:pPr>
            <a:r>
              <a:rPr lang="en" sz="2400" dirty="0"/>
              <a:t>or learned about. </a:t>
            </a:r>
            <a:endParaRPr sz="2400" dirty="0"/>
          </a:p>
          <a:p>
            <a:pPr marL="457200" lvl="0" indent="-393700" algn="l" rtl="0">
              <a:spcBef>
                <a:spcPts val="520"/>
              </a:spcBef>
              <a:spcAft>
                <a:spcPts val="0"/>
              </a:spcAft>
              <a:buSzPts val="2600"/>
              <a:buChar char="•"/>
            </a:pPr>
            <a:r>
              <a:rPr lang="en" sz="2400" dirty="0"/>
              <a:t>How did it make you feel? </a:t>
            </a:r>
            <a:endParaRPr sz="2400" dirty="0"/>
          </a:p>
          <a:p>
            <a:pPr marL="457200" lvl="0" indent="-393700" algn="l" rtl="0">
              <a:spcBef>
                <a:spcPts val="0"/>
              </a:spcBef>
              <a:spcAft>
                <a:spcPts val="0"/>
              </a:spcAft>
              <a:buSzPts val="2600"/>
              <a:buChar char="•"/>
            </a:pPr>
            <a:r>
              <a:rPr lang="en" sz="2400" dirty="0"/>
              <a:t>What did you learn from that experience? </a:t>
            </a:r>
            <a:endParaRPr sz="2400" dirty="0"/>
          </a:p>
        </p:txBody>
      </p:sp>
      <p:pic>
        <p:nvPicPr>
          <p:cNvPr id="78" name="Google Shape;78;p19"/>
          <p:cNvPicPr preferRelativeResize="0"/>
          <p:nvPr/>
        </p:nvPicPr>
        <p:blipFill>
          <a:blip r:embed="rId3">
            <a:alphaModFix/>
          </a:blip>
          <a:stretch>
            <a:fillRect/>
          </a:stretch>
        </p:blipFill>
        <p:spPr>
          <a:xfrm>
            <a:off x="6864017" y="1063378"/>
            <a:ext cx="1949116" cy="19175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Essential Question</a:t>
            </a:r>
            <a:endParaRPr/>
          </a:p>
        </p:txBody>
      </p:sp>
      <p:sp>
        <p:nvSpPr>
          <p:cNvPr id="84" name="Google Shape;84;p20"/>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 dirty="0"/>
              <a:t>What are the benefits of acknowledging students’ cultural frameworks in classroom learning?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Objectives</a:t>
            </a:r>
            <a:endParaRPr/>
          </a:p>
        </p:txBody>
      </p:sp>
      <p:sp>
        <p:nvSpPr>
          <p:cNvPr id="90" name="Google Shape;90;p21"/>
          <p:cNvSpPr txBox="1">
            <a:spLocks noGrp="1"/>
          </p:cNvSpPr>
          <p:nvPr>
            <p:ph type="body" idx="1"/>
          </p:nvPr>
        </p:nvSpPr>
        <p:spPr>
          <a:xfrm>
            <a:off x="457200" y="1451610"/>
            <a:ext cx="7429500" cy="3291900"/>
          </a:xfrm>
          <a:prstGeom prst="rect">
            <a:avLst/>
          </a:prstGeom>
        </p:spPr>
        <p:txBody>
          <a:bodyPr spcFirstLastPara="1" wrap="square" lIns="130025" tIns="130025" rIns="130025" bIns="130025" anchor="t" anchorCtr="0">
            <a:noAutofit/>
          </a:bodyPr>
          <a:lstStyle/>
          <a:p>
            <a:pPr marL="457200" lvl="0" indent="-393700" algn="l" rtl="0">
              <a:spcBef>
                <a:spcPts val="520"/>
              </a:spcBef>
              <a:spcAft>
                <a:spcPts val="0"/>
              </a:spcAft>
              <a:buSzPts val="2600"/>
              <a:buAutoNum type="arabicPeriod"/>
            </a:pPr>
            <a:r>
              <a:rPr lang="en" sz="2400" dirty="0"/>
              <a:t>Recognize the benefits of acknowledging students' cultural backgrounds.</a:t>
            </a:r>
            <a:endParaRPr sz="2400" dirty="0"/>
          </a:p>
          <a:p>
            <a:pPr marL="457200" lvl="0" indent="-393700" algn="l" rtl="0">
              <a:spcBef>
                <a:spcPts val="0"/>
              </a:spcBef>
              <a:spcAft>
                <a:spcPts val="0"/>
              </a:spcAft>
              <a:buSzPts val="2600"/>
              <a:buAutoNum type="arabicPeriod"/>
            </a:pPr>
            <a:r>
              <a:rPr lang="en" sz="2400" dirty="0"/>
              <a:t>Explore lessons that are culturally inclusive.</a:t>
            </a:r>
            <a:endParaRPr sz="2400" dirty="0"/>
          </a:p>
          <a:p>
            <a:pPr marL="457200" lvl="0" indent="-393700" algn="l" rtl="0">
              <a:spcBef>
                <a:spcPts val="0"/>
              </a:spcBef>
              <a:spcAft>
                <a:spcPts val="0"/>
              </a:spcAft>
              <a:buSzPts val="2600"/>
              <a:buAutoNum type="arabicPeriod"/>
            </a:pPr>
            <a:r>
              <a:rPr lang="en" sz="2400" dirty="0"/>
              <a:t>Create a personal action plan to include students' cultural backgrounds in your classroom.</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Explore Lessons</a:t>
            </a:r>
            <a:endParaRPr/>
          </a:p>
        </p:txBody>
      </p:sp>
      <p:sp>
        <p:nvSpPr>
          <p:cNvPr id="96" name="Google Shape;96;p22"/>
          <p:cNvSpPr txBox="1">
            <a:spLocks noGrp="1"/>
          </p:cNvSpPr>
          <p:nvPr>
            <p:ph type="body" idx="1"/>
          </p:nvPr>
        </p:nvSpPr>
        <p:spPr>
          <a:xfrm>
            <a:off x="457203" y="1451610"/>
            <a:ext cx="5648824" cy="3291900"/>
          </a:xfrm>
          <a:prstGeom prst="rect">
            <a:avLst/>
          </a:prstGeom>
        </p:spPr>
        <p:txBody>
          <a:bodyPr spcFirstLastPara="1" wrap="square" lIns="130025" tIns="130025" rIns="130025" bIns="130025" anchor="t" anchorCtr="0">
            <a:noAutofit/>
          </a:bodyPr>
          <a:lstStyle/>
          <a:p>
            <a:pPr marL="342900" indent="-342900">
              <a:spcAft>
                <a:spcPts val="600"/>
              </a:spcAft>
            </a:pPr>
            <a:r>
              <a:rPr lang="en" sz="2200" dirty="0"/>
              <a:t>Go to </a:t>
            </a:r>
            <a:r>
              <a:rPr lang="en-US" sz="2200" u="sng" dirty="0">
                <a:solidFill>
                  <a:srgbClr val="0070C0"/>
                </a:solidFill>
                <a:hlinkClick r:id="rId3">
                  <a:extLst>
                    <a:ext uri="{A12FA001-AC4F-418D-AE19-62706E023703}">
                      <ahyp:hlinkClr xmlns:ahyp="http://schemas.microsoft.com/office/drawing/2018/hyperlinkcolor" val="tx"/>
                    </a:ext>
                  </a:extLst>
                </a:hlinkClick>
              </a:rPr>
              <a:t>http://k20.ou.edu/native-lessons</a:t>
            </a:r>
            <a:endParaRPr lang="en-US" sz="2200" u="sng" dirty="0">
              <a:solidFill>
                <a:srgbClr val="0070C0"/>
              </a:solidFill>
            </a:endParaRPr>
          </a:p>
          <a:p>
            <a:pPr marL="342900" indent="-342900"/>
            <a:r>
              <a:rPr lang="en" sz="2200" dirty="0"/>
              <a:t>Select at least three lessons with subjects that could be used or adapted for your classroom to explore. </a:t>
            </a:r>
          </a:p>
          <a:p>
            <a:pPr marL="342900" indent="-342900">
              <a:spcBef>
                <a:spcPts val="1000"/>
              </a:spcBef>
            </a:pPr>
            <a:r>
              <a:rPr lang="en" sz="2200" dirty="0"/>
              <a:t>Take notes on the provided organizer.</a:t>
            </a:r>
            <a:endParaRPr sz="2200" dirty="0"/>
          </a:p>
        </p:txBody>
      </p:sp>
      <p:pic>
        <p:nvPicPr>
          <p:cNvPr id="97" name="Google Shape;97;p22"/>
          <p:cNvPicPr preferRelativeResize="0"/>
          <p:nvPr/>
        </p:nvPicPr>
        <p:blipFill>
          <a:blip r:embed="rId4">
            <a:alphaModFix/>
          </a:blip>
          <a:stretch>
            <a:fillRect/>
          </a:stretch>
        </p:blipFill>
        <p:spPr>
          <a:xfrm>
            <a:off x="6178216" y="455877"/>
            <a:ext cx="2773277" cy="352056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CUS and Discuss</a:t>
            </a:r>
            <a:endParaRPr dirty="0"/>
          </a:p>
        </p:txBody>
      </p:sp>
      <p:sp>
        <p:nvSpPr>
          <p:cNvPr id="103" name="Google Shape;103;p23"/>
          <p:cNvSpPr txBox="1">
            <a:spLocks noGrp="1"/>
          </p:cNvSpPr>
          <p:nvPr>
            <p:ph type="body" idx="1"/>
          </p:nvPr>
        </p:nvSpPr>
        <p:spPr>
          <a:xfrm>
            <a:off x="457200" y="1323534"/>
            <a:ext cx="5787189" cy="3291900"/>
          </a:xfrm>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sz="2400" dirty="0"/>
              <a:t>As you read the brief:</a:t>
            </a:r>
            <a:endParaRPr sz="2400" dirty="0"/>
          </a:p>
          <a:p>
            <a:pPr marL="457200" lvl="0" indent="-393700" algn="l" rtl="0">
              <a:spcBef>
                <a:spcPts val="520"/>
              </a:spcBef>
              <a:spcAft>
                <a:spcPts val="0"/>
              </a:spcAft>
              <a:buSzPts val="2600"/>
              <a:buChar char="•"/>
            </a:pPr>
            <a:r>
              <a:rPr lang="en" sz="2400" b="1" dirty="0"/>
              <a:t>Circle</a:t>
            </a:r>
            <a:r>
              <a:rPr lang="en" sz="2400" dirty="0"/>
              <a:t> concepts and words that are new to you.</a:t>
            </a:r>
            <a:endParaRPr sz="2400" dirty="0"/>
          </a:p>
          <a:p>
            <a:pPr marL="457200" lvl="0" indent="-393700" algn="l" rtl="0">
              <a:spcBef>
                <a:spcPts val="0"/>
              </a:spcBef>
              <a:spcAft>
                <a:spcPts val="0"/>
              </a:spcAft>
              <a:buSzPts val="2600"/>
              <a:buChar char="•"/>
            </a:pPr>
            <a:r>
              <a:rPr lang="en" sz="2400" b="1" dirty="0"/>
              <a:t>Underline</a:t>
            </a:r>
            <a:r>
              <a:rPr lang="en" sz="2400" dirty="0"/>
              <a:t> details that support the main ideas.</a:t>
            </a:r>
            <a:endParaRPr sz="2400" dirty="0"/>
          </a:p>
          <a:p>
            <a:pPr marL="457200" lvl="0" indent="-393700" algn="l" rtl="0">
              <a:spcBef>
                <a:spcPts val="0"/>
              </a:spcBef>
              <a:spcAft>
                <a:spcPts val="0"/>
              </a:spcAft>
              <a:buSzPts val="2600"/>
              <a:buChar char="•"/>
            </a:pPr>
            <a:r>
              <a:rPr lang="en" sz="2400" b="1" dirty="0"/>
              <a:t>Star</a:t>
            </a:r>
            <a:r>
              <a:rPr lang="en" sz="2400" dirty="0"/>
              <a:t> main ideas.</a:t>
            </a:r>
            <a:endParaRPr sz="2400" dirty="0"/>
          </a:p>
        </p:txBody>
      </p:sp>
      <p:pic>
        <p:nvPicPr>
          <p:cNvPr id="104" name="Google Shape;104;p23"/>
          <p:cNvPicPr preferRelativeResize="0"/>
          <p:nvPr/>
        </p:nvPicPr>
        <p:blipFill>
          <a:blip r:embed="rId3">
            <a:alphaModFix/>
          </a:blip>
          <a:stretch>
            <a:fillRect/>
          </a:stretch>
        </p:blipFill>
        <p:spPr>
          <a:xfrm>
            <a:off x="6136105" y="453776"/>
            <a:ext cx="2716069" cy="27706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p:nvPr/>
        </p:nvSpPr>
        <p:spPr>
          <a:xfrm>
            <a:off x="937175" y="1200150"/>
            <a:ext cx="7337100" cy="1371600"/>
          </a:xfrm>
          <a:prstGeom prst="rect">
            <a:avLst/>
          </a:prstGeom>
          <a:solidFill>
            <a:srgbClr val="659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4"/>
          <p:cNvSpPr txBox="1"/>
          <p:nvPr/>
        </p:nvSpPr>
        <p:spPr>
          <a:xfrm>
            <a:off x="2975" y="343300"/>
            <a:ext cx="11628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0" b="1">
                <a:solidFill>
                  <a:srgbClr val="A2C4C9"/>
                </a:solidFill>
                <a:latin typeface="Georgia"/>
                <a:ea typeface="Georgia"/>
                <a:cs typeface="Georgia"/>
                <a:sym typeface="Georgia"/>
              </a:rPr>
              <a:t>“</a:t>
            </a:r>
            <a:endParaRPr sz="20000" b="1">
              <a:solidFill>
                <a:srgbClr val="A2C4C9"/>
              </a:solidFill>
              <a:latin typeface="Georgia"/>
              <a:ea typeface="Georgia"/>
              <a:cs typeface="Georgia"/>
              <a:sym typeface="Georgia"/>
            </a:endParaRPr>
          </a:p>
        </p:txBody>
      </p:sp>
      <p:sp>
        <p:nvSpPr>
          <p:cNvPr id="111" name="Google Shape;111;p24"/>
          <p:cNvSpPr txBox="1">
            <a:spLocks noGrp="1"/>
          </p:cNvSpPr>
          <p:nvPr>
            <p:ph type="title"/>
          </p:nvPr>
        </p:nvSpPr>
        <p:spPr>
          <a:xfrm>
            <a:off x="452825" y="269493"/>
            <a:ext cx="83058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Discuss: True for Who?</a:t>
            </a:r>
            <a:endParaRPr dirty="0"/>
          </a:p>
        </p:txBody>
      </p:sp>
      <p:sp>
        <p:nvSpPr>
          <p:cNvPr id="112" name="Google Shape;112;p24"/>
          <p:cNvSpPr txBox="1">
            <a:spLocks noGrp="1"/>
          </p:cNvSpPr>
          <p:nvPr>
            <p:ph type="body" idx="4294967295"/>
          </p:nvPr>
        </p:nvSpPr>
        <p:spPr>
          <a:xfrm>
            <a:off x="937175" y="1156192"/>
            <a:ext cx="7216775" cy="3725863"/>
          </a:xfrm>
          <a:prstGeom prst="rect">
            <a:avLst/>
          </a:prstGeom>
        </p:spPr>
        <p:txBody>
          <a:bodyPr spcFirstLastPara="1" wrap="square" lIns="130025" tIns="130025" rIns="130025" bIns="130025" anchor="t" anchorCtr="0">
            <a:noAutofit/>
          </a:bodyPr>
          <a:lstStyle/>
          <a:p>
            <a:pPr marL="457200" lvl="1" indent="0">
              <a:spcBef>
                <a:spcPts val="520"/>
              </a:spcBef>
              <a:buNone/>
            </a:pPr>
            <a:r>
              <a:rPr lang="en" sz="2200" dirty="0">
                <a:solidFill>
                  <a:schemeClr val="lt1"/>
                </a:solidFill>
                <a:latin typeface="Georgia"/>
                <a:ea typeface="Georgia"/>
                <a:cs typeface="Georgia"/>
                <a:sym typeface="Georgia"/>
              </a:rPr>
              <a:t>Integrating students’ cultural frameworks into the design of learning experiences leverages a deep well of prior knowledge, motivation, and relevance.</a:t>
            </a:r>
            <a:br>
              <a:rPr lang="en" sz="2200" dirty="0">
                <a:solidFill>
                  <a:schemeClr val="lt1"/>
                </a:solidFill>
                <a:latin typeface="Georgia"/>
                <a:ea typeface="Georgia"/>
                <a:cs typeface="Georgia"/>
                <a:sym typeface="Georgia"/>
              </a:rPr>
            </a:br>
            <a:endParaRPr sz="2200" dirty="0">
              <a:solidFill>
                <a:schemeClr val="lt1"/>
              </a:solidFill>
              <a:latin typeface="Georgia"/>
              <a:ea typeface="Georgia"/>
              <a:cs typeface="Georgia"/>
              <a:sym typeface="Georgia"/>
            </a:endParaRPr>
          </a:p>
          <a:p>
            <a:pPr marL="457200" lvl="0" indent="-374650" algn="l" rtl="0">
              <a:spcBef>
                <a:spcPts val="1000"/>
              </a:spcBef>
              <a:spcAft>
                <a:spcPts val="0"/>
              </a:spcAft>
              <a:buSzPts val="2300"/>
              <a:buChar char="•"/>
            </a:pPr>
            <a:r>
              <a:rPr lang="en" sz="2300" dirty="0"/>
              <a:t>What is at stake in this claim for students of the dominant culture?</a:t>
            </a:r>
            <a:endParaRPr sz="2300" dirty="0"/>
          </a:p>
          <a:p>
            <a:pPr marL="457200" lvl="0" indent="-374650" algn="l" rtl="0">
              <a:spcBef>
                <a:spcPts val="1000"/>
              </a:spcBef>
              <a:spcAft>
                <a:spcPts val="0"/>
              </a:spcAft>
              <a:buSzPts val="2300"/>
              <a:buChar char="•"/>
            </a:pPr>
            <a:r>
              <a:rPr lang="en" sz="2300" dirty="0"/>
              <a:t>What is at stake for students of indigenous or minoritized cultures?</a:t>
            </a:r>
            <a:endParaRPr sz="2300" dirty="0"/>
          </a:p>
          <a:p>
            <a:pPr marL="457200" lvl="0" indent="-374650" algn="l" rtl="0">
              <a:spcBef>
                <a:spcPts val="1000"/>
              </a:spcBef>
              <a:spcAft>
                <a:spcPts val="1000"/>
              </a:spcAft>
              <a:buSzPts val="2300"/>
              <a:buChar char="•"/>
            </a:pPr>
            <a:r>
              <a:rPr lang="en" sz="2300" dirty="0"/>
              <a:t>What is at stake for teachers of both these students?</a:t>
            </a:r>
            <a:endParaRPr sz="2300" dirty="0"/>
          </a:p>
        </p:txBody>
      </p:sp>
      <p:sp>
        <p:nvSpPr>
          <p:cNvPr id="113" name="Google Shape;113;p24"/>
          <p:cNvSpPr txBox="1"/>
          <p:nvPr/>
        </p:nvSpPr>
        <p:spPr>
          <a:xfrm rot="10800000">
            <a:off x="7640250" y="1331900"/>
            <a:ext cx="116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0" b="1">
                <a:solidFill>
                  <a:srgbClr val="A2C4C9"/>
                </a:solidFill>
                <a:latin typeface="Georgia"/>
                <a:ea typeface="Georgia"/>
                <a:cs typeface="Georgia"/>
                <a:sym typeface="Georgia"/>
              </a:rPr>
              <a:t>“</a:t>
            </a:r>
            <a:endParaRPr sz="10000" b="1">
              <a:solidFill>
                <a:srgbClr val="A2C4C9"/>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Plan a Lesson</a:t>
            </a:r>
            <a:endParaRPr/>
          </a:p>
        </p:txBody>
      </p:sp>
      <p:sp>
        <p:nvSpPr>
          <p:cNvPr id="119" name="Google Shape;119;p25"/>
          <p:cNvSpPr txBox="1">
            <a:spLocks noGrp="1"/>
          </p:cNvSpPr>
          <p:nvPr>
            <p:ph type="body" idx="1"/>
          </p:nvPr>
        </p:nvSpPr>
        <p:spPr>
          <a:xfrm>
            <a:off x="457200" y="1451610"/>
            <a:ext cx="5366084" cy="3291900"/>
          </a:xfrm>
          <a:prstGeom prst="rect">
            <a:avLst/>
          </a:prstGeom>
        </p:spPr>
        <p:txBody>
          <a:bodyPr spcFirstLastPara="1" wrap="square" lIns="130025" tIns="130025" rIns="130025" bIns="130025" anchor="t" anchorCtr="0">
            <a:noAutofit/>
          </a:bodyPr>
          <a:lstStyle/>
          <a:p>
            <a:pPr indent="-457200"/>
            <a:r>
              <a:rPr lang="en" sz="2400" dirty="0"/>
              <a:t>Reflect on a content standard that you will teach in the near future.</a:t>
            </a:r>
          </a:p>
          <a:p>
            <a:pPr indent="-457200"/>
            <a:r>
              <a:rPr lang="en" sz="2400" dirty="0"/>
              <a:t>Use the questions on the lesson planning guide to help you consider how to make your lesson culturally inclusive.</a:t>
            </a:r>
            <a:endParaRPr sz="2400" dirty="0"/>
          </a:p>
        </p:txBody>
      </p:sp>
      <p:pic>
        <p:nvPicPr>
          <p:cNvPr id="120" name="Google Shape;120;p25"/>
          <p:cNvPicPr preferRelativeResize="0"/>
          <p:nvPr/>
        </p:nvPicPr>
        <p:blipFill>
          <a:blip r:embed="rId3">
            <a:alphaModFix/>
          </a:blip>
          <a:stretch>
            <a:fillRect/>
          </a:stretch>
        </p:blipFill>
        <p:spPr>
          <a:xfrm>
            <a:off x="5937586" y="342900"/>
            <a:ext cx="2749214" cy="36576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583</Words>
  <Application>Microsoft Office PowerPoint</Application>
  <PresentationFormat>On-screen Show (16:9)</PresentationFormat>
  <Paragraphs>49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Noto Sans</vt:lpstr>
      <vt:lpstr>Arial</vt:lpstr>
      <vt:lpstr>Constantia</vt:lpstr>
      <vt:lpstr>Georgia</vt:lpstr>
      <vt:lpstr>LEARN theme</vt:lpstr>
      <vt:lpstr>PowerPoint Presentation</vt:lpstr>
      <vt:lpstr>Educating with  Indigenous Perspectives: </vt:lpstr>
      <vt:lpstr>How Am I Feeling? What Am I Thinking?</vt:lpstr>
      <vt:lpstr>Essential Question</vt:lpstr>
      <vt:lpstr>Objectives</vt:lpstr>
      <vt:lpstr>Explore Lessons</vt:lpstr>
      <vt:lpstr>CUS and Discuss</vt:lpstr>
      <vt:lpstr>Discuss: True for Who?</vt:lpstr>
      <vt:lpstr>Plan a Lesson</vt:lpstr>
      <vt:lpstr>Chalk Talk/Two Stars and a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Taylor Thurston</cp:lastModifiedBy>
  <cp:revision>5</cp:revision>
  <dcterms:modified xsi:type="dcterms:W3CDTF">2023-09-22T13:57:17Z</dcterms:modified>
</cp:coreProperties>
</file>