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767BD-3576-4EBB-AC5C-D7752A17A655}" v="5" dt="2026-04-29T18:45:32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96" autoAdjust="0"/>
  </p:normalViewPr>
  <p:slideViewPr>
    <p:cSldViewPr snapToGrid="0">
      <p:cViewPr varScale="1">
        <p:scale>
          <a:sx n="104" d="100"/>
          <a:sy n="104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s, Kelsey" userId="71cc9568-3e95-4d8b-bfe9-ae35171ea7ad" providerId="ADAL" clId="{EEB33EED-91B1-4B26-830E-9CF4E723430D}"/>
    <pc:docChg chg="undo custSel modSld">
      <pc:chgData name="Willems, Kelsey" userId="71cc9568-3e95-4d8b-bfe9-ae35171ea7ad" providerId="ADAL" clId="{EEB33EED-91B1-4B26-830E-9CF4E723430D}" dt="2026-04-29T18:45:35.656" v="54" actId="5793"/>
      <pc:docMkLst>
        <pc:docMk/>
      </pc:docMkLst>
      <pc:sldChg chg="addSp delSp modSp mod delAnim modAnim modNotesTx">
        <pc:chgData name="Willems, Kelsey" userId="71cc9568-3e95-4d8b-bfe9-ae35171ea7ad" providerId="ADAL" clId="{EEB33EED-91B1-4B26-830E-9CF4E723430D}" dt="2026-04-29T18:45:35.656" v="54" actId="5793"/>
        <pc:sldMkLst>
          <pc:docMk/>
          <pc:sldMk cId="0" sldId="261"/>
        </pc:sldMkLst>
        <pc:spChg chg="mod">
          <ac:chgData name="Willems, Kelsey" userId="71cc9568-3e95-4d8b-bfe9-ae35171ea7ad" providerId="ADAL" clId="{EEB33EED-91B1-4B26-830E-9CF4E723430D}" dt="2026-04-29T18:44:59.260" v="11" actId="207"/>
          <ac:spMkLst>
            <pc:docMk/>
            <pc:sldMk cId="0" sldId="261"/>
            <ac:spMk id="100" creationId="{00000000-0000-0000-0000-000000000000}"/>
          </ac:spMkLst>
        </pc:spChg>
        <pc:picChg chg="add mod">
          <ac:chgData name="Willems, Kelsey" userId="71cc9568-3e95-4d8b-bfe9-ae35171ea7ad" providerId="ADAL" clId="{EEB33EED-91B1-4B26-830E-9CF4E723430D}" dt="2026-04-29T18:43:45.023" v="4" actId="1076"/>
          <ac:picMkLst>
            <pc:docMk/>
            <pc:sldMk cId="0" sldId="261"/>
            <ac:picMk id="2" creationId="{2F71C15F-371B-7CBD-44CE-0D2601167D53}"/>
          </ac:picMkLst>
        </pc:picChg>
        <pc:picChg chg="del">
          <ac:chgData name="Willems, Kelsey" userId="71cc9568-3e95-4d8b-bfe9-ae35171ea7ad" providerId="ADAL" clId="{EEB33EED-91B1-4B26-830E-9CF4E723430D}" dt="2026-04-29T18:43:00.583" v="0" actId="478"/>
          <ac:picMkLst>
            <pc:docMk/>
            <pc:sldMk cId="0" sldId="261"/>
            <ac:picMk id="10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645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f2FqNUF8Miocuk66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f2FqNUF8Miocuk66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7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9HhL9H4JI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muHzhHEdI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-Y8B700lN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2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7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94" TargetMode="Externa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3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kpCsfuvzQeY?si=8sPluFptBbYlaC0q" TargetMode="Externa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3020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https://learn.k20center.ou.edu/strategy/145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Tech Tools.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https://learn.k20center.ou.edu/tech-tool/645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65987a91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65987a91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https://learn.k20center.ou.edu/strategy/145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65987a9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65987a9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https://learn.k20center.ou.edu/strategy/145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65987a91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65987a91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https://learn.k20center.ou.edu/strategy/145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65987a91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65987a91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https://learn.k20center.ou.edu/strategy/145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65987a91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d65987a91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Always, sometimes, or never true.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https://learn.k20center.ou.edu/strategy/145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Affinity process.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https://learn.k20center.ou.edu/strategy/87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3-minute timer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https://youtu.be/iISP02KPau0?si=f2FqNUF8Miocuk66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50cea420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Affinity process.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https://learn.k20center.ou.edu/strategy/87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3-minute timer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https://youtu.be/iISP02KPau0?si=f2FqNUF8Miocuk66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d50cea420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Affinity process.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https://learn.k20center.ou.edu/strategy/87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5-minute timer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https://www.youtube.com/watch?v=EVS_yYQoLJg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Affinity process.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https://learn.k20center.ou.edu/strategy/87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11" name="Google Shape;21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</a:t>
            </a:r>
            <a:r>
              <a:rPr lang="en-US" sz="120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18" name="Google Shape;2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YouTube. (2013).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Angel - Introducing Angel Featurette (Season 1)</a:t>
            </a: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. Retrieved October 3, 2022, from </a:t>
            </a:r>
            <a:r>
              <a:rPr lang="en-US" sz="1200" dirty="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https://www.youtube.com/watch?v=G19HhL9H4JI</a:t>
            </a:r>
            <a:endParaRPr sz="12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226" name="Google Shape;2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50cea420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YouTube. (2009).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True Blood Pilot Opening Sequence</a:t>
            </a: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. Retrieved October 3, 2022, from </a:t>
            </a:r>
            <a:r>
              <a:rPr lang="en-US" sz="1200" dirty="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https://www.youtube.com/watch?v=7vmuHzhHEdI</a:t>
            </a:r>
            <a:endParaRPr sz="12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233" name="Google Shape;233;g3d50cea420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YouTube. (2016).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The Strain | Trailer | </a:t>
            </a:r>
            <a:r>
              <a:rPr lang="en-US" sz="1200" i="1" dirty="0" err="1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iflix</a:t>
            </a: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200" i="1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YouTube</a:t>
            </a:r>
            <a:r>
              <a:rPr lang="en-US" sz="120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. Retrieved October 3, 2022, from </a:t>
            </a:r>
            <a:r>
              <a:rPr lang="en-US" sz="1200" dirty="0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https://www.youtube.com/watch?v=j-Y8B700lNA</a:t>
            </a:r>
            <a:endParaRPr sz="12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240" name="Google Shape;2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I notice, I wonder.</a:t>
            </a:r>
            <a:r>
              <a:rPr lang="en-US" sz="120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47" name="Google Shape;2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(n.d.). Jigsaw.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https://learn.k20center.ou.edu/strategy/179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55" name="Google Shape;25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Card matching.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https://learn.k20center.ou.edu/strategy/1837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2-minute timer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https://youtu.be/HcEEAnwOt2c?si=DoVAyQWMg914g3SO</a:t>
            </a:r>
            <a:endParaRPr dirty="0"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One-pager.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https://learn.k20center.ou.edu/strategy/72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https://learn.k20center.ou.edu/strategy/125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Stand up, sit down.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https://learn.k20center.ou.edu/strategy/1771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4" name="Google Shape;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Gallery walk/Carousel.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https://learn.k20center.ou.edu/strategy/118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Exclaim and question. Strategies.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https://learn.k20center.ou.edu/strategy/94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K20 Center. (n.d.). Critical thinking cube.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https://learn.k20center.ou.edu/strategy/1583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sz="1200" i="1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 4-minute timer</a:t>
            </a:r>
            <a:r>
              <a:rPr lang="en-US" sz="1200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. [Video]. YouTube.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https://youtu.be/kpCsfuvzQeY?si=8sPluFptBbYlaC0q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361" name="Google Shape;36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(n.d.). Mirror, microscope, binoculars.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https://learn.k20center.ou.edu/strategy/3020</a:t>
            </a:r>
            <a:endParaRPr sz="1200" dirty="0">
              <a:solidFill>
                <a:schemeClr val="hlink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0" name="Google Shape;37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dk1"/>
                </a:solidFill>
              </a:rPr>
              <a:t>K20 Center. (2019, May 21). </a:t>
            </a:r>
            <a:r>
              <a:rPr lang="en-US" sz="1100" i="1" dirty="0">
                <a:solidFill>
                  <a:schemeClr val="dk1"/>
                </a:solidFill>
              </a:rPr>
              <a:t>ILI2019-Milton Bowens on Authenticity</a:t>
            </a:r>
            <a:r>
              <a:rPr lang="en-US" sz="1100" dirty="0">
                <a:solidFill>
                  <a:schemeClr val="dk1"/>
                </a:solidFill>
              </a:rPr>
              <a:t>. YouTube. https://www.youtube.com/watch?v=-x-t3MCR1Yo </a:t>
            </a:r>
            <a:endParaRPr dirty="0"/>
          </a:p>
        </p:txBody>
      </p:sp>
      <p:sp>
        <p:nvSpPr>
          <p:cNvPr id="97" name="Google Shape;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Anchor charts. Strategies.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https://learn.k20center.ou.edu/strategy/58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04" name="Google Shape;10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1100" u="sng" dirty="0">
              <a:solidFill>
                <a:schemeClr val="hlin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100" u="none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Monster Monday: The Good, the Bad and the Sparkly: Vampire Tropes Throughout History. Lesson. https://learn.k20center.ou.edu/lesson/2613</a:t>
            </a:r>
            <a:endParaRPr lang="en-US" sz="1100" u="sng" dirty="0">
              <a:solidFill>
                <a:schemeClr val="hlin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8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hyperlink" Target="http://www.youtube.com/watch?v=iISP02KPau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hyperlink" Target="http://www.youtube.com/watch?v=iISP02KPau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S_yYQoLJ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EVS_yYQoLJ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19HhL9H4J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G19HhL9H4JI" TargetMode="Externa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vmuHzhHEd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7vmuHzhHEdI" TargetMode="Externa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-Y8B700lN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j-Y8B700lNA" TargetMode="Externa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HcEEAnwOt2c?si=DoVAyQWMg914g3SO" TargetMode="Externa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e-learning/good-bad-sparkly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watch?v=kpCsfuvzQeY" TargetMode="External"/><Relationship Id="rId5" Type="http://schemas.openxmlformats.org/officeDocument/2006/relationships/image" Target="../media/image44.jpg"/><Relationship Id="rId4" Type="http://schemas.openxmlformats.org/officeDocument/2006/relationships/hyperlink" Target="http://www.youtube.com/watch?v=kpCsfuvzQe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x-t3MCR1Yo?feature=oembed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-x-t3MCR1Y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628650" y="856200"/>
            <a:ext cx="7886700" cy="1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623900" y="2001375"/>
            <a:ext cx="78852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Analyze the extent to which historical, cultural, and/or global perspectives affect an author’s stylistic choices.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Evaluate how authors writing on the same issue reach different conclusions because of differences in assumptions, evidence, reasoning, and viewpoints.</a:t>
            </a:r>
            <a:endParaRPr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Always, Sometimes, or Never True</a:t>
            </a:r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4089654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Read each of the statements and decide whether it is:</a:t>
            </a:r>
            <a:endParaRPr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Always true</a:t>
            </a:r>
            <a:endParaRPr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Sometimes true</a:t>
            </a:r>
            <a:endParaRPr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Never true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Go to Menti to respond: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highlight>
                  <a:srgbClr val="FFFF00"/>
                </a:highlight>
              </a:rPr>
              <a:t>[insert </a:t>
            </a:r>
            <a:r>
              <a:rPr lang="en-US" sz="2400" dirty="0" err="1">
                <a:highlight>
                  <a:srgbClr val="FFFF00"/>
                </a:highlight>
              </a:rPr>
              <a:t>url</a:t>
            </a:r>
            <a:r>
              <a:rPr lang="en-US" sz="2400" dirty="0">
                <a:highlight>
                  <a:srgbClr val="FFFF00"/>
                </a:highlight>
              </a:rPr>
              <a:t>]</a:t>
            </a:r>
            <a:endParaRPr dirty="0">
              <a:highlight>
                <a:srgbClr val="FFFF00"/>
              </a:highlight>
            </a:endParaRPr>
          </a:p>
          <a:p>
            <a:pPr marL="100584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Enter code: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chemeClr val="accent3"/>
                </a:solidFill>
                <a:highlight>
                  <a:srgbClr val="FFFF00"/>
                </a:highlight>
              </a:rPr>
              <a:t>9977 4529</a:t>
            </a:r>
            <a:endParaRPr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1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chemeClr val="accent3"/>
                </a:solidFill>
                <a:highlight>
                  <a:srgbClr val="FFFF00"/>
                </a:highlight>
              </a:rPr>
              <a:t>[insert QR code]</a:t>
            </a:r>
            <a:endParaRPr b="1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395288"/>
            <a:ext cx="1458912" cy="145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/>
        </p:nvSpPr>
        <p:spPr>
          <a:xfrm>
            <a:off x="2537725" y="2573000"/>
            <a:ext cx="4390200" cy="12027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 txBox="1">
            <a:spLocks noGrp="1"/>
          </p:cNvSpPr>
          <p:nvPr>
            <p:ph type="title"/>
          </p:nvPr>
        </p:nvSpPr>
        <p:spPr>
          <a:xfrm>
            <a:off x="1016500" y="0"/>
            <a:ext cx="7930500" cy="21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True? </a:t>
            </a:r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1"/>
          </p:nvPr>
        </p:nvSpPr>
        <p:spPr>
          <a:xfrm>
            <a:off x="2537725" y="2573000"/>
            <a:ext cx="4390200" cy="12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Vampires have a reflection.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150" y="3934700"/>
            <a:ext cx="977350" cy="10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/>
          <p:nvPr/>
        </p:nvSpPr>
        <p:spPr>
          <a:xfrm>
            <a:off x="2537725" y="2573000"/>
            <a:ext cx="4390200" cy="12027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1016500" y="0"/>
            <a:ext cx="7930500" cy="21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True? </a:t>
            </a:r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>
            <a:off x="2537725" y="2573000"/>
            <a:ext cx="4390200" cy="12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To kill a vampire, you need to stake them in the heart.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150" y="3934700"/>
            <a:ext cx="977350" cy="10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/>
          <p:nvPr/>
        </p:nvSpPr>
        <p:spPr>
          <a:xfrm>
            <a:off x="2537725" y="2573000"/>
            <a:ext cx="4390200" cy="12027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1016500" y="0"/>
            <a:ext cx="7930500" cy="21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True? </a:t>
            </a:r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2537725" y="2573000"/>
            <a:ext cx="4390200" cy="12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Vampires can’t enter a home without permission.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150" y="3934700"/>
            <a:ext cx="977350" cy="10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/>
          <p:nvPr/>
        </p:nvSpPr>
        <p:spPr>
          <a:xfrm>
            <a:off x="2537725" y="2573000"/>
            <a:ext cx="4390200" cy="12027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1016500" y="0"/>
            <a:ext cx="7930500" cy="21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True? </a:t>
            </a:r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537725" y="2573000"/>
            <a:ext cx="4390200" cy="12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Vampires can’t go out during the day.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150" y="3934700"/>
            <a:ext cx="977350" cy="10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/>
          <p:nvPr/>
        </p:nvSpPr>
        <p:spPr>
          <a:xfrm>
            <a:off x="2537725" y="2573000"/>
            <a:ext cx="4390200" cy="1202700"/>
          </a:xfrm>
          <a:prstGeom prst="roundRect">
            <a:avLst>
              <a:gd name="adj" fmla="val 16667"/>
            </a:avLst>
          </a:prstGeom>
          <a:solidFill>
            <a:srgbClr val="E8B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1016500" y="0"/>
            <a:ext cx="7930500" cy="21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Always, Sometimes, or Never True? </a:t>
            </a:r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2537725" y="2573000"/>
            <a:ext cx="4390200" cy="120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Vampires are compelled to count everything.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150" y="3934700"/>
            <a:ext cx="977350" cy="10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685800" y="13096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Trope</a:t>
            </a:r>
            <a:endParaRPr dirty="0"/>
          </a:p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7677" y="395288"/>
            <a:ext cx="1418758" cy="145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>
            <a:spLocks noGrp="1"/>
          </p:cNvSpPr>
          <p:nvPr>
            <p:ph type="body" idx="4294967295"/>
          </p:nvPr>
        </p:nvSpPr>
        <p:spPr>
          <a:xfrm>
            <a:off x="685800" y="1124744"/>
            <a:ext cx="7886700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troph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accent1"/>
                </a:solidFill>
              </a:rPr>
              <a:t>noun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 recurring theme or motif, as in literature or art: </a:t>
            </a:r>
            <a:r>
              <a:rPr lang="en-US" dirty="0">
                <a:solidFill>
                  <a:schemeClr val="accent1"/>
                </a:solidFill>
              </a:rPr>
              <a:t>The heroic trope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 convention or device that establishes a predictable or stereotypical representation of a character, setting, or scenario in a creative work: </a:t>
            </a:r>
            <a:r>
              <a:rPr lang="en-US" dirty="0">
                <a:solidFill>
                  <a:schemeClr val="accent1"/>
                </a:solidFill>
              </a:rPr>
              <a:t>From her introduction in the movie, the character is nothing but a Damsel in Distress trope.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Affinity Process</a:t>
            </a:r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9433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What are some common vampire tropes?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Answer this question on your sticky notes.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Each separate answer should have its own sticky note.</a:t>
            </a:r>
            <a:endParaRPr dirty="0"/>
          </a:p>
        </p:txBody>
      </p:sp>
      <p:pic>
        <p:nvPicPr>
          <p:cNvPr id="188" name="Google Shape;18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499870"/>
            <a:ext cx="1458912" cy="124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714493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 txBox="1"/>
          <p:nvPr/>
        </p:nvSpPr>
        <p:spPr>
          <a:xfrm>
            <a:off x="4719000" y="3429000"/>
            <a:ext cx="27540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3-Minute Timer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Affinity Process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9432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partner: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Read through your sticky notes.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Group any sticky notes that are similar together into a category.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Label that category.</a:t>
            </a:r>
            <a:endParaRPr dirty="0"/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499870"/>
            <a:ext cx="1458912" cy="124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6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714493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6"/>
          <p:cNvSpPr txBox="1"/>
          <p:nvPr/>
        </p:nvSpPr>
        <p:spPr>
          <a:xfrm>
            <a:off x="4719000" y="3429000"/>
            <a:ext cx="27540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3-Minute Timer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943880" y="0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Authenticity</a:t>
            </a:r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843045" y="2571750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b="1" dirty="0"/>
              <a:t>Transforming Your Teaching Approach with the Authentic Learning Framework</a:t>
            </a:r>
            <a:endParaRPr dirty="0"/>
          </a:p>
        </p:txBody>
      </p:sp>
      <p:sp>
        <p:nvSpPr>
          <p:cNvPr id="73" name="Google Shape;73;p19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20810-63EF-1C32-5B57-C3FBB2D1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79" y="1481077"/>
            <a:ext cx="2273378" cy="21813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 title="K20 Center 5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150" y="17145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Affinity Process</a:t>
            </a:r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628650" y="1370026"/>
            <a:ext cx="3943500" cy="3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group: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Read through your sticky notes.</a:t>
            </a:r>
            <a:endParaRPr sz="2400"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Group any sticky notes that are similar together into a category. Label that category.</a:t>
            </a:r>
            <a:endParaRPr sz="2400"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Choose a favorite label for each category.</a:t>
            </a:r>
            <a:endParaRPr sz="2400" dirty="0"/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499870"/>
            <a:ext cx="1458912" cy="124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/>
        </p:nvSpPr>
        <p:spPr>
          <a:xfrm>
            <a:off x="4719000" y="3429000"/>
            <a:ext cx="27540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5-Minute Timer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Affinity Process</a:t>
            </a:r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60007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Whole Room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Share out the group’s categories.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Keep these in mind for the next activity.</a:t>
            </a:r>
            <a:endParaRPr dirty="0"/>
          </a:p>
        </p:txBody>
      </p:sp>
      <p:pic>
        <p:nvPicPr>
          <p:cNvPr id="215" name="Google Shape;21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499870"/>
            <a:ext cx="1458912" cy="124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Introduction to Graphic Organizer</a:t>
            </a:r>
            <a:endParaRPr dirty="0"/>
          </a:p>
        </p:txBody>
      </p:sp>
      <p:sp>
        <p:nvSpPr>
          <p:cNvPr id="221" name="Google Shape;221;p3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1" indent="-457200">
              <a:lnSpc>
                <a:spcPct val="90000"/>
              </a:lnSpc>
              <a:spcBef>
                <a:spcPts val="3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Think about the tropes that were identified through the affinity process.</a:t>
            </a:r>
            <a:endParaRPr dirty="0"/>
          </a:p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do you </a:t>
            </a:r>
            <a:r>
              <a:rPr lang="en-US" i="1" dirty="0"/>
              <a:t>notice</a:t>
            </a:r>
            <a:r>
              <a:rPr lang="en-US" dirty="0"/>
              <a:t> about tropes in the following video clips?</a:t>
            </a:r>
            <a:endParaRPr dirty="0"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629" y="200763"/>
            <a:ext cx="1100294" cy="11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420825"/>
            <a:ext cx="4019750" cy="29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0" descr=" " title="Angel - Introducing Angel Featurette (Season 1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974" y="1268425"/>
            <a:ext cx="4636000" cy="260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Buffy the Vampire Slayer</a:t>
            </a:r>
            <a:endParaRPr/>
          </a:p>
        </p:txBody>
      </p:sp>
      <p:sp>
        <p:nvSpPr>
          <p:cNvPr id="230" name="Google Shape;230;p40"/>
          <p:cNvSpPr txBox="1"/>
          <p:nvPr/>
        </p:nvSpPr>
        <p:spPr>
          <a:xfrm>
            <a:off x="2254050" y="3879100"/>
            <a:ext cx="4635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Introducing Angel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True Blood</a:t>
            </a:r>
            <a:endParaRPr/>
          </a:p>
        </p:txBody>
      </p:sp>
      <p:pic>
        <p:nvPicPr>
          <p:cNvPr id="236" name="Google Shape;236;p41" descr="True Blood and Bon Temps 1st Vampire from the pilot.&#10;John Henry Canavan as &quot;Good ol' Boy Vampire&quot;" title="True Blood Pilot Opening Sequ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000" y="1264400"/>
            <a:ext cx="4636008" cy="261470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/>
          <p:nvPr/>
        </p:nvSpPr>
        <p:spPr>
          <a:xfrm>
            <a:off x="2254050" y="3879100"/>
            <a:ext cx="4635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True Blood Pilot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Strain</a:t>
            </a:r>
            <a:endParaRPr/>
          </a:p>
        </p:txBody>
      </p:sp>
      <p:pic>
        <p:nvPicPr>
          <p:cNvPr id="243" name="Google Shape;243;p42" descr="iflix  | https://m.iflix.com/&#10;&#10;Sudden balding, can't take sunlight, a sudden desire to drain someone's blood? You might be down with something. The Strain is a mysterious viral outbreak with hallmarks of an ancient and evil strain of vampirism.&#10;&#10;Stars: Corey Stoll, David Bradley, Kevin Durand &#10;&#10;#TheStrain #Drama #Horror #Thriller #iflix #CoreyStoll #DavidBradley #KevinDurand&#10;&#10;- - - - - - - - - - - - - - - - - - - - - - - - - - - - - - - - - - - - - - - - - - - - - - - - - - - - - - - - - - - - - - - - - - - - &#10;&#10;WHAT IS IFLIX?&#10;&#10;iflix is Southeast Asia’s leading entertainment service with the widest and most compelling selection of TV shows, movies, hyper local originals, premium live sports and up-to-the-minute news from around the world, to stream or download, on any internet connected device…wherever, whenever.&#10;&#10;DID YOU KNOW?&#10;&#10;iflix now offers users two exceptional experiences:&#10;&#10;iflixFREE: You (yes, you) have access to the biggest library of world-class content for FREE (that's right, RM0, no catch).&#10;&#10;iflixVIP: Unlimited, all-access pass to thousands of local and international movies, TV shows, shorts, hyper local originals, premium live sports and up-to-the-minute news for RM10 per month.&#10;&#10;Head to https://www.iflix.com to start watching now.&#10;&#10;KEEP UP WITH US&#10;&#10;Don't miss an update! Subscribe: &#10;iflixFREE: https://www.iflix.com&#10;iflixVIP: https://piay.iflix.com/payments&#10;Blog: https://blog.iflix.com&#10;Facebook: https://www.facebook.com/iflix&#10;Instagram: https://www.instagram.com/iflixMY&#10;Twitter: https://www.twitter.com/iflixMY&#10;Media: https://blog.iflix.com/media" title="The Strain | Trailer | iflix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4000" y="1264400"/>
            <a:ext cx="4636008" cy="2614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2"/>
          <p:cNvSpPr txBox="1"/>
          <p:nvPr/>
        </p:nvSpPr>
        <p:spPr>
          <a:xfrm>
            <a:off x="2254050" y="3879100"/>
            <a:ext cx="4635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Strain Trailer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Author Influences Handout</a:t>
            </a:r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What do you </a:t>
            </a:r>
            <a:r>
              <a:rPr lang="en-US" i="1" dirty="0"/>
              <a:t>wonder</a:t>
            </a:r>
            <a:r>
              <a:rPr lang="en-US" dirty="0"/>
              <a:t> about how the author may have been influenced in creating their vampire?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144" y="3169275"/>
            <a:ext cx="1410160" cy="146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420825"/>
            <a:ext cx="4019750" cy="29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Reading Instructions</a:t>
            </a:r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4363974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r>
              <a:rPr lang="en-US"/>
              <a:t>In groups of three, you will jigsaw the readings.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As you read your excerpts and the historical background on vampires, take notes on the characteristics you notice as well as possible influences on the authors.</a:t>
            </a:r>
            <a:endParaRPr/>
          </a:p>
        </p:txBody>
      </p:sp>
      <p:pic>
        <p:nvPicPr>
          <p:cNvPr id="259" name="Google Shape;2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395288"/>
            <a:ext cx="1458912" cy="14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2624" y="2239194"/>
            <a:ext cx="3809827" cy="15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Timeline Card Sort</a:t>
            </a:r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6531102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Arrange title covers by date they were published.</a:t>
            </a:r>
            <a:endParaRPr dirty="0"/>
          </a:p>
          <a:p>
            <a:pPr marL="1051561" lvl="1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Publication dates are on the organizer.</a:t>
            </a:r>
            <a:endParaRPr dirty="0"/>
          </a:p>
          <a:p>
            <a:pPr marL="594361" indent="-457200">
              <a:lnSpc>
                <a:spcPct val="90000"/>
              </a:lnSpc>
              <a:spcBef>
                <a:spcPts val="300"/>
              </a:spcBef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Place vampire tropes under the title cover that it matches.</a:t>
            </a:r>
            <a:endParaRPr dirty="0"/>
          </a:p>
          <a:p>
            <a:pPr marL="1051561" lvl="1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Some tropes may be used more than once.</a:t>
            </a:r>
            <a:endParaRPr dirty="0"/>
          </a:p>
        </p:txBody>
      </p:sp>
      <p:pic>
        <p:nvPicPr>
          <p:cNvPr id="267" name="Google Shape;26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395288"/>
            <a:ext cx="1458912" cy="145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58" y="446266"/>
            <a:ext cx="7606284" cy="425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Meaningful Learning</a:t>
            </a:r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5672700" cy="3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Think of one of the most meaningful learning experiences you’ve had in your lifetime.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Share it with your table.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As a group, create a list of 3-5 common characteristics across your shared learning experiences.</a:t>
            </a:r>
            <a:endParaRPr dirty="0"/>
          </a:p>
        </p:txBody>
      </p:sp>
      <p:pic>
        <p:nvPicPr>
          <p:cNvPr id="80" name="Google Shape;80;p20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350" y="1910487"/>
            <a:ext cx="2351175" cy="13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/>
          <p:nvPr/>
        </p:nvSpPr>
        <p:spPr>
          <a:xfrm>
            <a:off x="6353500" y="3424262"/>
            <a:ext cx="23511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Two-Minute Timer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>
            <a:spLocks noGrp="1"/>
          </p:cNvSpPr>
          <p:nvPr>
            <p:ph type="title"/>
          </p:nvPr>
        </p:nvSpPr>
        <p:spPr>
          <a:xfrm>
            <a:off x="628650" y="955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One-Pager</a:t>
            </a:r>
            <a:endParaRPr dirty="0"/>
          </a:p>
        </p:txBody>
      </p:sp>
      <p:sp>
        <p:nvSpPr>
          <p:cNvPr id="278" name="Google Shape;278;p47"/>
          <p:cNvSpPr txBox="1">
            <a:spLocks noGrp="1"/>
          </p:cNvSpPr>
          <p:nvPr>
            <p:ph type="body" idx="1"/>
          </p:nvPr>
        </p:nvSpPr>
        <p:spPr>
          <a:xfrm>
            <a:off x="542312" y="1142405"/>
            <a:ext cx="7764000" cy="373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1" lvl="0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300" dirty="0"/>
              <a:t>Create a One-Pager to answer the following questions:</a:t>
            </a:r>
            <a:endParaRPr sz="2300" dirty="0"/>
          </a:p>
          <a:p>
            <a:pPr marL="1051561" lvl="1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300" dirty="0"/>
              <a:t>How do these authors address the same topic?</a:t>
            </a:r>
            <a:endParaRPr sz="2300" dirty="0"/>
          </a:p>
          <a:p>
            <a:pPr marL="1051561" lvl="1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300" dirty="0"/>
              <a:t>How did these authors reach different conclusions, given the era in which they wrote?</a:t>
            </a:r>
            <a:endParaRPr sz="2300" dirty="0"/>
          </a:p>
          <a:p>
            <a:pPr marL="594361" lvl="0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300" dirty="0"/>
              <a:t>Make sure to include the following:</a:t>
            </a:r>
            <a:endParaRPr sz="2300" dirty="0"/>
          </a:p>
          <a:p>
            <a:pPr marL="1051561" lvl="1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300" dirty="0"/>
              <a:t>Title </a:t>
            </a:r>
            <a:endParaRPr sz="2300" dirty="0"/>
          </a:p>
          <a:p>
            <a:pPr marL="1051561" lvl="1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300" dirty="0"/>
              <a:t>Border around the page that includes the themes of the lesson</a:t>
            </a:r>
            <a:endParaRPr sz="2300" dirty="0"/>
          </a:p>
          <a:p>
            <a:pPr marL="1051561" lvl="1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300" dirty="0"/>
              <a:t>Image that represents the subject</a:t>
            </a:r>
            <a:endParaRPr sz="2300" dirty="0"/>
          </a:p>
          <a:p>
            <a:pPr marL="1051561" lvl="1" indent="-444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300" dirty="0"/>
              <a:t>A paragraph that answers each of the questions</a:t>
            </a:r>
            <a:endParaRPr sz="2300" dirty="0"/>
          </a:p>
        </p:txBody>
      </p:sp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9525" y="95538"/>
            <a:ext cx="1458912" cy="145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One-Pager – Example 1</a:t>
            </a:r>
            <a:endParaRPr/>
          </a:p>
        </p:txBody>
      </p:sp>
      <p:pic>
        <p:nvPicPr>
          <p:cNvPr id="285" name="Google Shape;285;p48"/>
          <p:cNvPicPr preferRelativeResize="0"/>
          <p:nvPr/>
        </p:nvPicPr>
        <p:blipFill rotWithShape="1">
          <a:blip r:embed="rId3">
            <a:alphaModFix/>
          </a:blip>
          <a:srcRect t="2666" b="4084"/>
          <a:stretch/>
        </p:blipFill>
        <p:spPr>
          <a:xfrm>
            <a:off x="3279974" y="1268413"/>
            <a:ext cx="2731712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One-Pager – Example 2</a:t>
            </a:r>
            <a:endParaRPr/>
          </a:p>
        </p:txBody>
      </p:sp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t="6480"/>
          <a:stretch/>
        </p:blipFill>
        <p:spPr>
          <a:xfrm>
            <a:off x="3152229" y="1268413"/>
            <a:ext cx="2723865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One-Pager – Example 3</a:t>
            </a:r>
            <a:endParaRPr/>
          </a:p>
        </p:txBody>
      </p:sp>
      <p:pic>
        <p:nvPicPr>
          <p:cNvPr id="297" name="Google Shape;29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8310" y="1268413"/>
            <a:ext cx="2547379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One-Pager – Example 4</a:t>
            </a:r>
            <a:endParaRPr/>
          </a:p>
        </p:txBody>
      </p:sp>
      <p:pic>
        <p:nvPicPr>
          <p:cNvPr id="303" name="Google Shape;303;p51"/>
          <p:cNvPicPr preferRelativeResize="0"/>
          <p:nvPr/>
        </p:nvPicPr>
        <p:blipFill rotWithShape="1">
          <a:blip r:embed="rId3">
            <a:alphaModFix/>
          </a:blip>
          <a:srcRect l="5201" t="5285" r="2564"/>
          <a:stretch/>
        </p:blipFill>
        <p:spPr>
          <a:xfrm>
            <a:off x="1349963" y="1268413"/>
            <a:ext cx="6444073" cy="338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Exit Ticket (2-minute Paper)</a:t>
            </a:r>
            <a:endParaRPr/>
          </a:p>
        </p:txBody>
      </p:sp>
      <p:sp>
        <p:nvSpPr>
          <p:cNvPr id="309" name="Google Shape;309;p52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6686551" cy="213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Choose one of the vampire creators.</a:t>
            </a:r>
            <a:endParaRPr dirty="0"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Describe how their influences (culture, time, personal history) show up in their use of the vampire trope. </a:t>
            </a:r>
            <a:endParaRPr dirty="0"/>
          </a:p>
        </p:txBody>
      </p:sp>
      <p:pic>
        <p:nvPicPr>
          <p:cNvPr id="310" name="Google Shape;31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749351"/>
            <a:ext cx="1458912" cy="750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Storyline</a:t>
            </a:r>
            <a:endParaRPr/>
          </a:p>
        </p:txBody>
      </p:sp>
      <p:sp>
        <p:nvSpPr>
          <p:cNvPr id="316" name="Google Shape;316;p53"/>
          <p:cNvSpPr txBox="1">
            <a:spLocks noGrp="1"/>
          </p:cNvSpPr>
          <p:nvPr>
            <p:ph type="body" idx="1"/>
          </p:nvPr>
        </p:nvSpPr>
        <p:spPr>
          <a:xfrm>
            <a:off x="628661" y="126841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1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endParaRPr sz="2400" u="sng">
              <a:solidFill>
                <a:srgbClr val="4A86E8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7161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endParaRPr sz="2400" u="sng">
              <a:solidFill>
                <a:srgbClr val="4A86E8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7161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r>
              <a:rPr lang="en-US"/>
              <a:t>Access the digital version of these activities here:</a:t>
            </a:r>
            <a:endParaRPr/>
          </a:p>
          <a:p>
            <a:pPr marL="137161" lvl="0" indent="0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r>
              <a:rPr lang="en-US" sz="2400" u="sng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https://k20center.ou.edu/e-learning/good-bad-sparkly/</a:t>
            </a:r>
            <a:endParaRPr sz="2400">
              <a:solidFill>
                <a:srgbClr val="275781"/>
              </a:solidFill>
            </a:endParaRPr>
          </a:p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endParaRPr sz="2300"/>
          </a:p>
        </p:txBody>
      </p:sp>
      <p:pic>
        <p:nvPicPr>
          <p:cNvPr id="317" name="Google Shape;317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4896" y="3263163"/>
            <a:ext cx="4014216" cy="160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Model Lesson Standard</a:t>
            </a:r>
            <a:endParaRPr/>
          </a:p>
        </p:txBody>
      </p:sp>
      <p:sp>
        <p:nvSpPr>
          <p:cNvPr id="323" name="Google Shape;323;p54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i="1"/>
              <a:t>Oklahoma Academic Standards: English Language Arts (Grade 9)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/>
              <a:t>9.3.R.1: </a:t>
            </a:r>
            <a:r>
              <a:rPr lang="en-US"/>
              <a:t>Analyze the extent to which historical, cultural, and/or global perspectives affect authors' stylistic choices in grade-level literary and informational texts.</a:t>
            </a:r>
            <a:endParaRPr/>
          </a:p>
          <a:p>
            <a:pPr marL="137161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Components</a:t>
            </a:r>
            <a:endParaRPr/>
          </a:p>
        </p:txBody>
      </p:sp>
      <p:sp>
        <p:nvSpPr>
          <p:cNvPr id="329" name="Google Shape;329;p5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4481002" cy="199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Student-Centered Learning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Construction of Knowledge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Inquiry-Based Learning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Real-World Connections</a:t>
            </a:r>
            <a:endParaRPr dirty="0"/>
          </a:p>
        </p:txBody>
      </p:sp>
      <p:pic>
        <p:nvPicPr>
          <p:cNvPr id="330" name="Google Shape;330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7675" y="1176664"/>
            <a:ext cx="2623246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>
            <a:spLocks noGrp="1"/>
          </p:cNvSpPr>
          <p:nvPr>
            <p:ph type="title"/>
          </p:nvPr>
        </p:nvSpPr>
        <p:spPr>
          <a:xfrm>
            <a:off x="522690" y="-88881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More on the Components of Authenticity</a:t>
            </a:r>
            <a:endParaRPr dirty="0"/>
          </a:p>
        </p:txBody>
      </p:sp>
      <p:sp>
        <p:nvSpPr>
          <p:cNvPr id="336" name="Google Shape;336;p56"/>
          <p:cNvSpPr txBox="1">
            <a:spLocks noGrp="1"/>
          </p:cNvSpPr>
          <p:nvPr>
            <p:ph type="body" idx="1"/>
          </p:nvPr>
        </p:nvSpPr>
        <p:spPr>
          <a:xfrm>
            <a:off x="518583" y="1036434"/>
            <a:ext cx="5247217" cy="380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Read about the component assigned to your group.</a:t>
            </a:r>
            <a:endParaRPr dirty="0"/>
          </a:p>
          <a:p>
            <a:pPr marL="578358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Write a </a:t>
            </a:r>
            <a:r>
              <a:rPr lang="en-US" b="1" dirty="0"/>
              <a:t>definition</a:t>
            </a:r>
            <a:r>
              <a:rPr lang="en-US" dirty="0"/>
              <a:t> for the component.</a:t>
            </a:r>
            <a:endParaRPr dirty="0"/>
          </a:p>
          <a:p>
            <a:pPr marL="578358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List the main </a:t>
            </a:r>
            <a:r>
              <a:rPr lang="en-US" b="1" dirty="0"/>
              <a:t>characteristics</a:t>
            </a:r>
            <a:r>
              <a:rPr lang="en-US" dirty="0"/>
              <a:t>.</a:t>
            </a:r>
            <a:endParaRPr dirty="0"/>
          </a:p>
          <a:p>
            <a:pPr marL="578358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Represent </a:t>
            </a:r>
            <a:r>
              <a:rPr lang="en-US" b="1" dirty="0"/>
              <a:t>visually</a:t>
            </a:r>
            <a:r>
              <a:rPr lang="en-US" dirty="0"/>
              <a:t>.</a:t>
            </a:r>
          </a:p>
          <a:p>
            <a:pPr marL="578358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Describe: “How did you see this component in the lesson we experienced?”</a:t>
            </a:r>
            <a:endParaRPr dirty="0"/>
          </a:p>
        </p:txBody>
      </p:sp>
      <p:pic>
        <p:nvPicPr>
          <p:cNvPr id="337" name="Google Shape;337;p56" title="Frayer.png"/>
          <p:cNvPicPr preferRelativeResize="0"/>
          <p:nvPr/>
        </p:nvPicPr>
        <p:blipFill rotWithShape="1">
          <a:blip r:embed="rId3">
            <a:alphaModFix/>
          </a:blip>
          <a:srcRect t="890" b="227"/>
          <a:stretch/>
        </p:blipFill>
        <p:spPr>
          <a:xfrm>
            <a:off x="6149634" y="1131367"/>
            <a:ext cx="2390104" cy="2659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Stand Up/Sit Down</a:t>
            </a:r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691687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Have a representative from each group stand up.</a:t>
            </a:r>
            <a:endParaRPr dirty="0"/>
          </a:p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Read one item from their list.</a:t>
            </a:r>
            <a:endParaRPr dirty="0"/>
          </a:p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Others mark this item off their own list if it’s too similar to something they already have.</a:t>
            </a:r>
            <a:endParaRPr dirty="0"/>
          </a:p>
          <a:p>
            <a: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Sit down if all of the characteristics you’ve listed have been stated. </a:t>
            </a:r>
            <a:endParaRPr dirty="0"/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5521" y="499870"/>
            <a:ext cx="1303070" cy="124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"/>
          <p:cNvSpPr txBox="1">
            <a:spLocks noGrp="1"/>
          </p:cNvSpPr>
          <p:nvPr>
            <p:ph type="title"/>
          </p:nvPr>
        </p:nvSpPr>
        <p:spPr>
          <a:xfrm>
            <a:off x="577632" y="8233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343" name="Google Shape;343;p57"/>
          <p:cNvSpPr txBox="1">
            <a:spLocks noGrp="1"/>
          </p:cNvSpPr>
          <p:nvPr>
            <p:ph type="body" idx="1"/>
          </p:nvPr>
        </p:nvSpPr>
        <p:spPr>
          <a:xfrm>
            <a:off x="609028" y="1268414"/>
            <a:ext cx="6839100" cy="36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1" lvl="0" indent="-450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2500" dirty="0"/>
              <a:t>Groups will walk around the room and find another group with the same component as your group.</a:t>
            </a:r>
            <a:endParaRPr sz="2500" dirty="0"/>
          </a:p>
          <a:p>
            <a:pPr marL="1051561" lvl="1" indent="-450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500" dirty="0"/>
              <a:t>Compare and revise your posters to incorporate each other’s ideas.</a:t>
            </a:r>
            <a:endParaRPr sz="2500" dirty="0"/>
          </a:p>
          <a:p>
            <a:pPr marL="1051561" lvl="1" indent="-450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Wingdings" panose="05000000000000000000" pitchFamily="2" charset="2"/>
              <a:buChar char="§"/>
            </a:pPr>
            <a:r>
              <a:rPr lang="en-US" sz="2500" dirty="0"/>
              <a:t>Groups note 1 thing that stood out and 1 question.</a:t>
            </a:r>
            <a:endParaRPr sz="2500" dirty="0"/>
          </a:p>
          <a:p>
            <a:pPr marL="594361" lvl="0" indent="-450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2500" dirty="0"/>
              <a:t>Hang posters together.</a:t>
            </a:r>
            <a:endParaRPr sz="2500" dirty="0"/>
          </a:p>
          <a:p>
            <a:pPr marL="594361" lvl="0" indent="-4508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2500" dirty="0"/>
              <a:t>Walk the room to view all other group posters.</a:t>
            </a:r>
            <a:endParaRPr sz="2500" dirty="0"/>
          </a:p>
        </p:txBody>
      </p:sp>
      <p:pic>
        <p:nvPicPr>
          <p:cNvPr id="344" name="Google Shape;344;p57" title="Gallery Walk Carous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825" y="530424"/>
            <a:ext cx="1458910" cy="73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4175" y="419450"/>
            <a:ext cx="10287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Revisit Meaningful Learning</a:t>
            </a:r>
            <a:endParaRPr/>
          </a:p>
        </p:txBody>
      </p:sp>
      <p:sp>
        <p:nvSpPr>
          <p:cNvPr id="351" name="Google Shape;351;p58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Review each group’s Frayer Model on the components of authenticity as a whole group.</a:t>
            </a:r>
            <a:endParaRPr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Star elements on the Meaningful Learning list that are affirmed by the components of authenticity.</a:t>
            </a:r>
            <a:endParaRPr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Add anything that’s missing to the Meaningful Learning list.</a:t>
            </a:r>
            <a:endParaRPr/>
          </a:p>
          <a:p>
            <a:pPr marL="594361" lvl="0" indent="-457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Mark off anything that doesn’t seem to fit.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Reflection</a:t>
            </a:r>
            <a:endParaRPr/>
          </a:p>
        </p:txBody>
      </p:sp>
      <p:sp>
        <p:nvSpPr>
          <p:cNvPr id="357" name="Google Shape;357;p5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 out the “reflect” segment of each group’s poster.</a:t>
            </a:r>
            <a:endParaRPr/>
          </a:p>
        </p:txBody>
      </p:sp>
      <p:pic>
        <p:nvPicPr>
          <p:cNvPr id="358" name="Google Shape;35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8831" y="239392"/>
            <a:ext cx="4379702" cy="4136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0"/>
          <p:cNvSpPr txBox="1">
            <a:spLocks noGrp="1"/>
          </p:cNvSpPr>
          <p:nvPr>
            <p:ph type="title"/>
          </p:nvPr>
        </p:nvSpPr>
        <p:spPr>
          <a:xfrm>
            <a:off x="605759" y="123903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Critical Thinking Cube</a:t>
            </a:r>
            <a:endParaRPr dirty="0"/>
          </a:p>
        </p:txBody>
      </p:sp>
      <p:sp>
        <p:nvSpPr>
          <p:cNvPr id="364" name="Google Shape;364;p60"/>
          <p:cNvSpPr txBox="1">
            <a:spLocks noGrp="1"/>
          </p:cNvSpPr>
          <p:nvPr>
            <p:ph type="body" idx="1"/>
          </p:nvPr>
        </p:nvSpPr>
        <p:spPr>
          <a:xfrm>
            <a:off x="605759" y="1173789"/>
            <a:ext cx="4823883" cy="3498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In small groups:</a:t>
            </a:r>
            <a:endParaRPr sz="2400" dirty="0"/>
          </a:p>
          <a:p>
            <a:pPr lvl="1" indent="-393192"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Note the 6 topics on your cube.</a:t>
            </a:r>
            <a:endParaRPr sz="2400" dirty="0"/>
          </a:p>
          <a:p>
            <a:pPr lvl="1" indent="-393192"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Roll the cube and respond to the face-up prompt.</a:t>
            </a:r>
            <a:endParaRPr sz="2400" dirty="0"/>
          </a:p>
          <a:p>
            <a:pPr lvl="1" indent="-393192"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You will have 4 minutes to answer each prompt.</a:t>
            </a:r>
            <a:endParaRPr sz="2400" dirty="0"/>
          </a:p>
          <a:p>
            <a:pPr lvl="1" indent="-393192"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Be prepared to share out at the end.</a:t>
            </a:r>
            <a:endParaRPr sz="2400" dirty="0"/>
          </a:p>
        </p:txBody>
      </p:sp>
      <p:pic>
        <p:nvPicPr>
          <p:cNvPr id="365" name="Google Shape;36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4167" y="274638"/>
            <a:ext cx="2103512" cy="161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0" title="K20 Center 4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2525" y="214392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0"/>
          <p:cNvSpPr txBox="1"/>
          <p:nvPr/>
        </p:nvSpPr>
        <p:spPr>
          <a:xfrm>
            <a:off x="5469175" y="3858425"/>
            <a:ext cx="30147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4-Minute Timer</a:t>
            </a:r>
            <a:endParaRPr sz="18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Mirror, Microscope, Binoculars</a:t>
            </a:r>
            <a:endParaRPr/>
          </a:p>
        </p:txBody>
      </p:sp>
      <p:sp>
        <p:nvSpPr>
          <p:cNvPr id="373" name="Google Shape;373;p61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394335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Go to Padlet and make a post for the prompts in each of the three columns.</a:t>
            </a:r>
            <a:endParaRPr/>
          </a:p>
        </p:txBody>
      </p:sp>
      <p:pic>
        <p:nvPicPr>
          <p:cNvPr id="374" name="Google Shape;37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500" y="1558448"/>
            <a:ext cx="2649538" cy="2649538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1"/>
          <p:cNvSpPr txBox="1"/>
          <p:nvPr/>
        </p:nvSpPr>
        <p:spPr>
          <a:xfrm>
            <a:off x="1275525" y="3151725"/>
            <a:ext cx="2649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INSERT QR CODE HERE</a:t>
            </a:r>
            <a:endParaRPr sz="2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994575" y="304800"/>
            <a:ext cx="78867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629400" y="1760225"/>
            <a:ext cx="7885200" cy="29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749808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522"/>
              <a:buFont typeface="Arial" panose="020B0604020202020204" pitchFamily="34" charset="0"/>
              <a:buChar char="•"/>
            </a:pPr>
            <a:r>
              <a:rPr lang="en-US" sz="5100" dirty="0"/>
              <a:t>Experience a shortened version of a model lesson featuring multiple components of the authentic learning framework.</a:t>
            </a:r>
            <a:endParaRPr sz="5100" dirty="0"/>
          </a:p>
          <a:p>
            <a:pPr marL="749808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522"/>
              <a:buFont typeface="Arial" panose="020B0604020202020204" pitchFamily="34" charset="0"/>
              <a:buChar char="•"/>
            </a:pPr>
            <a:r>
              <a:rPr lang="en-US" sz="5100" dirty="0"/>
              <a:t>Identify and explain how the activities in the lesson demonstrate each component authenticity.</a:t>
            </a:r>
            <a:endParaRPr sz="5100" dirty="0"/>
          </a:p>
          <a:p>
            <a:pPr marL="749808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522"/>
              <a:buFont typeface="Arial" panose="020B0604020202020204" pitchFamily="34" charset="0"/>
              <a:buChar char="•"/>
            </a:pPr>
            <a:r>
              <a:rPr lang="en-US" sz="5100" dirty="0"/>
              <a:t>Be able to describe how the lesson supports authentic learning.</a:t>
            </a:r>
            <a:endParaRPr sz="5100" dirty="0"/>
          </a:p>
          <a:p>
            <a:pPr marL="457200" lvl="0" indent="-2921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210526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Testimonial</a:t>
            </a:r>
            <a:endParaRPr/>
          </a:p>
        </p:txBody>
      </p:sp>
      <p:sp>
        <p:nvSpPr>
          <p:cNvPr id="100" name="Google Shape;100;p23"/>
          <p:cNvSpPr txBox="1"/>
          <p:nvPr/>
        </p:nvSpPr>
        <p:spPr>
          <a:xfrm>
            <a:off x="754061" y="4033681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en-US" sz="3600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Milton Bowens on Authenticity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" name="Online Media 1" title="ILI2019 - Milton Bowens on Authenticity">
            <a:hlinkClick r:id="" action="ppaction://media"/>
            <a:extLst>
              <a:ext uri="{FF2B5EF4-FFF2-40B4-BE49-F238E27FC236}">
                <a16:creationId xmlns:a16="http://schemas.microsoft.com/office/drawing/2014/main" id="{2F71C15F-371B-7CBD-44CE-0D2601167D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24652" y="1268413"/>
            <a:ext cx="4894695" cy="276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Testimonial</a:t>
            </a:r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691687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did you hear about in this testimony that is on our common characteristics chart?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6794" y="499870"/>
            <a:ext cx="1240524" cy="124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" y="0"/>
            <a:ext cx="91412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authors use similar tropes but come up with different variations of the same character?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4818</TotalTime>
  <Words>2084</Words>
  <Application>Microsoft Office PowerPoint</Application>
  <PresentationFormat>On-screen Show (16:9)</PresentationFormat>
  <Paragraphs>186</Paragraphs>
  <Slides>44</Slides>
  <Notes>44</Notes>
  <HiddenSlides>10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Wingdings</vt:lpstr>
      <vt:lpstr>Open Sans</vt:lpstr>
      <vt:lpstr>Arial</vt:lpstr>
      <vt:lpstr>Courier New</vt:lpstr>
      <vt:lpstr>NTR</vt:lpstr>
      <vt:lpstr>Custom Design</vt:lpstr>
      <vt:lpstr>PowerPoint Presentation</vt:lpstr>
      <vt:lpstr>Authenticity</vt:lpstr>
      <vt:lpstr>Meaningful Learning</vt:lpstr>
      <vt:lpstr>Stand Up/Sit Down</vt:lpstr>
      <vt:lpstr>Learning Objectives</vt:lpstr>
      <vt:lpstr>Testimonial</vt:lpstr>
      <vt:lpstr>Testimonial</vt:lpstr>
      <vt:lpstr>PowerPoint Presentation</vt:lpstr>
      <vt:lpstr>Essential Question</vt:lpstr>
      <vt:lpstr>Learning Objectives</vt:lpstr>
      <vt:lpstr>Always, Sometimes, or Never True</vt:lpstr>
      <vt:lpstr>Always, Sometimes, or Never True? </vt:lpstr>
      <vt:lpstr>Always, Sometimes, or Never True? </vt:lpstr>
      <vt:lpstr>Always, Sometimes, or Never True? </vt:lpstr>
      <vt:lpstr>Always, Sometimes, or Never True? </vt:lpstr>
      <vt:lpstr>Always, Sometimes, or Never True? </vt:lpstr>
      <vt:lpstr>Trope</vt:lpstr>
      <vt:lpstr>Affinity Process</vt:lpstr>
      <vt:lpstr>Affinity Process</vt:lpstr>
      <vt:lpstr>Affinity Process</vt:lpstr>
      <vt:lpstr>Affinity Process</vt:lpstr>
      <vt:lpstr>Introduction to Graphic Organizer</vt:lpstr>
      <vt:lpstr>Buffy the Vampire Slayer</vt:lpstr>
      <vt:lpstr>True Blood</vt:lpstr>
      <vt:lpstr>The Strain</vt:lpstr>
      <vt:lpstr>Read Author Influences Handout</vt:lpstr>
      <vt:lpstr>Reading Instructions</vt:lpstr>
      <vt:lpstr>Timeline Card Sort</vt:lpstr>
      <vt:lpstr>PowerPoint Presentation</vt:lpstr>
      <vt:lpstr>One-Pager</vt:lpstr>
      <vt:lpstr>One-Pager – Example 1</vt:lpstr>
      <vt:lpstr>One-Pager – Example 2</vt:lpstr>
      <vt:lpstr>One-Pager – Example 3</vt:lpstr>
      <vt:lpstr>One-Pager – Example 4</vt:lpstr>
      <vt:lpstr>Exit Ticket (2-minute Paper)</vt:lpstr>
      <vt:lpstr>Storyline</vt:lpstr>
      <vt:lpstr>Model Lesson Standard</vt:lpstr>
      <vt:lpstr>Components</vt:lpstr>
      <vt:lpstr>More on the Components of Authenticity</vt:lpstr>
      <vt:lpstr>Gallery Walk</vt:lpstr>
      <vt:lpstr>Revisit Meaningful Learning</vt:lpstr>
      <vt:lpstr>Lesson Reflection</vt:lpstr>
      <vt:lpstr>Critical Thinking Cube</vt:lpstr>
      <vt:lpstr>Mirror, Microscope, Binoculars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Willems, Kelsey</cp:lastModifiedBy>
  <cp:revision>3</cp:revision>
  <dcterms:modified xsi:type="dcterms:W3CDTF">2026-04-29T18:45:42Z</dcterms:modified>
</cp:coreProperties>
</file>