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  <p:embeddedFont>
      <p:font typeface="Noto Sans" panose="020B0502040504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0" autoAdjust="0"/>
    <p:restoredTop sz="93701" autoAdjust="0"/>
  </p:normalViewPr>
  <p:slideViewPr>
    <p:cSldViewPr snapToGrid="0">
      <p:cViewPr varScale="1">
        <p:scale>
          <a:sx n="138" d="100"/>
          <a:sy n="138" d="100"/>
        </p:scale>
        <p:origin x="126" y="13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2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6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6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6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53f0983ef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53f0983ef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Categorical highlighting.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https://learn.k20center.ou.edu/strategy/192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Highlight the categories with the colors you have on site.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5468e3ac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5468e3ac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5468e3ac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5468e3ace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7f2e4ba1b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7f2e4ba1b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53f0983ef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53f0983ef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55aa45fa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55aa45fa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(n.d.). </a:t>
            </a:r>
            <a:r>
              <a:rPr lang="en-US" dirty="0" err="1"/>
              <a:t>GramIt</a:t>
            </a:r>
            <a:r>
              <a:rPr lang="en-US" dirty="0"/>
              <a:t>. Strategies. https://learn.k20center.ou.edu/strategy/2554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53f0983ef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53f0983ef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3f0983e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3f0983e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(n.d.). Magnetic statements. Strategies.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https://learn.k20center.ou.edu/strategy/166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53f1cc8d5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53f1cc8d5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(n.d.). Magnetic statements. Strategies.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https://learn.k20center.ou.edu/strategy/166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53f1cc8d5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53f1cc8d5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(n.d.). Magnetic statements. Strategies.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https://learn.k20center.ou.edu/strategy/166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3f0983ef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53f0983ef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(n.d.). </a:t>
            </a:r>
            <a:r>
              <a:rPr lang="en-US" dirty="0" err="1"/>
              <a:t>GramIt</a:t>
            </a:r>
            <a:r>
              <a:rPr lang="en-US" dirty="0"/>
              <a:t>. Strategies. https://learn.k20center.ou.edu/strategy/2554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3f0983ef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53f0983ef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(n.d.). Gallery walk / carousel. Strategies.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https://learn.k20center.ou.edu/strategy/118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48" name="Google Shape;4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371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71"/>
            </a:lvl6pPr>
            <a:lvl7pPr marL="320040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Char char="●"/>
              <a:defRPr sz="1371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371"/>
            </a:lvl8pPr>
            <a:lvl9pPr marL="411480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Char char="•"/>
              <a:defRPr sz="137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Categorical Highlighting</a:t>
            </a:r>
            <a:endParaRPr dirty="0"/>
          </a:p>
        </p:txBody>
      </p:sp>
      <p:sp>
        <p:nvSpPr>
          <p:cNvPr id="124" name="Google Shape;124;p26"/>
          <p:cNvSpPr txBox="1">
            <a:spLocks noGrp="1"/>
          </p:cNvSpPr>
          <p:nvPr>
            <p:ph type="body" idx="1"/>
          </p:nvPr>
        </p:nvSpPr>
        <p:spPr>
          <a:xfrm>
            <a:off x="457200" y="1339697"/>
            <a:ext cx="789432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Read and highlight the Equity Research Brief. Use the following color key:</a:t>
            </a:r>
            <a:endParaRPr sz="2400" dirty="0"/>
          </a:p>
          <a:p>
            <a:pPr marL="419100" indent="-3429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sz="2400" dirty="0">
                <a:highlight>
                  <a:srgbClr val="9FC5E8"/>
                </a:highlight>
              </a:rPr>
              <a:t>Blue: Something you are doing well at your site.</a:t>
            </a:r>
          </a:p>
          <a:p>
            <a:pPr marL="419100" indent="-3429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sz="2400" dirty="0">
                <a:highlight>
                  <a:srgbClr val="FFD966"/>
                </a:highlight>
              </a:rPr>
              <a:t>Yellow: Something you have seen at your site, but it’s not happening consistently.</a:t>
            </a:r>
          </a:p>
          <a:p>
            <a:pPr marL="419100" indent="-3429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sz="2400" dirty="0">
                <a:highlight>
                  <a:srgbClr val="FF00FF"/>
                </a:highlight>
              </a:rPr>
              <a:t>Pink: Something you wish were happening at your site, but it’s not currently in practice.</a:t>
            </a:r>
            <a:endParaRPr sz="2400" dirty="0">
              <a:highlight>
                <a:srgbClr val="FF00FF"/>
              </a:highlight>
            </a:endParaRPr>
          </a:p>
        </p:txBody>
      </p:sp>
      <p:pic>
        <p:nvPicPr>
          <p:cNvPr id="125" name="Google Shape;12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4877" y="261825"/>
            <a:ext cx="1000501" cy="9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Discussion</a:t>
            </a:r>
            <a:endParaRPr dirty="0"/>
          </a:p>
        </p:txBody>
      </p:sp>
      <p:sp>
        <p:nvSpPr>
          <p:cNvPr id="131" name="Google Shape;131;p2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Within your small group, share out some of the key aspects you highlighted for each color.</a:t>
            </a:r>
            <a:endParaRPr sz="2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Focus on categories 2 and 3.</a:t>
            </a:r>
            <a:endParaRPr sz="2400" dirty="0"/>
          </a:p>
          <a:p>
            <a:pPr marL="419100" indent="-3429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sz="2400" dirty="0"/>
              <a:t>What might be some ways to improve the </a:t>
            </a:r>
            <a:r>
              <a:rPr lang="en-US" sz="2400" dirty="0">
                <a:solidFill>
                  <a:srgbClr val="000000"/>
                </a:solidFill>
                <a:highlight>
                  <a:srgbClr val="FFD966"/>
                </a:highlight>
              </a:rPr>
              <a:t>yellow highlights</a:t>
            </a:r>
            <a:r>
              <a:rPr lang="en-US" sz="2400" dirty="0"/>
              <a:t>?</a:t>
            </a:r>
            <a:endParaRPr sz="2400" dirty="0"/>
          </a:p>
          <a:p>
            <a:pPr marL="419100" indent="-3429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sz="2400" dirty="0"/>
              <a:t>What are ways to improve </a:t>
            </a:r>
            <a:r>
              <a:rPr lang="en-US" sz="2400" dirty="0">
                <a:highlight>
                  <a:srgbClr val="FF00FF"/>
                </a:highlight>
              </a:rPr>
              <a:t>pink highlights</a:t>
            </a:r>
            <a:r>
              <a:rPr lang="en-US" sz="2400" dirty="0"/>
              <a:t>?</a:t>
            </a:r>
            <a:endParaRPr sz="2400" dirty="0"/>
          </a:p>
          <a:p>
            <a:pPr marL="419100" indent="-3429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sz="2400" dirty="0"/>
              <a:t>Prepare one key takeaway from your group to share out.</a:t>
            </a:r>
            <a:endParaRPr sz="24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title"/>
          </p:nvPr>
        </p:nvSpPr>
        <p:spPr>
          <a:xfrm>
            <a:off x="530352" y="1612327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Share Out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Equity in Practice</a:t>
            </a:r>
            <a:endParaRPr dirty="0"/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1"/>
          </p:nvPr>
        </p:nvSpPr>
        <p:spPr>
          <a:xfrm>
            <a:off x="457200" y="977825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/>
              <a:t>Read over the Equity in Practice brief.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/>
              <a:t>As you read, make connections between what you read and the Planning for Equity handout.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/>
              <a:t>Discuss in your table groups the four goal areas. Come up with an example for each.</a:t>
            </a:r>
            <a:endParaRPr sz="2400" dirty="0"/>
          </a:p>
        </p:txBody>
      </p:sp>
      <p:pic>
        <p:nvPicPr>
          <p:cNvPr id="143" name="Google Shape;14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3300" y="355800"/>
            <a:ext cx="4349674" cy="454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Case Study</a:t>
            </a:r>
            <a:endParaRPr dirty="0"/>
          </a:p>
        </p:txBody>
      </p:sp>
      <p:sp>
        <p:nvSpPr>
          <p:cNvPr id="149" name="Google Shape;149;p3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With your group, read over your case study.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As a group, use the Planning for Equity handout for the following: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AutoNum type="alphaLcPeriod"/>
            </a:pPr>
            <a:r>
              <a:rPr lang="en-US" dirty="0"/>
              <a:t>Identify equity-related challenges.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AutoNum type="alphaLcPeriod"/>
            </a:pPr>
            <a:r>
              <a:rPr lang="en-US" dirty="0"/>
              <a:t>Discuss ways you or your site could help with the challenges identified.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Choose a spokesperson for your group to share one item you identified from each goal area on your handout.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GramIt</a:t>
            </a:r>
            <a:r>
              <a:rPr lang="en-US" dirty="0"/>
              <a:t> Remix</a:t>
            </a:r>
            <a:endParaRPr dirty="0"/>
          </a:p>
        </p:txBody>
      </p:sp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Review your image.</a:t>
            </a:r>
            <a:endParaRPr dirty="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Discuss connections and changes you might make with your table group.</a:t>
            </a:r>
            <a:endParaRPr dirty="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Make changes to your image or leave a comment on a sticky note to explain what you would change.</a:t>
            </a:r>
            <a:endParaRPr dirty="0"/>
          </a:p>
          <a:p>
            <a:pPr marL="457200" lvl="0" indent="-393700" algn="l" rtl="0">
              <a:spcBef>
                <a:spcPts val="1000"/>
              </a:spcBef>
              <a:spcAft>
                <a:spcPts val="1000"/>
              </a:spcAft>
              <a:buSzPts val="2600"/>
              <a:buAutoNum type="arabicPeriod"/>
            </a:pPr>
            <a:r>
              <a:rPr lang="en-US" dirty="0"/>
              <a:t>Share one change your group made or would make.</a:t>
            </a:r>
          </a:p>
        </p:txBody>
      </p:sp>
      <p:pic>
        <p:nvPicPr>
          <p:cNvPr id="156" name="Google Shape;15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6697" y="399990"/>
            <a:ext cx="1319449" cy="13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ym typeface="Raleway"/>
              </a:rPr>
              <a:t>Extending to Your Own Site</a:t>
            </a:r>
            <a:endParaRPr dirty="0"/>
          </a:p>
        </p:txBody>
      </p:sp>
      <p:sp>
        <p:nvSpPr>
          <p:cNvPr id="162" name="Google Shape;162;p3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Read the Equity in Practice Research Brief.</a:t>
            </a:r>
            <a:endParaRPr dirty="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Review your Categorical Highlighting. </a:t>
            </a:r>
            <a:endParaRPr dirty="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Discuss what you would like to implement at your site using the Planning for Equity handout.</a:t>
            </a:r>
            <a:endParaRPr dirty="0"/>
          </a:p>
          <a:p>
            <a:pPr marL="457200" lvl="0" indent="-393700" algn="l" rtl="0">
              <a:spcBef>
                <a:spcPts val="1000"/>
              </a:spcBef>
              <a:spcAft>
                <a:spcPts val="1000"/>
              </a:spcAft>
              <a:buSzPts val="2600"/>
              <a:buAutoNum type="arabicPeriod"/>
            </a:pPr>
            <a:r>
              <a:rPr lang="en-US" dirty="0"/>
              <a:t>What are your next steps?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From Awareness to Action</a:t>
            </a:r>
            <a:endParaRPr dirty="0"/>
          </a:p>
        </p:txBody>
      </p:sp>
      <p:sp>
        <p:nvSpPr>
          <p:cNvPr id="71" name="Google Shape;71;p1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Nurturing Equity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Magnetic Statements </a:t>
            </a:r>
            <a:endParaRPr dirty="0"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599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accent4"/>
              </a:solidFill>
            </a:endParaRP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b="1" dirty="0"/>
              <a:t>Read the listed statements and move to the one that most attracts you. </a:t>
            </a:r>
            <a:endParaRPr b="1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b="1" dirty="0"/>
              <a:t>At your statement, discuss your choice with the other participants gathered around that statement. </a:t>
            </a:r>
            <a:endParaRPr b="1" dirty="0"/>
          </a:p>
          <a:p>
            <a:pPr marL="9144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Why were you attracted to the statement? </a:t>
            </a:r>
            <a:endParaRPr dirty="0"/>
          </a:p>
          <a:p>
            <a:pPr marL="9144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Is there anything in particular that stands out to you?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accent4"/>
              </a:solidFill>
            </a:endParaRPr>
          </a:p>
        </p:txBody>
      </p:sp>
      <p:pic>
        <p:nvPicPr>
          <p:cNvPr id="78" name="Google Shape;7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9201" y="214356"/>
            <a:ext cx="1484819" cy="1484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Magnetic Statements </a:t>
            </a:r>
            <a:endParaRPr dirty="0"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300" b="1" dirty="0"/>
              <a:t>Equity is: </a:t>
            </a:r>
            <a:endParaRPr sz="3300" b="1" dirty="0"/>
          </a:p>
          <a:p>
            <a:pPr marL="457200" lvl="0" indent="-342900" algn="l" rtl="0">
              <a:spcBef>
                <a:spcPts val="52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dirty="0"/>
              <a:t>Setting universally high expectations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dirty="0"/>
              <a:t>Promoting positive school leadership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dirty="0"/>
              <a:t>Culturally responsive teaching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dirty="0"/>
              <a:t>Accessible learning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dirty="0"/>
              <a:t>Differentiated instruction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dirty="0"/>
              <a:t>Student-centered learning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dirty="0"/>
              <a:t>Reflection on practices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dirty="0"/>
              <a:t>Building partnerships with schools, families, and communities</a:t>
            </a:r>
          </a:p>
        </p:txBody>
      </p:sp>
      <p:pic>
        <p:nvPicPr>
          <p:cNvPr id="2" name="Google Shape;78;p19">
            <a:extLst>
              <a:ext uri="{FF2B5EF4-FFF2-40B4-BE49-F238E27FC236}">
                <a16:creationId xmlns:a16="http://schemas.microsoft.com/office/drawing/2014/main" id="{B411C1C4-43FD-DDD0-FDA9-2D23B86B8A6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9201" y="214356"/>
            <a:ext cx="1484819" cy="1484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Magnetic Statements </a:t>
            </a:r>
            <a:endParaRPr dirty="0"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1" dirty="0"/>
              <a:t>Equity is: </a:t>
            </a:r>
            <a:endParaRPr sz="3300" b="1" dirty="0"/>
          </a:p>
          <a:p>
            <a:pPr marL="457200" lvl="0" indent="-342900" algn="l" rtl="0">
              <a:spcBef>
                <a:spcPts val="52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dirty="0"/>
              <a:t>Setting universally high expectations &amp; promoting positive school leadership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dirty="0"/>
              <a:t>Culturally responsive teaching &amp; student-centered learning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dirty="0"/>
              <a:t>Differentiated instruction &amp; accessible learning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dirty="0"/>
              <a:t>Reflection on practices &amp; building partnerships with schools, families, and communities</a:t>
            </a:r>
            <a:endParaRPr lang="en-US" dirty="0"/>
          </a:p>
        </p:txBody>
      </p:sp>
      <p:pic>
        <p:nvPicPr>
          <p:cNvPr id="2" name="Google Shape;78;p19">
            <a:extLst>
              <a:ext uri="{FF2B5EF4-FFF2-40B4-BE49-F238E27FC236}">
                <a16:creationId xmlns:a16="http://schemas.microsoft.com/office/drawing/2014/main" id="{5309E49D-F6BB-D0D9-8084-E15E35E4B98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9201" y="214356"/>
            <a:ext cx="1484819" cy="1484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can equity be promoted for all stakeholders?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Identify the research-based elements of equity.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Apply concepts from research to case studies and conversations.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Generate goals to foster equity in your professional community.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GramIt</a:t>
            </a:r>
            <a:endParaRPr dirty="0"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In your group, create an image that represents the group’s idea of equity.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Add a caption and hashtag to the image to help explain how the image conveys equity.</a:t>
            </a:r>
            <a:endParaRPr dirty="0"/>
          </a:p>
        </p:txBody>
      </p:sp>
      <p:pic>
        <p:nvPicPr>
          <p:cNvPr id="2" name="Google Shape;156;p31">
            <a:extLst>
              <a:ext uri="{FF2B5EF4-FFF2-40B4-BE49-F238E27FC236}">
                <a16:creationId xmlns:a16="http://schemas.microsoft.com/office/drawing/2014/main" id="{C4C64EED-07C8-6B56-F9F1-C5A075616FC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6697" y="399990"/>
            <a:ext cx="1319449" cy="13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Gallery Walk</a:t>
            </a:r>
            <a:endParaRPr dirty="0"/>
          </a:p>
        </p:txBody>
      </p:sp>
      <p:sp>
        <p:nvSpPr>
          <p:cNvPr id="117" name="Google Shape;117;p2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With your group, move around the room to view at least three other images.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Respond to images by discussing in your group, writing comments on sticky notes, and placing them on the images.</a:t>
            </a:r>
            <a:endParaRPr dirty="0"/>
          </a:p>
        </p:txBody>
      </p:sp>
      <p:pic>
        <p:nvPicPr>
          <p:cNvPr id="118" name="Google Shape;11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9650" y="189850"/>
            <a:ext cx="2271224" cy="114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752</Words>
  <Application>Microsoft Office PowerPoint</Application>
  <PresentationFormat>On-screen Show (16:9)</PresentationFormat>
  <Paragraphs>77</Paragraphs>
  <Slides>16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Constantia</vt:lpstr>
      <vt:lpstr>Georgia</vt:lpstr>
      <vt:lpstr>Noto Sans</vt:lpstr>
      <vt:lpstr>LEARN theme</vt:lpstr>
      <vt:lpstr>PowerPoint Presentation</vt:lpstr>
      <vt:lpstr>From Awareness to Action</vt:lpstr>
      <vt:lpstr>Magnetic Statements </vt:lpstr>
      <vt:lpstr>Magnetic Statements </vt:lpstr>
      <vt:lpstr>Magnetic Statements </vt:lpstr>
      <vt:lpstr>Essential Question</vt:lpstr>
      <vt:lpstr>Learning Objectives</vt:lpstr>
      <vt:lpstr>GramIt</vt:lpstr>
      <vt:lpstr>Gallery Walk</vt:lpstr>
      <vt:lpstr>Categorical Highlighting</vt:lpstr>
      <vt:lpstr>Discussion</vt:lpstr>
      <vt:lpstr>Share Out</vt:lpstr>
      <vt:lpstr>Equity in Practice</vt:lpstr>
      <vt:lpstr>Case Study</vt:lpstr>
      <vt:lpstr>GramIt Remix</vt:lpstr>
      <vt:lpstr>Extending to Your Own 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K20 Center</cp:lastModifiedBy>
  <cp:revision>4</cp:revision>
  <dcterms:modified xsi:type="dcterms:W3CDTF">2024-01-10T14:52:06Z</dcterms:modified>
</cp:coreProperties>
</file>