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valyne Tracy" initials="" lastIdx="1" clrIdx="0"/>
  <p:cmAuthor id="1" name="Daniel Schwarz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E82612-682D-4719-8E22-59958482866F}" v="2" dt="2023-08-22T21:11:30.6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5" y="6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cken, Pam" userId="f3aa402d-8a3c-4841-b939-af5e5b41e404" providerId="ADAL" clId="{F6E82612-682D-4719-8E22-59958482866F}"/>
    <pc:docChg chg="custSel modSld">
      <pc:chgData name="Bracken, Pam" userId="f3aa402d-8a3c-4841-b939-af5e5b41e404" providerId="ADAL" clId="{F6E82612-682D-4719-8E22-59958482866F}" dt="2023-08-28T19:25:29.886" v="39"/>
      <pc:docMkLst>
        <pc:docMk/>
      </pc:docMkLst>
      <pc:sldChg chg="modNotesTx">
        <pc:chgData name="Bracken, Pam" userId="f3aa402d-8a3c-4841-b939-af5e5b41e404" providerId="ADAL" clId="{F6E82612-682D-4719-8E22-59958482866F}" dt="2023-08-23T18:00:44.302" v="9" actId="20577"/>
        <pc:sldMkLst>
          <pc:docMk/>
          <pc:sldMk cId="0" sldId="257"/>
        </pc:sldMkLst>
      </pc:sldChg>
      <pc:sldChg chg="modNotesTx">
        <pc:chgData name="Bracken, Pam" userId="f3aa402d-8a3c-4841-b939-af5e5b41e404" providerId="ADAL" clId="{F6E82612-682D-4719-8E22-59958482866F}" dt="2023-08-23T18:01:26.657" v="12" actId="20577"/>
        <pc:sldMkLst>
          <pc:docMk/>
          <pc:sldMk cId="0" sldId="258"/>
        </pc:sldMkLst>
      </pc:sldChg>
      <pc:sldChg chg="modSp mod">
        <pc:chgData name="Bracken, Pam" userId="f3aa402d-8a3c-4841-b939-af5e5b41e404" providerId="ADAL" clId="{F6E82612-682D-4719-8E22-59958482866F}" dt="2023-08-23T17:46:16.194" v="7" actId="20577"/>
        <pc:sldMkLst>
          <pc:docMk/>
          <pc:sldMk cId="0" sldId="260"/>
        </pc:sldMkLst>
        <pc:spChg chg="mod">
          <ac:chgData name="Bracken, Pam" userId="f3aa402d-8a3c-4841-b939-af5e5b41e404" providerId="ADAL" clId="{F6E82612-682D-4719-8E22-59958482866F}" dt="2023-08-23T17:46:16.194" v="7" actId="20577"/>
          <ac:spMkLst>
            <pc:docMk/>
            <pc:sldMk cId="0" sldId="260"/>
            <ac:spMk id="119" creationId="{00000000-0000-0000-0000-000000000000}"/>
          </ac:spMkLst>
        </pc:spChg>
      </pc:sldChg>
      <pc:sldChg chg="modSp mod">
        <pc:chgData name="Bracken, Pam" userId="f3aa402d-8a3c-4841-b939-af5e5b41e404" providerId="ADAL" clId="{F6E82612-682D-4719-8E22-59958482866F}" dt="2023-08-23T18:02:51.154" v="33" actId="20577"/>
        <pc:sldMkLst>
          <pc:docMk/>
          <pc:sldMk cId="0" sldId="261"/>
        </pc:sldMkLst>
        <pc:spChg chg="mod">
          <ac:chgData name="Bracken, Pam" userId="f3aa402d-8a3c-4841-b939-af5e5b41e404" providerId="ADAL" clId="{F6E82612-682D-4719-8E22-59958482866F}" dt="2023-08-23T18:02:51.154" v="33" actId="20577"/>
          <ac:spMkLst>
            <pc:docMk/>
            <pc:sldMk cId="0" sldId="261"/>
            <ac:spMk id="126" creationId="{00000000-0000-0000-0000-000000000000}"/>
          </ac:spMkLst>
        </pc:spChg>
        <pc:spChg chg="mod">
          <ac:chgData name="Bracken, Pam" userId="f3aa402d-8a3c-4841-b939-af5e5b41e404" providerId="ADAL" clId="{F6E82612-682D-4719-8E22-59958482866F}" dt="2023-08-23T18:02:36.117" v="19" actId="20577"/>
          <ac:spMkLst>
            <pc:docMk/>
            <pc:sldMk cId="0" sldId="261"/>
            <ac:spMk id="127" creationId="{00000000-0000-0000-0000-000000000000}"/>
          </ac:spMkLst>
        </pc:spChg>
      </pc:sldChg>
      <pc:sldChg chg="delCm modNotes">
        <pc:chgData name="Bracken, Pam" userId="f3aa402d-8a3c-4841-b939-af5e5b41e404" providerId="ADAL" clId="{F6E82612-682D-4719-8E22-59958482866F}" dt="2023-08-28T19:25:29.886" v="39"/>
        <pc:sldMkLst>
          <pc:docMk/>
          <pc:sldMk cId="0" sldId="262"/>
        </pc:sldMkLst>
      </pc:sldChg>
      <pc:sldChg chg="modSp mod delCm">
        <pc:chgData name="Bracken, Pam" userId="f3aa402d-8a3c-4841-b939-af5e5b41e404" providerId="ADAL" clId="{F6E82612-682D-4719-8E22-59958482866F}" dt="2023-08-28T19:25:15.947" v="37" actId="1592"/>
        <pc:sldMkLst>
          <pc:docMk/>
          <pc:sldMk cId="0" sldId="263"/>
        </pc:sldMkLst>
        <pc:spChg chg="mod">
          <ac:chgData name="Bracken, Pam" userId="f3aa402d-8a3c-4841-b939-af5e5b41e404" providerId="ADAL" clId="{F6E82612-682D-4719-8E22-59958482866F}" dt="2023-08-22T21:12:13.276" v="4" actId="20577"/>
          <ac:spMkLst>
            <pc:docMk/>
            <pc:sldMk cId="0" sldId="263"/>
            <ac:spMk id="141" creationId="{00000000-0000-0000-0000-000000000000}"/>
          </ac:spMkLst>
        </pc:spChg>
      </pc:sldChg>
      <pc:sldChg chg="modSp mod">
        <pc:chgData name="Bracken, Pam" userId="f3aa402d-8a3c-4841-b939-af5e5b41e404" providerId="ADAL" clId="{F6E82612-682D-4719-8E22-59958482866F}" dt="2023-08-23T18:06:52.835" v="36" actId="255"/>
        <pc:sldMkLst>
          <pc:docMk/>
          <pc:sldMk cId="0" sldId="265"/>
        </pc:sldMkLst>
        <pc:spChg chg="mod">
          <ac:chgData name="Bracken, Pam" userId="f3aa402d-8a3c-4841-b939-af5e5b41e404" providerId="ADAL" clId="{F6E82612-682D-4719-8E22-59958482866F}" dt="2023-08-23T18:06:52.835" v="36" actId="255"/>
          <ac:spMkLst>
            <pc:docMk/>
            <pc:sldMk cId="0" sldId="265"/>
            <ac:spMk id="15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95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learn.k20center.ou.edu/tech-tool/645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7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learn.k20center.ou.edu/tech-tool/1077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78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ariKCUe16g00bJrv44JFa421_ltZ8F9sS9c13mUCv9c/edit?usp=sharing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learn.k20center.ou.edu/strategy/61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61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tech-tool/1077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8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89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3e7eca6dfe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3e7eca6dfe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K20 Center. (n.d.). What? So what? Now what? Strategies.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https://learn.k20center.ou.edu/strategy/95</a:t>
            </a:r>
            <a:r>
              <a:rPr lang="en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K20 Center. (n.d.). Mentimeter. Tech tools.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https://learn.k20center.ou.edu/tech-tool/645</a:t>
            </a:r>
            <a:r>
              <a:rPr lang="en">
                <a:solidFill>
                  <a:schemeClr val="dk1"/>
                </a:solidFill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2808ca4d5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g12808ca4d5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</a:rPr>
              <a:t>K20 Center. (n.d.). 3-2-1. Strategies.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https:/te/learn.k20center.ou.edu/strategy/117</a:t>
            </a:r>
            <a:r>
              <a:rPr lang="en" dirty="0">
                <a:solidFill>
                  <a:schemeClr val="dk1"/>
                </a:solidFill>
              </a:rPr>
              <a:t> 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</a:rPr>
              <a:t>K20 Center. (n.d.). Padlet. Tech Tools. </a:t>
            </a:r>
            <a:r>
              <a:rPr lang="en" u="sng" dirty="0">
                <a:solidFill>
                  <a:schemeClr val="hlink"/>
                </a:solidFill>
                <a:hlinkClick r:id="rId4"/>
              </a:rPr>
              <a:t>https://learn.k20center.ou.edu/tech-tool/1077</a:t>
            </a:r>
            <a:r>
              <a:rPr lang="en" dirty="0">
                <a:solidFill>
                  <a:schemeClr val="dk1"/>
                </a:solidFill>
              </a:rPr>
              <a:t> </a:t>
            </a:r>
            <a:endParaRPr b="1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2146c0a14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g22146c0a14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</a:rPr>
              <a:t>K20 Center. (n.d.). Airplane landing. Strategies.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https://learn.k20center.ou.edu/strategy/78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" name="Google Shape;11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This is the essential question for the session. Pose it and briefly allow participants to discuss with their table how they have possibly used tech to create student-centered learning experiences. Some may summarize what was shared among their table group. 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3e7eca6df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3e7eca6df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https://docs.google.com/document/d/1ariKCUe16g00bJrv44JFa421_ltZ8F9sS9c13mUCv9c/edit?usp=sharing</a:t>
            </a:r>
            <a:r>
              <a:rPr lang="en"/>
              <a:t>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K20 Center. (n.d.). Honeycomb harvest. Strategies.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https://learn.k20center.ou.edu/strategy/61</a:t>
            </a:r>
            <a:r>
              <a:rPr lang="en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3e7eca6df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3e7eca6df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K20 Center. (n.d.). Honeycomb harvest. Strategies.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https://learn.k20center.ou.edu/strategy/61</a:t>
            </a:r>
            <a:r>
              <a:rPr lang="en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3e7eca6df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3e7eca6df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K20 Center. (n.d.). Padlet. Tech Tools.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https://learn.k20center.ou.edu/tech-tool/1077</a:t>
            </a:r>
            <a:r>
              <a:rPr lang="en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3e7eca6dfe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3e7eca6dfe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K20 Center. (n.d.). Four corners. Strategies.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https://learn.k20center.ou.edu/strategy/138</a:t>
            </a:r>
            <a:r>
              <a:rPr lang="en" dirty="0">
                <a:solidFill>
                  <a:schemeClr val="dk1"/>
                </a:solidFill>
              </a:rPr>
              <a:t> 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3e7eca6dfe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23e7eca6dfe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K20 Center. (n.d.). Standard operating procedure (SOP). Strategies.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https://learn.k20center.ou.edu/strategy/89</a:t>
            </a:r>
            <a:r>
              <a:rPr lang="en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700" cy="34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 1">
  <p:cSld name="Strategy v1_1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79" name="Google Shape;79;p19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 type="obj">
  <p:cSld name="OBJEC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0"/>
          <p:cNvSpPr txBox="1">
            <a:spLocks noGrp="1"/>
          </p:cNvSpPr>
          <p:nvPr>
            <p:ph type="title"/>
          </p:nvPr>
        </p:nvSpPr>
        <p:spPr>
          <a:xfrm>
            <a:off x="508396" y="457200"/>
            <a:ext cx="64473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0"/>
          <p:cNvSpPr txBox="1">
            <a:spLocks noGrp="1"/>
          </p:cNvSpPr>
          <p:nvPr>
            <p:ph type="body" idx="1"/>
          </p:nvPr>
        </p:nvSpPr>
        <p:spPr>
          <a:xfrm>
            <a:off x="508396" y="1620440"/>
            <a:ext cx="6447300" cy="29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984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•"/>
              <a:defRPr/>
            </a:lvl1pPr>
            <a:lvl2pPr marL="914400" lvl="1" indent="-2984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2pPr>
            <a:lvl3pPr marL="1371600" lvl="2" indent="-2984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3pPr>
            <a:lvl4pPr marL="1828800" lvl="3" indent="-2984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4pPr>
            <a:lvl5pPr marL="2286000" lvl="4" indent="-2984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5pPr>
            <a:lvl6pPr marL="2743200" lvl="5" indent="-2984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6pPr>
            <a:lvl7pPr marL="3200400" lvl="6" indent="-2984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7pPr>
            <a:lvl8pPr marL="3657600" lvl="7" indent="-2984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•"/>
              <a:defRPr/>
            </a:lvl8pPr>
            <a:lvl9pPr marL="4114800" lvl="8" indent="-2984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dt" idx="10"/>
          </p:nvPr>
        </p:nvSpPr>
        <p:spPr>
          <a:xfrm>
            <a:off x="5404247" y="4531519"/>
            <a:ext cx="683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p20"/>
          <p:cNvSpPr txBox="1">
            <a:spLocks noGrp="1"/>
          </p:cNvSpPr>
          <p:nvPr>
            <p:ph type="ftr" idx="11"/>
          </p:nvPr>
        </p:nvSpPr>
        <p:spPr>
          <a:xfrm>
            <a:off x="508397" y="4531519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20"/>
          <p:cNvSpPr txBox="1">
            <a:spLocks noGrp="1"/>
          </p:cNvSpPr>
          <p:nvPr>
            <p:ph type="sldNum" idx="12"/>
          </p:nvPr>
        </p:nvSpPr>
        <p:spPr>
          <a:xfrm>
            <a:off x="6442472" y="4531519"/>
            <a:ext cx="5133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20" descr="A picture containing shap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43848" y="4060851"/>
            <a:ext cx="1027875" cy="102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20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03848" y="4044300"/>
            <a:ext cx="719000" cy="6760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8" name="Google Shape;88;p20"/>
          <p:cNvCxnSpPr/>
          <p:nvPr/>
        </p:nvCxnSpPr>
        <p:spPr>
          <a:xfrm>
            <a:off x="8313071" y="4168790"/>
            <a:ext cx="0" cy="3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8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3" name="Google Shape;13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7" name="Google Shape;17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4" name="Google Shape;24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30" name="Google Shape;30;p7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79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35" name="Google Shape;35;p8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200" cy="1420800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1721476" y="1313644"/>
            <a:ext cx="5700900" cy="3206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" name="Google Shape;38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42" name="Google Shape;42;p9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8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39967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1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r>
              <a:rPr lang="en"/>
              <a:t>Ctrl + Alt + Teach: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rgbClr val="FFFFFF"/>
                </a:solidFill>
              </a:rPr>
              <a:t>Unlocking Authentic Learning with Technology</a:t>
            </a:r>
            <a:endParaRPr sz="2800">
              <a:solidFill>
                <a:srgbClr val="FFFFFF"/>
              </a:solidFill>
            </a:endParaRPr>
          </a:p>
        </p:txBody>
      </p:sp>
      <p:sp>
        <p:nvSpPr>
          <p:cNvPr id="94" name="Google Shape;94;p21"/>
          <p:cNvSpPr txBox="1">
            <a:spLocks noGrp="1"/>
          </p:cNvSpPr>
          <p:nvPr>
            <p:ph type="subTitle" idx="1"/>
          </p:nvPr>
        </p:nvSpPr>
        <p:spPr>
          <a:xfrm>
            <a:off x="644650" y="2731825"/>
            <a:ext cx="79311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endParaRPr sz="2500"/>
          </a:p>
          <a:p>
            <a:pPr marL="0" lvl="0" indent="0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sz="25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0"/>
          <p:cNvSpPr txBox="1">
            <a:spLocks noGrp="1"/>
          </p:cNvSpPr>
          <p:nvPr>
            <p:ph type="body" idx="1"/>
          </p:nvPr>
        </p:nvSpPr>
        <p:spPr>
          <a:xfrm>
            <a:off x="457200" y="1020025"/>
            <a:ext cx="4278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●"/>
            </a:pPr>
            <a:r>
              <a:rPr lang="en" sz="2400" dirty="0"/>
              <a:t>Add to Menti:</a:t>
            </a:r>
            <a:endParaRPr sz="2400"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1800" b="1" dirty="0"/>
              <a:t>What</a:t>
            </a:r>
            <a:r>
              <a:rPr lang="en" sz="1800" dirty="0"/>
              <a:t> is an idea that really stood out to you in this session?</a:t>
            </a:r>
            <a:endParaRPr sz="1800"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1800" b="1" dirty="0"/>
              <a:t>So what</a:t>
            </a:r>
            <a:r>
              <a:rPr lang="en" sz="1800" dirty="0"/>
              <a:t> will you be looking for when choosing tech tools moving forward?</a:t>
            </a:r>
            <a:endParaRPr sz="1800"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1800" b="1" dirty="0"/>
              <a:t>Now what</a:t>
            </a:r>
            <a:r>
              <a:rPr lang="en" sz="1800" dirty="0"/>
              <a:t> do you want to look into more? (e.g., tech tool, concept, etc.)</a:t>
            </a:r>
            <a:endParaRPr sz="1800" dirty="0"/>
          </a:p>
        </p:txBody>
      </p:sp>
      <p:sp>
        <p:nvSpPr>
          <p:cNvPr id="155" name="Google Shape;155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What? So What? Now What?</a:t>
            </a:r>
            <a:endParaRPr/>
          </a:p>
        </p:txBody>
      </p:sp>
      <p:sp>
        <p:nvSpPr>
          <p:cNvPr id="156" name="Google Shape;156;p30"/>
          <p:cNvSpPr/>
          <p:nvPr/>
        </p:nvSpPr>
        <p:spPr>
          <a:xfrm>
            <a:off x="5479225" y="1853725"/>
            <a:ext cx="2705400" cy="23391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FF6DB"/>
              </a:gs>
              <a:gs pos="100000">
                <a:srgbClr val="FAD25C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57" name="Google Shape;157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10925" y="1116075"/>
            <a:ext cx="3242000" cy="324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4289700" cy="31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Add the following to the Padlet: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/>
              <a:t>The 3 technologies you use most often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/>
              <a:t>Your 2 favorite technologies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/>
              <a:t>1 example of your students’ favorite technology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highlight>
                  <a:srgbClr val="FFFF00"/>
                </a:highlight>
              </a:rPr>
              <a:t>bit.ly/321ele</a:t>
            </a:r>
            <a:endParaRPr b="1">
              <a:highlight>
                <a:srgbClr val="FFFF00"/>
              </a:highlight>
            </a:endParaRPr>
          </a:p>
        </p:txBody>
      </p:sp>
      <p:sp>
        <p:nvSpPr>
          <p:cNvPr id="100" name="Google Shape;100;p2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/>
              <a:t>3-2-1</a:t>
            </a:r>
            <a:endParaRPr/>
          </a:p>
        </p:txBody>
      </p:sp>
      <p:pic>
        <p:nvPicPr>
          <p:cNvPr id="101" name="Google Shape;10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8425" y="734722"/>
            <a:ext cx="3674053" cy="36740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49575" y="3232225"/>
            <a:ext cx="1627226" cy="16272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3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4498200" cy="35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Choose one of your technologies, and explain how it is currently used in your classroom.</a:t>
            </a:r>
            <a:endParaRPr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Give your answer in your assigned “landing order,” even if a very similar answer has already been given. </a:t>
            </a:r>
            <a:endParaRPr/>
          </a:p>
        </p:txBody>
      </p:sp>
      <p:sp>
        <p:nvSpPr>
          <p:cNvPr id="108" name="Google Shape;108;p2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/>
              <a:t>Airplane Landing</a:t>
            </a:r>
            <a:endParaRPr/>
          </a:p>
        </p:txBody>
      </p:sp>
      <p:pic>
        <p:nvPicPr>
          <p:cNvPr id="109" name="Google Shape;10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12750" y="734722"/>
            <a:ext cx="3674053" cy="36740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4"/>
          <p:cNvSpPr txBox="1">
            <a:spLocks noGrp="1"/>
          </p:cNvSpPr>
          <p:nvPr>
            <p:ph type="title"/>
          </p:nvPr>
        </p:nvSpPr>
        <p:spPr>
          <a:xfrm>
            <a:off x="579675" y="687700"/>
            <a:ext cx="7772400" cy="25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700">
                <a:solidFill>
                  <a:schemeClr val="lt1"/>
                </a:solidFill>
              </a:rPr>
              <a:t>How can technology be used to support authentic learning?</a:t>
            </a:r>
            <a:endParaRPr sz="47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5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41904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●"/>
            </a:pPr>
            <a:r>
              <a:rPr lang="en" dirty="0"/>
              <a:t>Sort the honeycomb cards based on how you and your partner(s) feel they make sense.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dirty="0"/>
              <a:t>Items that connect should touch.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dirty="0"/>
              <a:t>You can use multiple honeycombs or one large honeycomb.</a:t>
            </a:r>
            <a:endParaRPr dirty="0"/>
          </a:p>
        </p:txBody>
      </p:sp>
      <p:sp>
        <p:nvSpPr>
          <p:cNvPr id="120" name="Google Shape;120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Honeycomb Harvest</a:t>
            </a:r>
            <a:endParaRPr/>
          </a:p>
        </p:txBody>
      </p:sp>
      <p:pic>
        <p:nvPicPr>
          <p:cNvPr id="121" name="Google Shape;12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33975" y="734724"/>
            <a:ext cx="3561087" cy="36740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6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41148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●"/>
            </a:pPr>
            <a:r>
              <a:rPr lang="en" dirty="0"/>
              <a:t>Compare the handout to your honeycomb harvest.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dirty="0"/>
              <a:t>How does the handout organization compare to your honeycomb(s)?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dirty="0"/>
              <a:t>What action(s) stood out to you? Why?</a:t>
            </a:r>
            <a:endParaRPr dirty="0"/>
          </a:p>
        </p:txBody>
      </p:sp>
      <p:sp>
        <p:nvSpPr>
          <p:cNvPr id="127" name="Google Shape;127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Authentic Use of Technology Handout</a:t>
            </a:r>
            <a:endParaRPr dirty="0"/>
          </a:p>
        </p:txBody>
      </p:sp>
      <p:pic>
        <p:nvPicPr>
          <p:cNvPr id="128" name="Google Shape;12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29500" y="1193587"/>
            <a:ext cx="3066976" cy="3164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7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4362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Think back to the technologies you shared in the 3-2-1 activity. 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Which Component(s) of Authenticity do they promote?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/>
              <a:t>Student-Centered Learning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/>
              <a:t>Construction of Knowledge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/>
              <a:t>Inquiry-Based Learning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/>
              <a:t>Real-World Connections</a:t>
            </a:r>
            <a:endParaRPr/>
          </a:p>
        </p:txBody>
      </p:sp>
      <p:sp>
        <p:nvSpPr>
          <p:cNvPr id="134" name="Google Shape;134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 Reflection</a:t>
            </a:r>
            <a:endParaRPr/>
          </a:p>
        </p:txBody>
      </p:sp>
      <p:pic>
        <p:nvPicPr>
          <p:cNvPr id="135" name="Google Shape;135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19350" y="582675"/>
            <a:ext cx="4034500" cy="403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8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45279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Choose a corner that best matches your comfort level with using technology in the classroom: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/>
              <a:t>Tech Wizard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/>
              <a:t>Computer Comfort-Zoner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/>
              <a:t>AV-Avoidant</a:t>
            </a:r>
            <a:endParaRPr/>
          </a:p>
        </p:txBody>
      </p:sp>
      <p:sp>
        <p:nvSpPr>
          <p:cNvPr id="141" name="Google Shape;141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Three </a:t>
            </a:r>
            <a:r>
              <a:rPr lang="en" dirty="0"/>
              <a:t>Corners</a:t>
            </a:r>
            <a:endParaRPr dirty="0"/>
          </a:p>
        </p:txBody>
      </p:sp>
      <p:pic>
        <p:nvPicPr>
          <p:cNvPr id="142" name="Google Shape;142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79200" y="1028462"/>
            <a:ext cx="3317999" cy="3086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9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44160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457200" lvl="0" indent="-356552" algn="l" rtl="0">
              <a:spcBef>
                <a:spcPts val="52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In your group, create a Standard Operating Procedure for choosing technology that supports Authenticity.</a:t>
            </a:r>
            <a:endParaRPr/>
          </a:p>
          <a:p>
            <a:pPr marL="457200" lvl="0" indent="-35655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An SOP can be modeled as a flow chart, series of steps, or question-answer-flow model.</a:t>
            </a:r>
            <a:endParaRPr/>
          </a:p>
          <a:p>
            <a:pPr marL="457200" lvl="0" indent="-35655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You can create a guide to specific technology or a technology-agnostic guide.</a:t>
            </a:r>
            <a:endParaRPr/>
          </a:p>
          <a:p>
            <a:pPr marL="457200" lvl="0" indent="-35655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Reference the Authentic Use of Technology handout as you build your SOP.</a:t>
            </a:r>
            <a:endParaRPr/>
          </a:p>
        </p:txBody>
      </p:sp>
      <p:sp>
        <p:nvSpPr>
          <p:cNvPr id="148" name="Google Shape;148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Standard Operating Procedure (SOP)</a:t>
            </a:r>
            <a:endParaRPr/>
          </a:p>
        </p:txBody>
      </p:sp>
      <p:pic>
        <p:nvPicPr>
          <p:cNvPr id="149" name="Google Shape;149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25600" y="1317047"/>
            <a:ext cx="3333750" cy="3333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685</Words>
  <Application>Microsoft Office PowerPoint</Application>
  <PresentationFormat>On-screen Show (16:9)</PresentationFormat>
  <Paragraphs>58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Noto Sans Symbols</vt:lpstr>
      <vt:lpstr>Trebuchet MS</vt:lpstr>
      <vt:lpstr>LEARN theme</vt:lpstr>
      <vt:lpstr> Ctrl + Alt + Teach: Unlocking Authentic Learning with Technology</vt:lpstr>
      <vt:lpstr>3-2-1</vt:lpstr>
      <vt:lpstr>Airplane Landing</vt:lpstr>
      <vt:lpstr>How can technology be used to support authentic learning?</vt:lpstr>
      <vt:lpstr>Honeycomb Harvest</vt:lpstr>
      <vt:lpstr>Authentic Use of Technology Handout</vt:lpstr>
      <vt:lpstr>Group Reflection</vt:lpstr>
      <vt:lpstr>Three Corners</vt:lpstr>
      <vt:lpstr>Standard Operating Procedure (SOP)</vt:lpstr>
      <vt:lpstr>What? So What? Now What?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Ctrl + Alt + Teach: Unlocking Authentic Learning with Technology</dc:title>
  <dc:creator>k20center452@groups.ou.edu</dc:creator>
  <cp:lastModifiedBy>Bracken, Pam</cp:lastModifiedBy>
  <cp:revision>1</cp:revision>
  <dcterms:modified xsi:type="dcterms:W3CDTF">2023-08-28T19:25:35Z</dcterms:modified>
</cp:coreProperties>
</file>